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4"/>
  </p:sldMasterIdLst>
  <p:notesMasterIdLst>
    <p:notesMasterId r:id="rId74"/>
  </p:notesMasterIdLst>
  <p:sldIdLst>
    <p:sldId id="300" r:id="rId5"/>
    <p:sldId id="341" r:id="rId6"/>
    <p:sldId id="428" r:id="rId7"/>
    <p:sldId id="429" r:id="rId8"/>
    <p:sldId id="430" r:id="rId9"/>
    <p:sldId id="431" r:id="rId10"/>
    <p:sldId id="432" r:id="rId11"/>
    <p:sldId id="433" r:id="rId12"/>
    <p:sldId id="435" r:id="rId13"/>
    <p:sldId id="434" r:id="rId14"/>
    <p:sldId id="426" r:id="rId15"/>
    <p:sldId id="343" r:id="rId16"/>
    <p:sldId id="344" r:id="rId17"/>
    <p:sldId id="345" r:id="rId18"/>
    <p:sldId id="346" r:id="rId19"/>
    <p:sldId id="347" r:id="rId20"/>
    <p:sldId id="348" r:id="rId21"/>
    <p:sldId id="349" r:id="rId22"/>
    <p:sldId id="350" r:id="rId23"/>
    <p:sldId id="351" r:id="rId24"/>
    <p:sldId id="352" r:id="rId25"/>
    <p:sldId id="353" r:id="rId26"/>
    <p:sldId id="354" r:id="rId27"/>
    <p:sldId id="303" r:id="rId28"/>
    <p:sldId id="305" r:id="rId29"/>
    <p:sldId id="304" r:id="rId30"/>
    <p:sldId id="427" r:id="rId31"/>
    <p:sldId id="313" r:id="rId32"/>
    <p:sldId id="314" r:id="rId33"/>
    <p:sldId id="306" r:id="rId34"/>
    <p:sldId id="315" r:id="rId35"/>
    <p:sldId id="334" r:id="rId36"/>
    <p:sldId id="318" r:id="rId37"/>
    <p:sldId id="317" r:id="rId38"/>
    <p:sldId id="319" r:id="rId39"/>
    <p:sldId id="320" r:id="rId40"/>
    <p:sldId id="321" r:id="rId41"/>
    <p:sldId id="323" r:id="rId42"/>
    <p:sldId id="327" r:id="rId43"/>
    <p:sldId id="328" r:id="rId44"/>
    <p:sldId id="330" r:id="rId45"/>
    <p:sldId id="332" r:id="rId46"/>
    <p:sldId id="436" r:id="rId47"/>
    <p:sldId id="281" r:id="rId48"/>
    <p:sldId id="437" r:id="rId49"/>
    <p:sldId id="283" r:id="rId50"/>
    <p:sldId id="284" r:id="rId51"/>
    <p:sldId id="285" r:id="rId52"/>
    <p:sldId id="438" r:id="rId53"/>
    <p:sldId id="439" r:id="rId54"/>
    <p:sldId id="262" r:id="rId55"/>
    <p:sldId id="322" r:id="rId56"/>
    <p:sldId id="267" r:id="rId57"/>
    <p:sldId id="311" r:id="rId58"/>
    <p:sldId id="443" r:id="rId59"/>
    <p:sldId id="444" r:id="rId60"/>
    <p:sldId id="331" r:id="rId61"/>
    <p:sldId id="440" r:id="rId62"/>
    <p:sldId id="340" r:id="rId63"/>
    <p:sldId id="258" r:id="rId64"/>
    <p:sldId id="307" r:id="rId65"/>
    <p:sldId id="442" r:id="rId66"/>
    <p:sldId id="310" r:id="rId67"/>
    <p:sldId id="418" r:id="rId68"/>
    <p:sldId id="297" r:id="rId69"/>
    <p:sldId id="296" r:id="rId70"/>
    <p:sldId id="420" r:id="rId71"/>
    <p:sldId id="441" r:id="rId72"/>
    <p:sldId id="342" r:id="rId73"/>
  </p:sldIdLst>
  <p:sldSz cx="9144000" cy="6858000" type="screen4x3"/>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bbie Hosie" initials="AH" lastIdx="25" clrIdx="0">
    <p:extLst>
      <p:ext uri="{19B8F6BF-5375-455C-9EA6-DF929625EA0E}">
        <p15:presenceInfo xmlns:p15="http://schemas.microsoft.com/office/powerpoint/2012/main" userId="Abbie Hosie" providerId="None"/>
      </p:ext>
    </p:extLst>
  </p:cmAuthor>
  <p:cmAuthor id="2" name="HULL, Julie1" initials="JVH" lastIdx="2" clrIdx="1">
    <p:extLst>
      <p:ext uri="{19B8F6BF-5375-455C-9EA6-DF929625EA0E}">
        <p15:presenceInfo xmlns:p15="http://schemas.microsoft.com/office/powerpoint/2012/main" userId="HULL, Julie1"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7D1E"/>
    <a:srgbClr val="104F75"/>
    <a:srgbClr val="E7DA87"/>
    <a:srgbClr val="F1B178"/>
    <a:srgbClr val="7D6B9B"/>
    <a:srgbClr val="454545"/>
    <a:srgbClr val="7095AC"/>
    <a:srgbClr val="9FB9C8"/>
    <a:srgbClr val="CFDC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294C24-8D3B-494F-91F0-C0054F934DBA}" v="92" dt="2026-05-10T12:41:01.3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47" autoAdjust="0"/>
    <p:restoredTop sz="88352" autoAdjust="0"/>
  </p:normalViewPr>
  <p:slideViewPr>
    <p:cSldViewPr snapToGrid="0">
      <p:cViewPr varScale="1">
        <p:scale>
          <a:sx n="69" d="100"/>
          <a:sy n="69" d="100"/>
        </p:scale>
        <p:origin x="184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B445C30-ED27-4F69-BB6D-5AF5337A989F}" type="doc">
      <dgm:prSet loTypeId="urn:microsoft.com/office/officeart/2005/8/layout/cycle2" loCatId="cycle" qsTypeId="urn:microsoft.com/office/officeart/2005/8/quickstyle/3d1" qsCatId="3D" csTypeId="urn:microsoft.com/office/officeart/2005/8/colors/accent1_2" csCatId="accent1" phldr="1"/>
      <dgm:spPr/>
      <dgm:t>
        <a:bodyPr/>
        <a:lstStyle/>
        <a:p>
          <a:endParaRPr lang="en-US"/>
        </a:p>
      </dgm:t>
    </dgm:pt>
    <dgm:pt modelId="{D1725722-1A09-43C1-B76A-104A9684CD62}">
      <dgm:prSet phldrT="[Text]" custT="1"/>
      <dgm:spPr>
        <a:solidFill>
          <a:srgbClr val="B5B2AA"/>
        </a:solidFill>
      </dgm:spPr>
      <dgm:t>
        <a:bodyPr/>
        <a:lstStyle/>
        <a:p>
          <a:r>
            <a:rPr lang="en-GB" sz="1400" dirty="0">
              <a:solidFill>
                <a:schemeClr val="tx1"/>
              </a:solidFill>
            </a:rPr>
            <a:t>Eligible applicant researches vacancies</a:t>
          </a:r>
          <a:endParaRPr lang="en-US" sz="1400" dirty="0">
            <a:solidFill>
              <a:schemeClr val="tx1"/>
            </a:solidFill>
          </a:endParaRPr>
        </a:p>
      </dgm:t>
    </dgm:pt>
    <dgm:pt modelId="{BB538656-2734-43D3-B484-2DB0EBF62A0E}" type="parTrans" cxnId="{4B81CFE8-7D56-4B6F-A70E-04367076B97B}">
      <dgm:prSet/>
      <dgm:spPr/>
      <dgm:t>
        <a:bodyPr/>
        <a:lstStyle/>
        <a:p>
          <a:endParaRPr lang="en-US"/>
        </a:p>
      </dgm:t>
    </dgm:pt>
    <dgm:pt modelId="{FBADF183-A183-4DCE-9FD6-E7D034E137C8}" type="sibTrans" cxnId="{4B81CFE8-7D56-4B6F-A70E-04367076B97B}">
      <dgm:prSet custT="1"/>
      <dgm:spPr>
        <a:solidFill>
          <a:srgbClr val="B5B2AA"/>
        </a:solidFill>
      </dgm:spPr>
      <dgm:t>
        <a:bodyPr/>
        <a:lstStyle/>
        <a:p>
          <a:endParaRPr lang="en-US" sz="1800" dirty="0">
            <a:solidFill>
              <a:srgbClr val="D30022"/>
            </a:solidFill>
          </a:endParaRPr>
        </a:p>
      </dgm:t>
    </dgm:pt>
    <dgm:pt modelId="{0E1A7F1B-D939-4228-A247-C709B8AC440A}">
      <dgm:prSet phldrT="[Text]" custT="1"/>
      <dgm:spPr>
        <a:solidFill>
          <a:srgbClr val="B5B2AA"/>
        </a:solidFill>
      </dgm:spPr>
      <dgm:t>
        <a:bodyPr/>
        <a:lstStyle/>
        <a:p>
          <a:pPr>
            <a:lnSpc>
              <a:spcPct val="100000"/>
            </a:lnSpc>
            <a:spcAft>
              <a:spcPts val="0"/>
            </a:spcAft>
          </a:pPr>
          <a:r>
            <a:rPr lang="en-GB" sz="1400" dirty="0">
              <a:solidFill>
                <a:schemeClr val="tx1"/>
              </a:solidFill>
            </a:rPr>
            <a:t>Contact</a:t>
          </a:r>
        </a:p>
        <a:p>
          <a:pPr>
            <a:lnSpc>
              <a:spcPct val="100000"/>
            </a:lnSpc>
            <a:spcAft>
              <a:spcPts val="0"/>
            </a:spcAft>
          </a:pPr>
          <a:r>
            <a:rPr lang="en-GB" sz="1400" dirty="0">
              <a:solidFill>
                <a:schemeClr val="tx1"/>
              </a:solidFill>
            </a:rPr>
            <a:t>providers to discuss application</a:t>
          </a:r>
          <a:endParaRPr lang="en-US" sz="1400" dirty="0">
            <a:solidFill>
              <a:schemeClr val="tx1"/>
            </a:solidFill>
          </a:endParaRPr>
        </a:p>
      </dgm:t>
    </dgm:pt>
    <dgm:pt modelId="{FD2F0631-C124-4540-8B20-92C8C920529D}" type="parTrans" cxnId="{C431F7D0-76D7-4EC4-B84C-5A0A8CDF72E7}">
      <dgm:prSet/>
      <dgm:spPr/>
      <dgm:t>
        <a:bodyPr/>
        <a:lstStyle/>
        <a:p>
          <a:endParaRPr lang="en-US"/>
        </a:p>
      </dgm:t>
    </dgm:pt>
    <dgm:pt modelId="{A4B3F10F-4E8E-4D17-B594-4EEC54DB542F}" type="sibTrans" cxnId="{C431F7D0-76D7-4EC4-B84C-5A0A8CDF72E7}">
      <dgm:prSet custT="1"/>
      <dgm:spPr>
        <a:solidFill>
          <a:srgbClr val="B5B2AA"/>
        </a:solidFill>
      </dgm:spPr>
      <dgm:t>
        <a:bodyPr/>
        <a:lstStyle/>
        <a:p>
          <a:endParaRPr lang="en-US" sz="1800" dirty="0">
            <a:solidFill>
              <a:srgbClr val="D30022"/>
            </a:solidFill>
          </a:endParaRPr>
        </a:p>
      </dgm:t>
    </dgm:pt>
    <dgm:pt modelId="{304F7261-6C34-43FE-9105-1C06854B4EC6}">
      <dgm:prSet phldrT="[Text]" custT="1"/>
      <dgm:spPr>
        <a:solidFill>
          <a:srgbClr val="B5B2AA"/>
        </a:solidFill>
      </dgm:spPr>
      <dgm:t>
        <a:bodyPr/>
        <a:lstStyle/>
        <a:p>
          <a:r>
            <a:rPr lang="en-GB" sz="1400" dirty="0">
              <a:solidFill>
                <a:schemeClr val="tx1"/>
              </a:solidFill>
            </a:rPr>
            <a:t>Applicant enters choice details in </a:t>
          </a:r>
          <a:r>
            <a:rPr lang="en-GB" sz="1400" i="0" dirty="0">
              <a:solidFill>
                <a:schemeClr val="tx1"/>
              </a:solidFill>
            </a:rPr>
            <a:t>Track</a:t>
          </a:r>
          <a:endParaRPr lang="en-US" sz="1400" i="0" dirty="0">
            <a:solidFill>
              <a:schemeClr val="tx1"/>
            </a:solidFill>
          </a:endParaRPr>
        </a:p>
      </dgm:t>
    </dgm:pt>
    <dgm:pt modelId="{8641E6C9-1320-4982-B1A0-46555FE6166A}" type="parTrans" cxnId="{9FE53ABC-CE22-4F7D-9372-03311E112AB9}">
      <dgm:prSet/>
      <dgm:spPr/>
      <dgm:t>
        <a:bodyPr/>
        <a:lstStyle/>
        <a:p>
          <a:endParaRPr lang="en-US"/>
        </a:p>
      </dgm:t>
    </dgm:pt>
    <dgm:pt modelId="{05639FAC-6FBB-4F7B-89E1-B608B52B6DED}" type="sibTrans" cxnId="{9FE53ABC-CE22-4F7D-9372-03311E112AB9}">
      <dgm:prSet custT="1"/>
      <dgm:spPr>
        <a:solidFill>
          <a:srgbClr val="B5B2AA"/>
        </a:solidFill>
      </dgm:spPr>
      <dgm:t>
        <a:bodyPr/>
        <a:lstStyle/>
        <a:p>
          <a:endParaRPr lang="en-US" sz="1800" dirty="0">
            <a:solidFill>
              <a:srgbClr val="D30022"/>
            </a:solidFill>
          </a:endParaRPr>
        </a:p>
      </dgm:t>
    </dgm:pt>
    <dgm:pt modelId="{B59E5B9B-64D6-44C1-987F-56A556D373A6}">
      <dgm:prSet phldrT="[Text]" custT="1"/>
      <dgm:spPr>
        <a:solidFill>
          <a:srgbClr val="B5B2AA"/>
        </a:solidFill>
      </dgm:spPr>
      <dgm:t>
        <a:bodyPr/>
        <a:lstStyle/>
        <a:p>
          <a:r>
            <a:rPr lang="en-GB" sz="1400" dirty="0">
              <a:solidFill>
                <a:schemeClr val="tx1"/>
              </a:solidFill>
            </a:rPr>
            <a:t>Universities and colleges consider application</a:t>
          </a:r>
          <a:endParaRPr lang="en-US" sz="1400" dirty="0">
            <a:solidFill>
              <a:schemeClr val="tx1"/>
            </a:solidFill>
          </a:endParaRPr>
        </a:p>
      </dgm:t>
    </dgm:pt>
    <dgm:pt modelId="{FED04DEE-E8DD-4B14-8AB5-246B73B20BB7}" type="parTrans" cxnId="{91A5FE0C-1BD0-4DB2-B513-DEDD5D07AF34}">
      <dgm:prSet/>
      <dgm:spPr/>
      <dgm:t>
        <a:bodyPr/>
        <a:lstStyle/>
        <a:p>
          <a:endParaRPr lang="en-US"/>
        </a:p>
      </dgm:t>
    </dgm:pt>
    <dgm:pt modelId="{75D6D9DD-A65C-4946-A7F1-3B367DCEFA6B}" type="sibTrans" cxnId="{91A5FE0C-1BD0-4DB2-B513-DEDD5D07AF34}">
      <dgm:prSet custT="1"/>
      <dgm:spPr>
        <a:solidFill>
          <a:srgbClr val="B5B2AA"/>
        </a:solidFill>
      </dgm:spPr>
      <dgm:t>
        <a:bodyPr/>
        <a:lstStyle/>
        <a:p>
          <a:endParaRPr lang="en-US" sz="1800" dirty="0">
            <a:solidFill>
              <a:srgbClr val="D30022"/>
            </a:solidFill>
          </a:endParaRPr>
        </a:p>
      </dgm:t>
    </dgm:pt>
    <dgm:pt modelId="{1566706B-17AB-4A02-A007-269E0249F8EC}">
      <dgm:prSet phldrT="[Text]" custT="1"/>
      <dgm:spPr>
        <a:solidFill>
          <a:srgbClr val="B5B2AA"/>
        </a:solidFill>
      </dgm:spPr>
      <dgm:t>
        <a:bodyPr/>
        <a:lstStyle/>
        <a:p>
          <a:r>
            <a:rPr lang="en-GB" sz="1400" dirty="0">
              <a:solidFill>
                <a:schemeClr val="tx1"/>
              </a:solidFill>
            </a:rPr>
            <a:t>If unsuccessful, applicant can start again</a:t>
          </a:r>
          <a:endParaRPr lang="en-US" sz="1400" dirty="0">
            <a:solidFill>
              <a:schemeClr val="tx1"/>
            </a:solidFill>
          </a:endParaRPr>
        </a:p>
      </dgm:t>
    </dgm:pt>
    <dgm:pt modelId="{5E94118F-6810-404C-B24B-AD55B7977E0E}" type="parTrans" cxnId="{12297C45-60C3-4015-9975-16D559707700}">
      <dgm:prSet/>
      <dgm:spPr/>
      <dgm:t>
        <a:bodyPr/>
        <a:lstStyle/>
        <a:p>
          <a:endParaRPr lang="en-US"/>
        </a:p>
      </dgm:t>
    </dgm:pt>
    <dgm:pt modelId="{D187D2FD-E858-4EBF-AE61-58AB98F8A187}" type="sibTrans" cxnId="{12297C45-60C3-4015-9975-16D559707700}">
      <dgm:prSet custT="1"/>
      <dgm:spPr>
        <a:solidFill>
          <a:srgbClr val="B5B2AA"/>
        </a:solidFill>
      </dgm:spPr>
      <dgm:t>
        <a:bodyPr/>
        <a:lstStyle/>
        <a:p>
          <a:endParaRPr lang="en-US" sz="1800" dirty="0">
            <a:solidFill>
              <a:srgbClr val="D30022"/>
            </a:solidFill>
          </a:endParaRPr>
        </a:p>
      </dgm:t>
    </dgm:pt>
    <dgm:pt modelId="{A241CDC2-A972-4B5D-B8AB-BE79C5C92015}" type="pres">
      <dgm:prSet presAssocID="{5B445C30-ED27-4F69-BB6D-5AF5337A989F}" presName="cycle" presStyleCnt="0">
        <dgm:presLayoutVars>
          <dgm:dir/>
          <dgm:resizeHandles val="exact"/>
        </dgm:presLayoutVars>
      </dgm:prSet>
      <dgm:spPr/>
    </dgm:pt>
    <dgm:pt modelId="{3EEEED28-1080-4E36-8DF6-F41281F56F5D}" type="pres">
      <dgm:prSet presAssocID="{D1725722-1A09-43C1-B76A-104A9684CD62}" presName="node" presStyleLbl="node1" presStyleIdx="0" presStyleCnt="5" custScaleX="169111" custScaleY="88416" custRadScaleRad="102323" custRadScaleInc="8813">
        <dgm:presLayoutVars>
          <dgm:bulletEnabled val="1"/>
        </dgm:presLayoutVars>
      </dgm:prSet>
      <dgm:spPr/>
    </dgm:pt>
    <dgm:pt modelId="{EF2082E4-7BEC-4809-AA23-B0B76F2D426C}" type="pres">
      <dgm:prSet presAssocID="{FBADF183-A183-4DCE-9FD6-E7D034E137C8}" presName="sibTrans" presStyleLbl="sibTrans2D1" presStyleIdx="0" presStyleCnt="5" custScaleX="131607" custScaleY="59861" custLinFactX="80026" custLinFactNeighborX="100000" custLinFactNeighborY="-47178"/>
      <dgm:spPr/>
    </dgm:pt>
    <dgm:pt modelId="{E17990E6-3849-4777-93C3-D89DC707FED7}" type="pres">
      <dgm:prSet presAssocID="{FBADF183-A183-4DCE-9FD6-E7D034E137C8}" presName="connectorText" presStyleLbl="sibTrans2D1" presStyleIdx="0" presStyleCnt="5"/>
      <dgm:spPr/>
    </dgm:pt>
    <dgm:pt modelId="{1AAAFD4B-65C2-486F-AE89-83A625B57B44}" type="pres">
      <dgm:prSet presAssocID="{0E1A7F1B-D939-4228-A247-C709B8AC440A}" presName="node" presStyleLbl="node1" presStyleIdx="1" presStyleCnt="5" custScaleX="177781" custRadScaleRad="103737" custRadScaleInc="12143">
        <dgm:presLayoutVars>
          <dgm:bulletEnabled val="1"/>
        </dgm:presLayoutVars>
      </dgm:prSet>
      <dgm:spPr/>
    </dgm:pt>
    <dgm:pt modelId="{E6D0D4D7-F6A2-43F9-B234-42BB0A86A424}" type="pres">
      <dgm:prSet presAssocID="{A4B3F10F-4E8E-4D17-B594-4EEC54DB542F}" presName="sibTrans" presStyleLbl="sibTrans2D1" presStyleIdx="1" presStyleCnt="5" custScaleX="128739" custScaleY="61618" custLinFactNeighborX="-2770" custLinFactNeighborY="6116" custRadScaleRad="111262" custRadScaleInc="-2147483648"/>
      <dgm:spPr/>
    </dgm:pt>
    <dgm:pt modelId="{F102D5A1-331B-4596-A44F-31AEED22843F}" type="pres">
      <dgm:prSet presAssocID="{A4B3F10F-4E8E-4D17-B594-4EEC54DB542F}" presName="connectorText" presStyleLbl="sibTrans2D1" presStyleIdx="1" presStyleCnt="5"/>
      <dgm:spPr/>
    </dgm:pt>
    <dgm:pt modelId="{F4533FC1-2FC8-4031-9498-C154FC761186}" type="pres">
      <dgm:prSet presAssocID="{304F7261-6C34-43FE-9105-1C06854B4EC6}" presName="node" presStyleLbl="node1" presStyleIdx="2" presStyleCnt="5" custScaleX="165520" custRadScaleRad="114215" custRadScaleInc="-24531">
        <dgm:presLayoutVars>
          <dgm:bulletEnabled val="1"/>
        </dgm:presLayoutVars>
      </dgm:prSet>
      <dgm:spPr/>
    </dgm:pt>
    <dgm:pt modelId="{484D8D86-1057-410D-A9B8-968E8932BCCB}" type="pres">
      <dgm:prSet presAssocID="{05639FAC-6FBB-4F7B-89E1-B608B52B6DED}" presName="sibTrans" presStyleLbl="sibTrans2D1" presStyleIdx="2" presStyleCnt="5" custScaleX="96709" custScaleY="64837" custLinFactNeighborX="-8399" custLinFactNeighborY="17641" custRadScaleRad="26736" custRadScaleInc="-2147483648"/>
      <dgm:spPr/>
    </dgm:pt>
    <dgm:pt modelId="{61120834-D381-48D4-ACBC-038086E82EED}" type="pres">
      <dgm:prSet presAssocID="{05639FAC-6FBB-4F7B-89E1-B608B52B6DED}" presName="connectorText" presStyleLbl="sibTrans2D1" presStyleIdx="2" presStyleCnt="5"/>
      <dgm:spPr/>
    </dgm:pt>
    <dgm:pt modelId="{545F6459-C4FD-4774-A18B-5739C72B16F1}" type="pres">
      <dgm:prSet presAssocID="{B59E5B9B-64D6-44C1-987F-56A556D373A6}" presName="node" presStyleLbl="node1" presStyleIdx="3" presStyleCnt="5" custScaleX="160581" custRadScaleRad="115766" custRadScaleInc="26660">
        <dgm:presLayoutVars>
          <dgm:bulletEnabled val="1"/>
        </dgm:presLayoutVars>
      </dgm:prSet>
      <dgm:spPr/>
    </dgm:pt>
    <dgm:pt modelId="{C373CC89-9353-48D5-BC67-5545254FB356}" type="pres">
      <dgm:prSet presAssocID="{75D6D9DD-A65C-4946-A7F1-3B367DCEFA6B}" presName="sibTrans" presStyleLbl="sibTrans2D1" presStyleIdx="3" presStyleCnt="5" custScaleY="61922" custLinFactNeighborX="-31168" custLinFactNeighborY="2411"/>
      <dgm:spPr/>
    </dgm:pt>
    <dgm:pt modelId="{E6033667-56EC-47D5-9F58-7081A1AE5166}" type="pres">
      <dgm:prSet presAssocID="{75D6D9DD-A65C-4946-A7F1-3B367DCEFA6B}" presName="connectorText" presStyleLbl="sibTrans2D1" presStyleIdx="3" presStyleCnt="5"/>
      <dgm:spPr/>
    </dgm:pt>
    <dgm:pt modelId="{63373B76-453B-4FE6-8D15-05B78E804930}" type="pres">
      <dgm:prSet presAssocID="{1566706B-17AB-4A02-A007-269E0249F8EC}" presName="node" presStyleLbl="node1" presStyleIdx="4" presStyleCnt="5" custScaleX="161871" custScaleY="105313" custRadScaleRad="113149" custRadScaleInc="-8907">
        <dgm:presLayoutVars>
          <dgm:bulletEnabled val="1"/>
        </dgm:presLayoutVars>
      </dgm:prSet>
      <dgm:spPr/>
    </dgm:pt>
    <dgm:pt modelId="{05489D18-7180-4BC6-B20A-4C9F5410FF6F}" type="pres">
      <dgm:prSet presAssocID="{D187D2FD-E858-4EBF-AE61-58AB98F8A187}" presName="sibTrans" presStyleLbl="sibTrans2D1" presStyleIdx="4" presStyleCnt="5" custAng="20852182" custScaleX="120278" custScaleY="53396" custLinFactX="-2246" custLinFactNeighborX="-100000" custLinFactNeighborY="-44018" custRadScaleRad="26736" custRadScaleInc="-2147483648"/>
      <dgm:spPr/>
    </dgm:pt>
    <dgm:pt modelId="{C2CF5460-327E-449B-A38B-C33F62C87575}" type="pres">
      <dgm:prSet presAssocID="{D187D2FD-E858-4EBF-AE61-58AB98F8A187}" presName="connectorText" presStyleLbl="sibTrans2D1" presStyleIdx="4" presStyleCnt="5"/>
      <dgm:spPr/>
    </dgm:pt>
  </dgm:ptLst>
  <dgm:cxnLst>
    <dgm:cxn modelId="{8A848D07-FEC2-42D9-A1FE-452FACA443E9}" type="presOf" srcId="{1566706B-17AB-4A02-A007-269E0249F8EC}" destId="{63373B76-453B-4FE6-8D15-05B78E804930}" srcOrd="0" destOrd="0" presId="urn:microsoft.com/office/officeart/2005/8/layout/cycle2"/>
    <dgm:cxn modelId="{91A5FE0C-1BD0-4DB2-B513-DEDD5D07AF34}" srcId="{5B445C30-ED27-4F69-BB6D-5AF5337A989F}" destId="{B59E5B9B-64D6-44C1-987F-56A556D373A6}" srcOrd="3" destOrd="0" parTransId="{FED04DEE-E8DD-4B14-8AB5-246B73B20BB7}" sibTransId="{75D6D9DD-A65C-4946-A7F1-3B367DCEFA6B}"/>
    <dgm:cxn modelId="{BE15AF31-46E2-4628-B892-CB4483C7B4A6}" type="presOf" srcId="{D187D2FD-E858-4EBF-AE61-58AB98F8A187}" destId="{C2CF5460-327E-449B-A38B-C33F62C87575}" srcOrd="1" destOrd="0" presId="urn:microsoft.com/office/officeart/2005/8/layout/cycle2"/>
    <dgm:cxn modelId="{5B785F33-67F0-4E4E-BE79-7E3E3F79B6C6}" type="presOf" srcId="{FBADF183-A183-4DCE-9FD6-E7D034E137C8}" destId="{EF2082E4-7BEC-4809-AA23-B0B76F2D426C}" srcOrd="0" destOrd="0" presId="urn:microsoft.com/office/officeart/2005/8/layout/cycle2"/>
    <dgm:cxn modelId="{AD738D3E-CF07-441C-8EF5-832F6B99C91A}" type="presOf" srcId="{D1725722-1A09-43C1-B76A-104A9684CD62}" destId="{3EEEED28-1080-4E36-8DF6-F41281F56F5D}" srcOrd="0" destOrd="0" presId="urn:microsoft.com/office/officeart/2005/8/layout/cycle2"/>
    <dgm:cxn modelId="{12297C45-60C3-4015-9975-16D559707700}" srcId="{5B445C30-ED27-4F69-BB6D-5AF5337A989F}" destId="{1566706B-17AB-4A02-A007-269E0249F8EC}" srcOrd="4" destOrd="0" parTransId="{5E94118F-6810-404C-B24B-AD55B7977E0E}" sibTransId="{D187D2FD-E858-4EBF-AE61-58AB98F8A187}"/>
    <dgm:cxn modelId="{C60D0E6D-78EC-4B36-A80E-5666489A8B4F}" type="presOf" srcId="{FBADF183-A183-4DCE-9FD6-E7D034E137C8}" destId="{E17990E6-3849-4777-93C3-D89DC707FED7}" srcOrd="1" destOrd="0" presId="urn:microsoft.com/office/officeart/2005/8/layout/cycle2"/>
    <dgm:cxn modelId="{72103C4E-E238-4B1F-B418-5D919FB8EE0C}" type="presOf" srcId="{304F7261-6C34-43FE-9105-1C06854B4EC6}" destId="{F4533FC1-2FC8-4031-9498-C154FC761186}" srcOrd="0" destOrd="0" presId="urn:microsoft.com/office/officeart/2005/8/layout/cycle2"/>
    <dgm:cxn modelId="{35280870-9EFD-4418-B2F6-DE028B3DB8B5}" type="presOf" srcId="{A4B3F10F-4E8E-4D17-B594-4EEC54DB542F}" destId="{E6D0D4D7-F6A2-43F9-B234-42BB0A86A424}" srcOrd="0" destOrd="0" presId="urn:microsoft.com/office/officeart/2005/8/layout/cycle2"/>
    <dgm:cxn modelId="{ECA7297B-9568-4C29-B16B-B64CAD78CADD}" type="presOf" srcId="{B59E5B9B-64D6-44C1-987F-56A556D373A6}" destId="{545F6459-C4FD-4774-A18B-5739C72B16F1}" srcOrd="0" destOrd="0" presId="urn:microsoft.com/office/officeart/2005/8/layout/cycle2"/>
    <dgm:cxn modelId="{BE82D7A5-212F-4162-94B0-62BBE46E2262}" type="presOf" srcId="{75D6D9DD-A65C-4946-A7F1-3B367DCEFA6B}" destId="{E6033667-56EC-47D5-9F58-7081A1AE5166}" srcOrd="1" destOrd="0" presId="urn:microsoft.com/office/officeart/2005/8/layout/cycle2"/>
    <dgm:cxn modelId="{907BD9B3-AC43-42E1-BD31-E811EC4870EF}" type="presOf" srcId="{D187D2FD-E858-4EBF-AE61-58AB98F8A187}" destId="{05489D18-7180-4BC6-B20A-4C9F5410FF6F}" srcOrd="0" destOrd="0" presId="urn:microsoft.com/office/officeart/2005/8/layout/cycle2"/>
    <dgm:cxn modelId="{9FE53ABC-CE22-4F7D-9372-03311E112AB9}" srcId="{5B445C30-ED27-4F69-BB6D-5AF5337A989F}" destId="{304F7261-6C34-43FE-9105-1C06854B4EC6}" srcOrd="2" destOrd="0" parTransId="{8641E6C9-1320-4982-B1A0-46555FE6166A}" sibTransId="{05639FAC-6FBB-4F7B-89E1-B608B52B6DED}"/>
    <dgm:cxn modelId="{F72F65BC-9F05-4524-A0AD-19D97FCEEFF7}" type="presOf" srcId="{05639FAC-6FBB-4F7B-89E1-B608B52B6DED}" destId="{61120834-D381-48D4-ACBC-038086E82EED}" srcOrd="1" destOrd="0" presId="urn:microsoft.com/office/officeart/2005/8/layout/cycle2"/>
    <dgm:cxn modelId="{3406B2CD-E9EE-4208-A063-9CA55BE93E41}" type="presOf" srcId="{0E1A7F1B-D939-4228-A247-C709B8AC440A}" destId="{1AAAFD4B-65C2-486F-AE89-83A625B57B44}" srcOrd="0" destOrd="0" presId="urn:microsoft.com/office/officeart/2005/8/layout/cycle2"/>
    <dgm:cxn modelId="{C431F7D0-76D7-4EC4-B84C-5A0A8CDF72E7}" srcId="{5B445C30-ED27-4F69-BB6D-5AF5337A989F}" destId="{0E1A7F1B-D939-4228-A247-C709B8AC440A}" srcOrd="1" destOrd="0" parTransId="{FD2F0631-C124-4540-8B20-92C8C920529D}" sibTransId="{A4B3F10F-4E8E-4D17-B594-4EEC54DB542F}"/>
    <dgm:cxn modelId="{2E98CDD7-7215-4BCE-B6F2-3AF5F31E3832}" type="presOf" srcId="{5B445C30-ED27-4F69-BB6D-5AF5337A989F}" destId="{A241CDC2-A972-4B5D-B8AB-BE79C5C92015}" srcOrd="0" destOrd="0" presId="urn:microsoft.com/office/officeart/2005/8/layout/cycle2"/>
    <dgm:cxn modelId="{115F65DD-34E6-49E6-B590-8CC8315EAE56}" type="presOf" srcId="{05639FAC-6FBB-4F7B-89E1-B608B52B6DED}" destId="{484D8D86-1057-410D-A9B8-968E8932BCCB}" srcOrd="0" destOrd="0" presId="urn:microsoft.com/office/officeart/2005/8/layout/cycle2"/>
    <dgm:cxn modelId="{FD4895DF-F8D3-4F65-98D5-64371EF4EFF6}" type="presOf" srcId="{75D6D9DD-A65C-4946-A7F1-3B367DCEFA6B}" destId="{C373CC89-9353-48D5-BC67-5545254FB356}" srcOrd="0" destOrd="0" presId="urn:microsoft.com/office/officeart/2005/8/layout/cycle2"/>
    <dgm:cxn modelId="{8E3B04E6-58D9-4251-B9C8-9662413FC4F2}" type="presOf" srcId="{A4B3F10F-4E8E-4D17-B594-4EEC54DB542F}" destId="{F102D5A1-331B-4596-A44F-31AEED22843F}" srcOrd="1" destOrd="0" presId="urn:microsoft.com/office/officeart/2005/8/layout/cycle2"/>
    <dgm:cxn modelId="{4B81CFE8-7D56-4B6F-A70E-04367076B97B}" srcId="{5B445C30-ED27-4F69-BB6D-5AF5337A989F}" destId="{D1725722-1A09-43C1-B76A-104A9684CD62}" srcOrd="0" destOrd="0" parTransId="{BB538656-2734-43D3-B484-2DB0EBF62A0E}" sibTransId="{FBADF183-A183-4DCE-9FD6-E7D034E137C8}"/>
    <dgm:cxn modelId="{C350A353-0326-4FC9-B071-DA6366765BBE}" type="presParOf" srcId="{A241CDC2-A972-4B5D-B8AB-BE79C5C92015}" destId="{3EEEED28-1080-4E36-8DF6-F41281F56F5D}" srcOrd="0" destOrd="0" presId="urn:microsoft.com/office/officeart/2005/8/layout/cycle2"/>
    <dgm:cxn modelId="{7FA69BFF-41B3-4207-8EBB-23CD51FDD469}" type="presParOf" srcId="{A241CDC2-A972-4B5D-B8AB-BE79C5C92015}" destId="{EF2082E4-7BEC-4809-AA23-B0B76F2D426C}" srcOrd="1" destOrd="0" presId="urn:microsoft.com/office/officeart/2005/8/layout/cycle2"/>
    <dgm:cxn modelId="{9C9BB8E8-B7DC-4E39-98A0-755C5EC6A78A}" type="presParOf" srcId="{EF2082E4-7BEC-4809-AA23-B0B76F2D426C}" destId="{E17990E6-3849-4777-93C3-D89DC707FED7}" srcOrd="0" destOrd="0" presId="urn:microsoft.com/office/officeart/2005/8/layout/cycle2"/>
    <dgm:cxn modelId="{1592EFF9-B1B9-45C9-8B73-953F877482C0}" type="presParOf" srcId="{A241CDC2-A972-4B5D-B8AB-BE79C5C92015}" destId="{1AAAFD4B-65C2-486F-AE89-83A625B57B44}" srcOrd="2" destOrd="0" presId="urn:microsoft.com/office/officeart/2005/8/layout/cycle2"/>
    <dgm:cxn modelId="{ED5E9C43-2D42-44D3-8E2E-6949254C39F5}" type="presParOf" srcId="{A241CDC2-A972-4B5D-B8AB-BE79C5C92015}" destId="{E6D0D4D7-F6A2-43F9-B234-42BB0A86A424}" srcOrd="3" destOrd="0" presId="urn:microsoft.com/office/officeart/2005/8/layout/cycle2"/>
    <dgm:cxn modelId="{81581FF4-EA54-4AC1-8C71-D71358950A3A}" type="presParOf" srcId="{E6D0D4D7-F6A2-43F9-B234-42BB0A86A424}" destId="{F102D5A1-331B-4596-A44F-31AEED22843F}" srcOrd="0" destOrd="0" presId="urn:microsoft.com/office/officeart/2005/8/layout/cycle2"/>
    <dgm:cxn modelId="{94969FAE-320A-4CD5-B9CB-37A6085C50BE}" type="presParOf" srcId="{A241CDC2-A972-4B5D-B8AB-BE79C5C92015}" destId="{F4533FC1-2FC8-4031-9498-C154FC761186}" srcOrd="4" destOrd="0" presId="urn:microsoft.com/office/officeart/2005/8/layout/cycle2"/>
    <dgm:cxn modelId="{B6A29AD2-C13C-4E6E-A129-C292DE543919}" type="presParOf" srcId="{A241CDC2-A972-4B5D-B8AB-BE79C5C92015}" destId="{484D8D86-1057-410D-A9B8-968E8932BCCB}" srcOrd="5" destOrd="0" presId="urn:microsoft.com/office/officeart/2005/8/layout/cycle2"/>
    <dgm:cxn modelId="{4027BFF3-6A6E-4C42-9431-5137F6C49A9D}" type="presParOf" srcId="{484D8D86-1057-410D-A9B8-968E8932BCCB}" destId="{61120834-D381-48D4-ACBC-038086E82EED}" srcOrd="0" destOrd="0" presId="urn:microsoft.com/office/officeart/2005/8/layout/cycle2"/>
    <dgm:cxn modelId="{293C04AF-E6BC-4B05-BAF0-6336E2183CE1}" type="presParOf" srcId="{A241CDC2-A972-4B5D-B8AB-BE79C5C92015}" destId="{545F6459-C4FD-4774-A18B-5739C72B16F1}" srcOrd="6" destOrd="0" presId="urn:microsoft.com/office/officeart/2005/8/layout/cycle2"/>
    <dgm:cxn modelId="{4F7DDD86-8198-4869-BD32-F58F4474C3ED}" type="presParOf" srcId="{A241CDC2-A972-4B5D-B8AB-BE79C5C92015}" destId="{C373CC89-9353-48D5-BC67-5545254FB356}" srcOrd="7" destOrd="0" presId="urn:microsoft.com/office/officeart/2005/8/layout/cycle2"/>
    <dgm:cxn modelId="{BF6219E3-DC22-42A1-97BA-FDB9A3C7F18B}" type="presParOf" srcId="{C373CC89-9353-48D5-BC67-5545254FB356}" destId="{E6033667-56EC-47D5-9F58-7081A1AE5166}" srcOrd="0" destOrd="0" presId="urn:microsoft.com/office/officeart/2005/8/layout/cycle2"/>
    <dgm:cxn modelId="{1390B8CA-6E08-44CC-ADCE-5C0FFBEBE568}" type="presParOf" srcId="{A241CDC2-A972-4B5D-B8AB-BE79C5C92015}" destId="{63373B76-453B-4FE6-8D15-05B78E804930}" srcOrd="8" destOrd="0" presId="urn:microsoft.com/office/officeart/2005/8/layout/cycle2"/>
    <dgm:cxn modelId="{057632E6-930F-4FB4-8D5A-7CF65CE8FA2B}" type="presParOf" srcId="{A241CDC2-A972-4B5D-B8AB-BE79C5C92015}" destId="{05489D18-7180-4BC6-B20A-4C9F5410FF6F}" srcOrd="9" destOrd="0" presId="urn:microsoft.com/office/officeart/2005/8/layout/cycle2"/>
    <dgm:cxn modelId="{9C0E1A39-EF81-4E81-A423-71F0ED0DE32A}" type="presParOf" srcId="{05489D18-7180-4BC6-B20A-4C9F5410FF6F}" destId="{C2CF5460-327E-449B-A38B-C33F62C87575}"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EEED28-1080-4E36-8DF6-F41281F56F5D}">
      <dsp:nvSpPr>
        <dsp:cNvPr id="0" name=""/>
        <dsp:cNvSpPr/>
      </dsp:nvSpPr>
      <dsp:spPr>
        <a:xfrm>
          <a:off x="1711511" y="40814"/>
          <a:ext cx="2188564" cy="1144243"/>
        </a:xfrm>
        <a:prstGeom prst="ellipse">
          <a:avLst/>
        </a:prstGeom>
        <a:solidFill>
          <a:srgbClr val="B5B2AA"/>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Eligible applicant researches vacancies</a:t>
          </a:r>
          <a:endParaRPr lang="en-US" sz="1400" kern="1200" dirty="0">
            <a:solidFill>
              <a:schemeClr val="tx1"/>
            </a:solidFill>
          </a:endParaRPr>
        </a:p>
      </dsp:txBody>
      <dsp:txXfrm>
        <a:off x="2032019" y="208385"/>
        <a:ext cx="1547548" cy="809101"/>
      </dsp:txXfrm>
    </dsp:sp>
    <dsp:sp modelId="{EF2082E4-7BEC-4809-AA23-B0B76F2D426C}">
      <dsp:nvSpPr>
        <dsp:cNvPr id="0" name=""/>
        <dsp:cNvSpPr/>
      </dsp:nvSpPr>
      <dsp:spPr>
        <a:xfrm rot="2354561">
          <a:off x="3812375" y="888319"/>
          <a:ext cx="296253" cy="261459"/>
        </a:xfrm>
        <a:prstGeom prst="rightArrow">
          <a:avLst>
            <a:gd name="adj1" fmla="val 60000"/>
            <a:gd name="adj2" fmla="val 50000"/>
          </a:avLst>
        </a:prstGeom>
        <a:solidFill>
          <a:srgbClr val="B5B2AA"/>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dirty="0">
            <a:solidFill>
              <a:srgbClr val="D30022"/>
            </a:solidFill>
          </a:endParaRPr>
        </a:p>
      </dsp:txBody>
      <dsp:txXfrm>
        <a:off x="3821220" y="915801"/>
        <a:ext cx="217815" cy="156875"/>
      </dsp:txXfrm>
    </dsp:sp>
    <dsp:sp modelId="{1AAAFD4B-65C2-486F-AE89-83A625B57B44}">
      <dsp:nvSpPr>
        <dsp:cNvPr id="0" name=""/>
        <dsp:cNvSpPr/>
      </dsp:nvSpPr>
      <dsp:spPr>
        <a:xfrm>
          <a:off x="3226729" y="1249344"/>
          <a:ext cx="2300768" cy="1294158"/>
        </a:xfrm>
        <a:prstGeom prst="ellipse">
          <a:avLst/>
        </a:prstGeom>
        <a:solidFill>
          <a:srgbClr val="B5B2AA"/>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100000"/>
            </a:lnSpc>
            <a:spcBef>
              <a:spcPct val="0"/>
            </a:spcBef>
            <a:spcAft>
              <a:spcPts val="0"/>
            </a:spcAft>
            <a:buNone/>
          </a:pPr>
          <a:r>
            <a:rPr lang="en-GB" sz="1400" kern="1200" dirty="0">
              <a:solidFill>
                <a:schemeClr val="tx1"/>
              </a:solidFill>
            </a:rPr>
            <a:t>Contact</a:t>
          </a:r>
        </a:p>
        <a:p>
          <a:pPr marL="0" lvl="0" indent="0" algn="ctr" defTabSz="622300">
            <a:lnSpc>
              <a:spcPct val="100000"/>
            </a:lnSpc>
            <a:spcBef>
              <a:spcPct val="0"/>
            </a:spcBef>
            <a:spcAft>
              <a:spcPts val="0"/>
            </a:spcAft>
            <a:buNone/>
          </a:pPr>
          <a:r>
            <a:rPr lang="en-GB" sz="1400" kern="1200" dirty="0">
              <a:solidFill>
                <a:schemeClr val="tx1"/>
              </a:solidFill>
            </a:rPr>
            <a:t>providers to discuss application</a:t>
          </a:r>
          <a:endParaRPr lang="en-US" sz="1400" kern="1200" dirty="0">
            <a:solidFill>
              <a:schemeClr val="tx1"/>
            </a:solidFill>
          </a:endParaRPr>
        </a:p>
      </dsp:txBody>
      <dsp:txXfrm>
        <a:off x="3563669" y="1438869"/>
        <a:ext cx="1626888" cy="915108"/>
      </dsp:txXfrm>
    </dsp:sp>
    <dsp:sp modelId="{E6D0D4D7-F6A2-43F9-B234-42BB0A86A424}">
      <dsp:nvSpPr>
        <dsp:cNvPr id="0" name=""/>
        <dsp:cNvSpPr/>
      </dsp:nvSpPr>
      <dsp:spPr>
        <a:xfrm rot="6053597">
          <a:off x="4045882" y="2652649"/>
          <a:ext cx="316270" cy="269134"/>
        </a:xfrm>
        <a:prstGeom prst="rightArrow">
          <a:avLst>
            <a:gd name="adj1" fmla="val 60000"/>
            <a:gd name="adj2" fmla="val 50000"/>
          </a:avLst>
        </a:prstGeom>
        <a:solidFill>
          <a:srgbClr val="B5B2AA"/>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dirty="0">
            <a:solidFill>
              <a:srgbClr val="D30022"/>
            </a:solidFill>
          </a:endParaRPr>
        </a:p>
      </dsp:txBody>
      <dsp:txXfrm rot="10800000">
        <a:off x="4093881" y="2666833"/>
        <a:ext cx="235530" cy="161480"/>
      </dsp:txXfrm>
    </dsp:sp>
    <dsp:sp modelId="{F4533FC1-2FC8-4031-9498-C154FC761186}">
      <dsp:nvSpPr>
        <dsp:cNvPr id="0" name=""/>
        <dsp:cNvSpPr/>
      </dsp:nvSpPr>
      <dsp:spPr>
        <a:xfrm>
          <a:off x="2970968" y="2990587"/>
          <a:ext cx="2142091" cy="1294158"/>
        </a:xfrm>
        <a:prstGeom prst="ellipse">
          <a:avLst/>
        </a:prstGeom>
        <a:solidFill>
          <a:srgbClr val="B5B2AA"/>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Applicant enters choice details in </a:t>
          </a:r>
          <a:r>
            <a:rPr lang="en-GB" sz="1400" i="0" kern="1200" dirty="0">
              <a:solidFill>
                <a:schemeClr val="tx1"/>
              </a:solidFill>
            </a:rPr>
            <a:t>Track</a:t>
          </a:r>
          <a:endParaRPr lang="en-US" sz="1400" i="0" kern="1200" dirty="0">
            <a:solidFill>
              <a:schemeClr val="tx1"/>
            </a:solidFill>
          </a:endParaRPr>
        </a:p>
      </dsp:txBody>
      <dsp:txXfrm>
        <a:off x="3284670" y="3180112"/>
        <a:ext cx="1514687" cy="915108"/>
      </dsp:txXfrm>
    </dsp:sp>
    <dsp:sp modelId="{484D8D86-1057-410D-A9B8-968E8932BCCB}">
      <dsp:nvSpPr>
        <dsp:cNvPr id="0" name=""/>
        <dsp:cNvSpPr/>
      </dsp:nvSpPr>
      <dsp:spPr>
        <a:xfrm rot="10799991">
          <a:off x="2510950" y="3573125"/>
          <a:ext cx="300060" cy="283194"/>
        </a:xfrm>
        <a:prstGeom prst="rightArrow">
          <a:avLst>
            <a:gd name="adj1" fmla="val 60000"/>
            <a:gd name="adj2" fmla="val 50000"/>
          </a:avLst>
        </a:prstGeom>
        <a:solidFill>
          <a:srgbClr val="B5B2AA"/>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dirty="0">
            <a:solidFill>
              <a:srgbClr val="D30022"/>
            </a:solidFill>
          </a:endParaRPr>
        </a:p>
      </dsp:txBody>
      <dsp:txXfrm rot="10800000">
        <a:off x="2595908" y="3629764"/>
        <a:ext cx="215102" cy="169916"/>
      </dsp:txXfrm>
    </dsp:sp>
    <dsp:sp modelId="{545F6459-C4FD-4774-A18B-5739C72B16F1}">
      <dsp:nvSpPr>
        <dsp:cNvPr id="0" name=""/>
        <dsp:cNvSpPr/>
      </dsp:nvSpPr>
      <dsp:spPr>
        <a:xfrm>
          <a:off x="307377" y="2990594"/>
          <a:ext cx="2078172" cy="1294158"/>
        </a:xfrm>
        <a:prstGeom prst="ellipse">
          <a:avLst/>
        </a:prstGeom>
        <a:solidFill>
          <a:srgbClr val="B5B2AA"/>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Universities and colleges consider application</a:t>
          </a:r>
          <a:endParaRPr lang="en-US" sz="1400" kern="1200" dirty="0">
            <a:solidFill>
              <a:schemeClr val="tx1"/>
            </a:solidFill>
          </a:endParaRPr>
        </a:p>
      </dsp:txBody>
      <dsp:txXfrm>
        <a:off x="611718" y="3180119"/>
        <a:ext cx="1469490" cy="915108"/>
      </dsp:txXfrm>
    </dsp:sp>
    <dsp:sp modelId="{C373CC89-9353-48D5-BC67-5545254FB356}">
      <dsp:nvSpPr>
        <dsp:cNvPr id="0" name=""/>
        <dsp:cNvSpPr/>
      </dsp:nvSpPr>
      <dsp:spPr>
        <a:xfrm rot="15638566">
          <a:off x="985830" y="2629962"/>
          <a:ext cx="265042" cy="270461"/>
        </a:xfrm>
        <a:prstGeom prst="rightArrow">
          <a:avLst>
            <a:gd name="adj1" fmla="val 60000"/>
            <a:gd name="adj2" fmla="val 50000"/>
          </a:avLst>
        </a:prstGeom>
        <a:solidFill>
          <a:srgbClr val="B5B2AA"/>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dirty="0">
            <a:solidFill>
              <a:srgbClr val="D30022"/>
            </a:solidFill>
          </a:endParaRPr>
        </a:p>
      </dsp:txBody>
      <dsp:txXfrm rot="10800000">
        <a:off x="1032050" y="2723281"/>
        <a:ext cx="185529" cy="162277"/>
      </dsp:txXfrm>
    </dsp:sp>
    <dsp:sp modelId="{63373B76-453B-4FE6-8D15-05B78E804930}">
      <dsp:nvSpPr>
        <dsp:cNvPr id="0" name=""/>
        <dsp:cNvSpPr/>
      </dsp:nvSpPr>
      <dsp:spPr>
        <a:xfrm>
          <a:off x="0" y="1141514"/>
          <a:ext cx="2094867" cy="1362917"/>
        </a:xfrm>
        <a:prstGeom prst="ellipse">
          <a:avLst/>
        </a:prstGeom>
        <a:solidFill>
          <a:srgbClr val="B5B2AA"/>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rPr>
            <a:t>If unsuccessful, applicant can start again</a:t>
          </a:r>
          <a:endParaRPr lang="en-US" sz="1400" kern="1200" dirty="0">
            <a:solidFill>
              <a:schemeClr val="tx1"/>
            </a:solidFill>
          </a:endParaRPr>
        </a:p>
      </dsp:txBody>
      <dsp:txXfrm>
        <a:off x="306786" y="1341109"/>
        <a:ext cx="1481295" cy="963727"/>
      </dsp:txXfrm>
    </dsp:sp>
    <dsp:sp modelId="{05489D18-7180-4BC6-B20A-4C9F5410FF6F}">
      <dsp:nvSpPr>
        <dsp:cNvPr id="0" name=""/>
        <dsp:cNvSpPr/>
      </dsp:nvSpPr>
      <dsp:spPr>
        <a:xfrm rot="18780125">
          <a:off x="1556115" y="893155"/>
          <a:ext cx="291569" cy="233222"/>
        </a:xfrm>
        <a:prstGeom prst="rightArrow">
          <a:avLst>
            <a:gd name="adj1" fmla="val 60000"/>
            <a:gd name="adj2" fmla="val 50000"/>
          </a:avLst>
        </a:prstGeom>
        <a:solidFill>
          <a:srgbClr val="B5B2AA"/>
        </a:soli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dirty="0">
            <a:solidFill>
              <a:srgbClr val="D30022"/>
            </a:solidFill>
          </a:endParaRPr>
        </a:p>
      </dsp:txBody>
      <dsp:txXfrm>
        <a:off x="1567239" y="965383"/>
        <a:ext cx="221602" cy="139934"/>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GB"/>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6443A2DB-8761-4F06-AA10-9214FBE3CCCD}" type="datetimeFigureOut">
              <a:rPr lang="en-GB" smtClean="0"/>
              <a:t>14/05/2026</a:t>
            </a:fld>
            <a:endParaRPr lang="en-GB"/>
          </a:p>
        </p:txBody>
      </p:sp>
      <p:sp>
        <p:nvSpPr>
          <p:cNvPr id="4" name="Slide Image Placeholder 3"/>
          <p:cNvSpPr>
            <a:spLocks noGrp="1" noRot="1" noChangeAspect="1"/>
          </p:cNvSpPr>
          <p:nvPr>
            <p:ph type="sldImg" idx="2"/>
          </p:nvPr>
        </p:nvSpPr>
        <p:spPr>
          <a:xfrm>
            <a:off x="1497013" y="1200150"/>
            <a:ext cx="4321175" cy="3240088"/>
          </a:xfrm>
          <a:prstGeom prst="rect">
            <a:avLst/>
          </a:prstGeom>
          <a:noFill/>
          <a:ln w="12700">
            <a:solidFill>
              <a:prstClr val="black"/>
            </a:solidFill>
          </a:ln>
        </p:spPr>
        <p:txBody>
          <a:bodyPr vert="horz" lIns="96661" tIns="48331" rIns="96661" bIns="48331" rtlCol="0" anchor="ctr"/>
          <a:lstStyle/>
          <a:p>
            <a:endParaRPr lang="en-GB"/>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GB"/>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DBF7509A-72B6-4BC0-BDDF-5DE4983BE145}" type="slidenum">
              <a:rPr lang="en-GB" smtClean="0"/>
              <a:t>‹#›</a:t>
            </a:fld>
            <a:endParaRPr lang="en-GB"/>
          </a:p>
        </p:txBody>
      </p:sp>
    </p:spTree>
    <p:extLst>
      <p:ext uri="{BB962C8B-B14F-4D97-AF65-F5344CB8AC3E}">
        <p14:creationId xmlns:p14="http://schemas.microsoft.com/office/powerpoint/2010/main" val="631837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92A01802-0754-7645-86F2-39C90BEC85F3}" type="slidenum">
              <a:rPr lang="en-GB" altLang="en-US">
                <a:solidFill>
                  <a:srgbClr val="000000"/>
                </a:solidFill>
              </a:rPr>
              <a:pPr/>
              <a:t>12</a:t>
            </a:fld>
            <a:endParaRPr lang="en-GB" altLang="en-US">
              <a:solidFill>
                <a:srgbClr val="000000"/>
              </a:solidFill>
            </a:endParaRPr>
          </a:p>
        </p:txBody>
      </p:sp>
    </p:spTree>
    <p:extLst>
      <p:ext uri="{BB962C8B-B14F-4D97-AF65-F5344CB8AC3E}">
        <p14:creationId xmlns:p14="http://schemas.microsoft.com/office/powerpoint/2010/main" val="21511130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8817F2D0-F5E6-2340-A678-042B30AEC0A9}" type="slidenum">
              <a:rPr lang="en-GB" altLang="en-US">
                <a:solidFill>
                  <a:srgbClr val="000000"/>
                </a:solidFill>
              </a:rPr>
              <a:pPr/>
              <a:t>13</a:t>
            </a:fld>
            <a:endParaRPr lang="en-GB" altLang="en-US">
              <a:solidFill>
                <a:srgbClr val="000000"/>
              </a:solidFill>
            </a:endParaRPr>
          </a:p>
        </p:txBody>
      </p:sp>
    </p:spTree>
    <p:extLst>
      <p:ext uri="{BB962C8B-B14F-4D97-AF65-F5344CB8AC3E}">
        <p14:creationId xmlns:p14="http://schemas.microsoft.com/office/powerpoint/2010/main" val="3695888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55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655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9E0D6F97-7375-6D4F-8AAB-3C1CC1CA2EDC}" type="slidenum">
              <a:rPr lang="en-GB" altLang="en-US"/>
              <a:pPr/>
              <a:t>14</a:t>
            </a:fld>
            <a:endParaRPr lang="en-GB" altLang="en-US"/>
          </a:p>
        </p:txBody>
      </p:sp>
    </p:spTree>
    <p:extLst>
      <p:ext uri="{BB962C8B-B14F-4D97-AF65-F5344CB8AC3E}">
        <p14:creationId xmlns:p14="http://schemas.microsoft.com/office/powerpoint/2010/main" val="1235966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70C349D8-AC6D-924D-91BB-812E65573BAD}" type="slidenum">
              <a:rPr lang="en-GB" altLang="en-US"/>
              <a:pPr/>
              <a:t>15</a:t>
            </a:fld>
            <a:endParaRPr lang="en-GB" altLang="en-US"/>
          </a:p>
        </p:txBody>
      </p:sp>
    </p:spTree>
    <p:extLst>
      <p:ext uri="{BB962C8B-B14F-4D97-AF65-F5344CB8AC3E}">
        <p14:creationId xmlns:p14="http://schemas.microsoft.com/office/powerpoint/2010/main" val="42164921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6BAB2875-6E18-064C-ADA1-75CB6DA8DF3B}" type="slidenum">
              <a:rPr lang="en-GB" altLang="en-US"/>
              <a:pPr/>
              <a:t>16</a:t>
            </a:fld>
            <a:endParaRPr lang="en-GB" altLang="en-US"/>
          </a:p>
        </p:txBody>
      </p:sp>
    </p:spTree>
    <p:extLst>
      <p:ext uri="{BB962C8B-B14F-4D97-AF65-F5344CB8AC3E}">
        <p14:creationId xmlns:p14="http://schemas.microsoft.com/office/powerpoint/2010/main" val="36747320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56351626-A379-5B47-A46F-2849E8468F9D}" type="slidenum">
              <a:rPr lang="en-GB" altLang="en-US"/>
              <a:pPr/>
              <a:t>17</a:t>
            </a:fld>
            <a:endParaRPr lang="en-GB" altLang="en-US"/>
          </a:p>
        </p:txBody>
      </p:sp>
    </p:spTree>
    <p:extLst>
      <p:ext uri="{BB962C8B-B14F-4D97-AF65-F5344CB8AC3E}">
        <p14:creationId xmlns:p14="http://schemas.microsoft.com/office/powerpoint/2010/main" val="18544792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ACE24185-252E-3B4D-967C-346DC0F086B4}" type="slidenum">
              <a:rPr lang="en-GB" altLang="en-US"/>
              <a:pPr/>
              <a:t>18</a:t>
            </a:fld>
            <a:endParaRPr lang="en-GB" altLang="en-US"/>
          </a:p>
        </p:txBody>
      </p:sp>
    </p:spTree>
    <p:extLst>
      <p:ext uri="{BB962C8B-B14F-4D97-AF65-F5344CB8AC3E}">
        <p14:creationId xmlns:p14="http://schemas.microsoft.com/office/powerpoint/2010/main" val="38053746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B6A7034C-98FF-8147-8406-87D9C1EB9B83}" type="slidenum">
              <a:rPr lang="en-GB" altLang="en-US"/>
              <a:pPr/>
              <a:t>19</a:t>
            </a:fld>
            <a:endParaRPr lang="en-GB" altLang="en-US"/>
          </a:p>
        </p:txBody>
      </p:sp>
    </p:spTree>
    <p:extLst>
      <p:ext uri="{BB962C8B-B14F-4D97-AF65-F5344CB8AC3E}">
        <p14:creationId xmlns:p14="http://schemas.microsoft.com/office/powerpoint/2010/main" val="4118641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3244AB70-8FED-9044-B007-F83920B717D9}" type="slidenum">
              <a:rPr lang="en-GB" altLang="en-US"/>
              <a:pPr/>
              <a:t>20</a:t>
            </a:fld>
            <a:endParaRPr lang="en-GB" altLang="en-US"/>
          </a:p>
        </p:txBody>
      </p:sp>
    </p:spTree>
    <p:extLst>
      <p:ext uri="{BB962C8B-B14F-4D97-AF65-F5344CB8AC3E}">
        <p14:creationId xmlns:p14="http://schemas.microsoft.com/office/powerpoint/2010/main" val="2556532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B7A71D6D-61B5-1940-B9C6-5567B562FEBE}" type="slidenum">
              <a:rPr lang="en-GB" altLang="en-US"/>
              <a:pPr/>
              <a:t>21</a:t>
            </a:fld>
            <a:endParaRPr lang="en-GB" altLang="en-US"/>
          </a:p>
        </p:txBody>
      </p:sp>
    </p:spTree>
    <p:extLst>
      <p:ext uri="{BB962C8B-B14F-4D97-AF65-F5344CB8AC3E}">
        <p14:creationId xmlns:p14="http://schemas.microsoft.com/office/powerpoint/2010/main" val="20732019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737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100E2024-8122-7B42-ACAC-7194E97148C5}" type="slidenum">
              <a:rPr lang="en-GB" altLang="en-US"/>
              <a:pPr/>
              <a:t>22</a:t>
            </a:fld>
            <a:endParaRPr lang="en-GB" altLang="en-US"/>
          </a:p>
        </p:txBody>
      </p:sp>
    </p:spTree>
    <p:extLst>
      <p:ext uri="{BB962C8B-B14F-4D97-AF65-F5344CB8AC3E}">
        <p14:creationId xmlns:p14="http://schemas.microsoft.com/office/powerpoint/2010/main" val="19651679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endParaRPr lang="en-GB" altLang="en-US"/>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charset="0"/>
              </a:defRPr>
            </a:lvl1pPr>
            <a:lvl2pPr marL="785372" indent="-302066">
              <a:defRPr>
                <a:solidFill>
                  <a:schemeClr val="tx1"/>
                </a:solidFill>
                <a:latin typeface="Tahoma" charset="0"/>
              </a:defRPr>
            </a:lvl2pPr>
            <a:lvl3pPr marL="1208265" indent="-241653">
              <a:defRPr>
                <a:solidFill>
                  <a:schemeClr val="tx1"/>
                </a:solidFill>
                <a:latin typeface="Tahoma" charset="0"/>
              </a:defRPr>
            </a:lvl3pPr>
            <a:lvl4pPr marL="1691571" indent="-241653">
              <a:defRPr>
                <a:solidFill>
                  <a:schemeClr val="tx1"/>
                </a:solidFill>
                <a:latin typeface="Tahoma" charset="0"/>
              </a:defRPr>
            </a:lvl4pPr>
            <a:lvl5pPr marL="2174878" indent="-241653">
              <a:defRPr>
                <a:solidFill>
                  <a:schemeClr val="tx1"/>
                </a:solidFill>
                <a:latin typeface="Tahoma" charset="0"/>
              </a:defRPr>
            </a:lvl5pPr>
            <a:lvl6pPr marL="2658184" indent="-241653" eaLnBrk="0" fontAlgn="base" hangingPunct="0">
              <a:spcBef>
                <a:spcPct val="0"/>
              </a:spcBef>
              <a:spcAft>
                <a:spcPct val="0"/>
              </a:spcAft>
              <a:defRPr>
                <a:solidFill>
                  <a:schemeClr val="tx1"/>
                </a:solidFill>
                <a:latin typeface="Tahoma" charset="0"/>
              </a:defRPr>
            </a:lvl6pPr>
            <a:lvl7pPr marL="3141490" indent="-241653" eaLnBrk="0" fontAlgn="base" hangingPunct="0">
              <a:spcBef>
                <a:spcPct val="0"/>
              </a:spcBef>
              <a:spcAft>
                <a:spcPct val="0"/>
              </a:spcAft>
              <a:defRPr>
                <a:solidFill>
                  <a:schemeClr val="tx1"/>
                </a:solidFill>
                <a:latin typeface="Tahoma" charset="0"/>
              </a:defRPr>
            </a:lvl7pPr>
            <a:lvl8pPr marL="3624796" indent="-241653" eaLnBrk="0" fontAlgn="base" hangingPunct="0">
              <a:spcBef>
                <a:spcPct val="0"/>
              </a:spcBef>
              <a:spcAft>
                <a:spcPct val="0"/>
              </a:spcAft>
              <a:defRPr>
                <a:solidFill>
                  <a:schemeClr val="tx1"/>
                </a:solidFill>
                <a:latin typeface="Tahoma" charset="0"/>
              </a:defRPr>
            </a:lvl8pPr>
            <a:lvl9pPr marL="4108102" indent="-241653" eaLnBrk="0" fontAlgn="base" hangingPunct="0">
              <a:spcBef>
                <a:spcPct val="0"/>
              </a:spcBef>
              <a:spcAft>
                <a:spcPct val="0"/>
              </a:spcAft>
              <a:defRPr>
                <a:solidFill>
                  <a:schemeClr val="tx1"/>
                </a:solidFill>
                <a:latin typeface="Tahoma" charset="0"/>
              </a:defRPr>
            </a:lvl9pPr>
          </a:lstStyle>
          <a:p>
            <a:fld id="{082F0F82-C350-1D42-B972-DF3B6818621C}" type="slidenum">
              <a:rPr lang="en-GB" altLang="en-US"/>
              <a:pPr/>
              <a:t>23</a:t>
            </a:fld>
            <a:endParaRPr lang="en-GB" altLang="en-US"/>
          </a:p>
        </p:txBody>
      </p:sp>
    </p:spTree>
    <p:extLst>
      <p:ext uri="{BB962C8B-B14F-4D97-AF65-F5344CB8AC3E}">
        <p14:creationId xmlns:p14="http://schemas.microsoft.com/office/powerpoint/2010/main" val="36410501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xfrm>
            <a:off x="1497013" y="1200150"/>
            <a:ext cx="4321175" cy="32400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An offer of three Bs in a tariff format would be 120, if the student has an AS level in another subject this can be added. BTEC have their own tariffs.  All these are available with tariff calculators on the UCAS website.</a:t>
            </a:r>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85372" indent="-302066">
              <a:defRPr>
                <a:solidFill>
                  <a:schemeClr val="tx1"/>
                </a:solidFill>
                <a:latin typeface="Calibri" panose="020F0502020204030204" pitchFamily="34" charset="0"/>
                <a:ea typeface="MS PGothic" panose="020B0600070205080204" pitchFamily="34" charset="-128"/>
              </a:defRPr>
            </a:lvl2pPr>
            <a:lvl3pPr marL="1208265" indent="-241653">
              <a:defRPr>
                <a:solidFill>
                  <a:schemeClr val="tx1"/>
                </a:solidFill>
                <a:latin typeface="Calibri" panose="020F0502020204030204" pitchFamily="34" charset="0"/>
                <a:ea typeface="MS PGothic" panose="020B0600070205080204" pitchFamily="34" charset="-128"/>
              </a:defRPr>
            </a:lvl3pPr>
            <a:lvl4pPr marL="1691571" indent="-241653">
              <a:defRPr>
                <a:solidFill>
                  <a:schemeClr val="tx1"/>
                </a:solidFill>
                <a:latin typeface="Calibri" panose="020F0502020204030204" pitchFamily="34" charset="0"/>
                <a:ea typeface="MS PGothic" panose="020B0600070205080204" pitchFamily="34" charset="-128"/>
              </a:defRPr>
            </a:lvl4pPr>
            <a:lvl5pPr marL="2174878" indent="-241653">
              <a:defRPr>
                <a:solidFill>
                  <a:schemeClr val="tx1"/>
                </a:solidFill>
                <a:latin typeface="Calibri" panose="020F0502020204030204" pitchFamily="34" charset="0"/>
                <a:ea typeface="MS PGothic" panose="020B0600070205080204" pitchFamily="34" charset="-128"/>
              </a:defRPr>
            </a:lvl5pPr>
            <a:lvl6pPr marL="2658184"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3141490"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624796"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4108102"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071F15DB-9D2F-4F73-939A-2C908E2583BB}" type="slidenum">
              <a:rPr lang="en-GB" altLang="en-US"/>
              <a:pPr/>
              <a:t>32</a:t>
            </a:fld>
            <a:endParaRPr lang="en-GB" altLang="en-US"/>
          </a:p>
        </p:txBody>
      </p:sp>
    </p:spTree>
    <p:extLst>
      <p:ext uri="{BB962C8B-B14F-4D97-AF65-F5344CB8AC3E}">
        <p14:creationId xmlns:p14="http://schemas.microsoft.com/office/powerpoint/2010/main" val="21681937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11CAA935-98E9-41B7-8BCC-BF92EF5A242F}"/>
              </a:ext>
            </a:extLst>
          </p:cNvPr>
          <p:cNvSpPr>
            <a:spLocks noGrp="1" noRot="1" noChangeAspect="1" noTextEdit="1"/>
          </p:cNvSpPr>
          <p:nvPr>
            <p:ph type="sldImg"/>
          </p:nvPr>
        </p:nvSpPr>
        <p:spPr bwMode="auto">
          <a:xfrm>
            <a:off x="1497013" y="1200150"/>
            <a:ext cx="4321175" cy="32400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3121ACB1-8A49-4DBA-9D0A-01D6F310485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3252" name="Slide Number Placeholder 3">
            <a:extLst>
              <a:ext uri="{FF2B5EF4-FFF2-40B4-BE49-F238E27FC236}">
                <a16:creationId xmlns:a16="http://schemas.microsoft.com/office/drawing/2014/main" id="{8F65CB28-3CAF-48C0-B7ED-AB4DA3CD5AC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85372" indent="-302066">
              <a:defRPr>
                <a:solidFill>
                  <a:schemeClr val="tx1"/>
                </a:solidFill>
                <a:latin typeface="Calibri" panose="020F0502020204030204" pitchFamily="34" charset="0"/>
                <a:ea typeface="MS PGothic" panose="020B0600070205080204" pitchFamily="34" charset="-128"/>
              </a:defRPr>
            </a:lvl2pPr>
            <a:lvl3pPr marL="1208265" indent="-241653">
              <a:defRPr>
                <a:solidFill>
                  <a:schemeClr val="tx1"/>
                </a:solidFill>
                <a:latin typeface="Calibri" panose="020F0502020204030204" pitchFamily="34" charset="0"/>
                <a:ea typeface="MS PGothic" panose="020B0600070205080204" pitchFamily="34" charset="-128"/>
              </a:defRPr>
            </a:lvl3pPr>
            <a:lvl4pPr marL="1691571" indent="-241653">
              <a:defRPr>
                <a:solidFill>
                  <a:schemeClr val="tx1"/>
                </a:solidFill>
                <a:latin typeface="Calibri" panose="020F0502020204030204" pitchFamily="34" charset="0"/>
                <a:ea typeface="MS PGothic" panose="020B0600070205080204" pitchFamily="34" charset="-128"/>
              </a:defRPr>
            </a:lvl4pPr>
            <a:lvl5pPr marL="2174878" indent="-241653">
              <a:defRPr>
                <a:solidFill>
                  <a:schemeClr val="tx1"/>
                </a:solidFill>
                <a:latin typeface="Calibri" panose="020F0502020204030204" pitchFamily="34" charset="0"/>
                <a:ea typeface="MS PGothic" panose="020B0600070205080204" pitchFamily="34" charset="-128"/>
              </a:defRPr>
            </a:lvl5pPr>
            <a:lvl6pPr marL="2658184"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3141490"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624796"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4108102"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9FA9DC5B-14F4-4840-97E0-7515BF096330}" type="slidenum">
              <a:rPr lang="en-GB" altLang="en-US" smtClean="0"/>
              <a:pPr/>
              <a:t>35</a:t>
            </a:fld>
            <a:endParaRPr lang="en-GB" altLang="en-US"/>
          </a:p>
        </p:txBody>
      </p:sp>
    </p:spTree>
    <p:extLst>
      <p:ext uri="{BB962C8B-B14F-4D97-AF65-F5344CB8AC3E}">
        <p14:creationId xmlns:p14="http://schemas.microsoft.com/office/powerpoint/2010/main" val="12498206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97ACE10B-952D-411D-A407-D4B8B21ED865}"/>
              </a:ext>
            </a:extLst>
          </p:cNvPr>
          <p:cNvSpPr>
            <a:spLocks noGrp="1" noRot="1" noChangeAspect="1" noTextEdit="1"/>
          </p:cNvSpPr>
          <p:nvPr>
            <p:ph type="sldImg"/>
          </p:nvPr>
        </p:nvSpPr>
        <p:spPr bwMode="auto">
          <a:xfrm>
            <a:off x="1497013" y="1200150"/>
            <a:ext cx="4321175" cy="32400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66E03E77-A809-4CAC-AFF7-159BC381130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6324" name="Slide Number Placeholder 3">
            <a:extLst>
              <a:ext uri="{FF2B5EF4-FFF2-40B4-BE49-F238E27FC236}">
                <a16:creationId xmlns:a16="http://schemas.microsoft.com/office/drawing/2014/main" id="{76AA1BDB-DEC7-4C40-BA0B-1B39129F32C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85372" indent="-302066">
              <a:defRPr>
                <a:solidFill>
                  <a:schemeClr val="tx1"/>
                </a:solidFill>
                <a:latin typeface="Calibri" panose="020F0502020204030204" pitchFamily="34" charset="0"/>
                <a:ea typeface="MS PGothic" panose="020B0600070205080204" pitchFamily="34" charset="-128"/>
              </a:defRPr>
            </a:lvl2pPr>
            <a:lvl3pPr marL="1208265" indent="-241653">
              <a:defRPr>
                <a:solidFill>
                  <a:schemeClr val="tx1"/>
                </a:solidFill>
                <a:latin typeface="Calibri" panose="020F0502020204030204" pitchFamily="34" charset="0"/>
                <a:ea typeface="MS PGothic" panose="020B0600070205080204" pitchFamily="34" charset="-128"/>
              </a:defRPr>
            </a:lvl3pPr>
            <a:lvl4pPr marL="1691571" indent="-241653">
              <a:defRPr>
                <a:solidFill>
                  <a:schemeClr val="tx1"/>
                </a:solidFill>
                <a:latin typeface="Calibri" panose="020F0502020204030204" pitchFamily="34" charset="0"/>
                <a:ea typeface="MS PGothic" panose="020B0600070205080204" pitchFamily="34" charset="-128"/>
              </a:defRPr>
            </a:lvl4pPr>
            <a:lvl5pPr marL="2174878" indent="-241653">
              <a:defRPr>
                <a:solidFill>
                  <a:schemeClr val="tx1"/>
                </a:solidFill>
                <a:latin typeface="Calibri" panose="020F0502020204030204" pitchFamily="34" charset="0"/>
                <a:ea typeface="MS PGothic" panose="020B0600070205080204" pitchFamily="34" charset="-128"/>
              </a:defRPr>
            </a:lvl5pPr>
            <a:lvl6pPr marL="2658184"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3141490"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624796"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4108102"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F6541611-A59C-4F09-ACD5-07CF385DF90E}" type="slidenum">
              <a:rPr lang="en-GB" altLang="en-US" smtClean="0"/>
              <a:pPr/>
              <a:t>37</a:t>
            </a:fld>
            <a:endParaRPr lang="en-GB" altLang="en-US"/>
          </a:p>
        </p:txBody>
      </p:sp>
    </p:spTree>
    <p:extLst>
      <p:ext uri="{BB962C8B-B14F-4D97-AF65-F5344CB8AC3E}">
        <p14:creationId xmlns:p14="http://schemas.microsoft.com/office/powerpoint/2010/main" val="40828126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56C1D54D-CB95-4372-A034-C255485DE2CA}"/>
              </a:ext>
            </a:extLst>
          </p:cNvPr>
          <p:cNvSpPr>
            <a:spLocks noGrp="1" noRot="1" noChangeAspect="1" noTextEdit="1"/>
          </p:cNvSpPr>
          <p:nvPr>
            <p:ph type="sldImg"/>
          </p:nvPr>
        </p:nvSpPr>
        <p:spPr bwMode="auto">
          <a:xfrm>
            <a:off x="1497013" y="1200150"/>
            <a:ext cx="4321175" cy="32400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a:extLst>
              <a:ext uri="{FF2B5EF4-FFF2-40B4-BE49-F238E27FC236}">
                <a16:creationId xmlns:a16="http://schemas.microsoft.com/office/drawing/2014/main" id="{6988D4D7-98DD-495D-9319-33FDF368EBF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9396" name="Slide Number Placeholder 3">
            <a:extLst>
              <a:ext uri="{FF2B5EF4-FFF2-40B4-BE49-F238E27FC236}">
                <a16:creationId xmlns:a16="http://schemas.microsoft.com/office/drawing/2014/main" id="{F106C92F-F241-4E7D-B866-E15099E4DF9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85372" indent="-302066">
              <a:defRPr>
                <a:solidFill>
                  <a:schemeClr val="tx1"/>
                </a:solidFill>
                <a:latin typeface="Calibri" panose="020F0502020204030204" pitchFamily="34" charset="0"/>
                <a:ea typeface="MS PGothic" panose="020B0600070205080204" pitchFamily="34" charset="-128"/>
              </a:defRPr>
            </a:lvl2pPr>
            <a:lvl3pPr marL="1208265" indent="-241653">
              <a:defRPr>
                <a:solidFill>
                  <a:schemeClr val="tx1"/>
                </a:solidFill>
                <a:latin typeface="Calibri" panose="020F0502020204030204" pitchFamily="34" charset="0"/>
                <a:ea typeface="MS PGothic" panose="020B0600070205080204" pitchFamily="34" charset="-128"/>
              </a:defRPr>
            </a:lvl3pPr>
            <a:lvl4pPr marL="1691571" indent="-241653">
              <a:defRPr>
                <a:solidFill>
                  <a:schemeClr val="tx1"/>
                </a:solidFill>
                <a:latin typeface="Calibri" panose="020F0502020204030204" pitchFamily="34" charset="0"/>
                <a:ea typeface="MS PGothic" panose="020B0600070205080204" pitchFamily="34" charset="-128"/>
              </a:defRPr>
            </a:lvl4pPr>
            <a:lvl5pPr marL="2174878" indent="-241653">
              <a:defRPr>
                <a:solidFill>
                  <a:schemeClr val="tx1"/>
                </a:solidFill>
                <a:latin typeface="Calibri" panose="020F0502020204030204" pitchFamily="34" charset="0"/>
                <a:ea typeface="MS PGothic" panose="020B0600070205080204" pitchFamily="34" charset="-128"/>
              </a:defRPr>
            </a:lvl5pPr>
            <a:lvl6pPr marL="2658184"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3141490"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624796"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4108102"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BCCF2181-9A4C-48D1-8960-B0455B03D1A1}" type="slidenum">
              <a:rPr lang="en-GB" altLang="en-US" smtClean="0"/>
              <a:pPr/>
              <a:t>38</a:t>
            </a:fld>
            <a:endParaRPr lang="en-GB" altLang="en-US"/>
          </a:p>
        </p:txBody>
      </p:sp>
    </p:spTree>
    <p:extLst>
      <p:ext uri="{BB962C8B-B14F-4D97-AF65-F5344CB8AC3E}">
        <p14:creationId xmlns:p14="http://schemas.microsoft.com/office/powerpoint/2010/main" val="36484502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41C5229D-3F68-4EE6-B10C-2EB858AFE270}"/>
              </a:ext>
            </a:extLst>
          </p:cNvPr>
          <p:cNvSpPr>
            <a:spLocks noGrp="1" noRot="1" noChangeAspect="1" noTextEdit="1"/>
          </p:cNvSpPr>
          <p:nvPr>
            <p:ph type="sldImg"/>
          </p:nvPr>
        </p:nvSpPr>
        <p:spPr bwMode="auto">
          <a:xfrm>
            <a:off x="1497013" y="1200150"/>
            <a:ext cx="4321175" cy="32400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B07F1561-B300-4E37-B72D-CD1E03C96D9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68612" name="Slide Number Placeholder 3">
            <a:extLst>
              <a:ext uri="{FF2B5EF4-FFF2-40B4-BE49-F238E27FC236}">
                <a16:creationId xmlns:a16="http://schemas.microsoft.com/office/drawing/2014/main" id="{97BD61F9-2161-4279-9DF9-5282732CB32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85372" indent="-302066">
              <a:defRPr>
                <a:solidFill>
                  <a:schemeClr val="tx1"/>
                </a:solidFill>
                <a:latin typeface="Calibri" panose="020F0502020204030204" pitchFamily="34" charset="0"/>
                <a:ea typeface="MS PGothic" panose="020B0600070205080204" pitchFamily="34" charset="-128"/>
              </a:defRPr>
            </a:lvl2pPr>
            <a:lvl3pPr marL="1208265" indent="-241653">
              <a:defRPr>
                <a:solidFill>
                  <a:schemeClr val="tx1"/>
                </a:solidFill>
                <a:latin typeface="Calibri" panose="020F0502020204030204" pitchFamily="34" charset="0"/>
                <a:ea typeface="MS PGothic" panose="020B0600070205080204" pitchFamily="34" charset="-128"/>
              </a:defRPr>
            </a:lvl3pPr>
            <a:lvl4pPr marL="1691571" indent="-241653">
              <a:defRPr>
                <a:solidFill>
                  <a:schemeClr val="tx1"/>
                </a:solidFill>
                <a:latin typeface="Calibri" panose="020F0502020204030204" pitchFamily="34" charset="0"/>
                <a:ea typeface="MS PGothic" panose="020B0600070205080204" pitchFamily="34" charset="-128"/>
              </a:defRPr>
            </a:lvl4pPr>
            <a:lvl5pPr marL="2174878" indent="-241653">
              <a:defRPr>
                <a:solidFill>
                  <a:schemeClr val="tx1"/>
                </a:solidFill>
                <a:latin typeface="Calibri" panose="020F0502020204030204" pitchFamily="34" charset="0"/>
                <a:ea typeface="MS PGothic" panose="020B0600070205080204" pitchFamily="34" charset="-128"/>
              </a:defRPr>
            </a:lvl5pPr>
            <a:lvl6pPr marL="2658184"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3141490"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624796"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4108102"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7EB2B8C1-AB9F-479A-9A4A-5C1E90CC776C}" type="slidenum">
              <a:rPr lang="en-GB" altLang="en-US" smtClean="0"/>
              <a:pPr/>
              <a:t>40</a:t>
            </a:fld>
            <a:endParaRPr lang="en-GB" altLang="en-US"/>
          </a:p>
        </p:txBody>
      </p:sp>
    </p:spTree>
    <p:extLst>
      <p:ext uri="{BB962C8B-B14F-4D97-AF65-F5344CB8AC3E}">
        <p14:creationId xmlns:p14="http://schemas.microsoft.com/office/powerpoint/2010/main" val="21825297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8FCD0ACF-BB36-404D-AB95-40D74AF27275}"/>
              </a:ext>
            </a:extLst>
          </p:cNvPr>
          <p:cNvSpPr>
            <a:spLocks noGrp="1" noRot="1" noChangeAspect="1" noTextEdit="1"/>
          </p:cNvSpPr>
          <p:nvPr>
            <p:ph type="sldImg"/>
          </p:nvPr>
        </p:nvSpPr>
        <p:spPr bwMode="auto">
          <a:xfrm>
            <a:off x="1497013" y="1200150"/>
            <a:ext cx="4321175" cy="32400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a:extLst>
              <a:ext uri="{FF2B5EF4-FFF2-40B4-BE49-F238E27FC236}">
                <a16:creationId xmlns:a16="http://schemas.microsoft.com/office/drawing/2014/main" id="{2ACC2D00-06C5-4B8E-A50E-291B68FAFEF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71684" name="Slide Number Placeholder 3">
            <a:extLst>
              <a:ext uri="{FF2B5EF4-FFF2-40B4-BE49-F238E27FC236}">
                <a16:creationId xmlns:a16="http://schemas.microsoft.com/office/drawing/2014/main" id="{FEB5703E-6FCB-4993-8785-3883714B0E5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85372" indent="-302066">
              <a:defRPr>
                <a:solidFill>
                  <a:schemeClr val="tx1"/>
                </a:solidFill>
                <a:latin typeface="Calibri" panose="020F0502020204030204" pitchFamily="34" charset="0"/>
                <a:ea typeface="MS PGothic" panose="020B0600070205080204" pitchFamily="34" charset="-128"/>
              </a:defRPr>
            </a:lvl2pPr>
            <a:lvl3pPr marL="1208265" indent="-241653">
              <a:defRPr>
                <a:solidFill>
                  <a:schemeClr val="tx1"/>
                </a:solidFill>
                <a:latin typeface="Calibri" panose="020F0502020204030204" pitchFamily="34" charset="0"/>
                <a:ea typeface="MS PGothic" panose="020B0600070205080204" pitchFamily="34" charset="-128"/>
              </a:defRPr>
            </a:lvl3pPr>
            <a:lvl4pPr marL="1691571" indent="-241653">
              <a:defRPr>
                <a:solidFill>
                  <a:schemeClr val="tx1"/>
                </a:solidFill>
                <a:latin typeface="Calibri" panose="020F0502020204030204" pitchFamily="34" charset="0"/>
                <a:ea typeface="MS PGothic" panose="020B0600070205080204" pitchFamily="34" charset="-128"/>
              </a:defRPr>
            </a:lvl4pPr>
            <a:lvl5pPr marL="2174878" indent="-241653">
              <a:defRPr>
                <a:solidFill>
                  <a:schemeClr val="tx1"/>
                </a:solidFill>
                <a:latin typeface="Calibri" panose="020F0502020204030204" pitchFamily="34" charset="0"/>
                <a:ea typeface="MS PGothic" panose="020B0600070205080204" pitchFamily="34" charset="-128"/>
              </a:defRPr>
            </a:lvl5pPr>
            <a:lvl6pPr marL="2658184"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3141490"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624796"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4108102"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EB5307F3-E3EF-42D8-8002-BDEFEF7A4115}" type="slidenum">
              <a:rPr lang="en-GB" altLang="en-US" smtClean="0"/>
              <a:pPr/>
              <a:t>41</a:t>
            </a:fld>
            <a:endParaRPr lang="en-GB" altLang="en-US"/>
          </a:p>
        </p:txBody>
      </p:sp>
    </p:spTree>
    <p:extLst>
      <p:ext uri="{BB962C8B-B14F-4D97-AF65-F5344CB8AC3E}">
        <p14:creationId xmlns:p14="http://schemas.microsoft.com/office/powerpoint/2010/main" val="14231627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id="{68859DD7-8992-4B0E-BFC7-AB98B58E9776}"/>
              </a:ext>
            </a:extLst>
          </p:cNvPr>
          <p:cNvSpPr>
            <a:spLocks noGrp="1" noRot="1" noChangeAspect="1" noTextEdit="1"/>
          </p:cNvSpPr>
          <p:nvPr>
            <p:ph type="sldImg"/>
          </p:nvPr>
        </p:nvSpPr>
        <p:spPr bwMode="auto">
          <a:xfrm>
            <a:off x="1497013" y="1200150"/>
            <a:ext cx="4321175" cy="3240088"/>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a:extLst>
              <a:ext uri="{FF2B5EF4-FFF2-40B4-BE49-F238E27FC236}">
                <a16:creationId xmlns:a16="http://schemas.microsoft.com/office/drawing/2014/main" id="{0FDCE30F-DA89-4B06-9CD9-C23823CFE70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75780" name="Slide Number Placeholder 3">
            <a:extLst>
              <a:ext uri="{FF2B5EF4-FFF2-40B4-BE49-F238E27FC236}">
                <a16:creationId xmlns:a16="http://schemas.microsoft.com/office/drawing/2014/main" id="{3FF825E4-ECBE-4182-9B91-62802B4D820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MS PGothic" panose="020B0600070205080204" pitchFamily="34" charset="-128"/>
              </a:defRPr>
            </a:lvl1pPr>
            <a:lvl2pPr marL="785372" indent="-302066">
              <a:defRPr>
                <a:solidFill>
                  <a:schemeClr val="tx1"/>
                </a:solidFill>
                <a:latin typeface="Calibri" panose="020F0502020204030204" pitchFamily="34" charset="0"/>
                <a:ea typeface="MS PGothic" panose="020B0600070205080204" pitchFamily="34" charset="-128"/>
              </a:defRPr>
            </a:lvl2pPr>
            <a:lvl3pPr marL="1208265" indent="-241653">
              <a:defRPr>
                <a:solidFill>
                  <a:schemeClr val="tx1"/>
                </a:solidFill>
                <a:latin typeface="Calibri" panose="020F0502020204030204" pitchFamily="34" charset="0"/>
                <a:ea typeface="MS PGothic" panose="020B0600070205080204" pitchFamily="34" charset="-128"/>
              </a:defRPr>
            </a:lvl3pPr>
            <a:lvl4pPr marL="1691571" indent="-241653">
              <a:defRPr>
                <a:solidFill>
                  <a:schemeClr val="tx1"/>
                </a:solidFill>
                <a:latin typeface="Calibri" panose="020F0502020204030204" pitchFamily="34" charset="0"/>
                <a:ea typeface="MS PGothic" panose="020B0600070205080204" pitchFamily="34" charset="-128"/>
              </a:defRPr>
            </a:lvl4pPr>
            <a:lvl5pPr marL="2174878" indent="-241653">
              <a:defRPr>
                <a:solidFill>
                  <a:schemeClr val="tx1"/>
                </a:solidFill>
                <a:latin typeface="Calibri" panose="020F0502020204030204" pitchFamily="34" charset="0"/>
                <a:ea typeface="MS PGothic" panose="020B0600070205080204" pitchFamily="34" charset="-128"/>
              </a:defRPr>
            </a:lvl5pPr>
            <a:lvl6pPr marL="2658184"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3141490"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624796"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4108102" indent="-241653" defTabSz="483306"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9FBFDC31-1486-4891-BDF4-9AE05874D669}" type="slidenum">
              <a:rPr lang="en-GB" altLang="en-US" smtClean="0"/>
              <a:pPr/>
              <a:t>42</a:t>
            </a:fld>
            <a:endParaRPr lang="en-GB" altLang="en-US"/>
          </a:p>
        </p:txBody>
      </p:sp>
    </p:spTree>
    <p:extLst>
      <p:ext uri="{BB962C8B-B14F-4D97-AF65-F5344CB8AC3E}">
        <p14:creationId xmlns:p14="http://schemas.microsoft.com/office/powerpoint/2010/main" val="21978451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RPI today (10/3/26) is 3.8%</a:t>
            </a:r>
          </a:p>
        </p:txBody>
      </p:sp>
      <p:sp>
        <p:nvSpPr>
          <p:cNvPr id="4" name="Slide Number Placeholder 3"/>
          <p:cNvSpPr>
            <a:spLocks noGrp="1"/>
          </p:cNvSpPr>
          <p:nvPr>
            <p:ph type="sldNum" sz="quarter" idx="5"/>
          </p:nvPr>
        </p:nvSpPr>
        <p:spPr/>
        <p:txBody>
          <a:bodyPr/>
          <a:lstStyle/>
          <a:p>
            <a:fld id="{1C736F2E-F7DD-4FF8-A19C-60B61BC1CD5C}" type="slidenum">
              <a:rPr lang="en-GB" smtClean="0"/>
              <a:t>48</a:t>
            </a:fld>
            <a:endParaRPr lang="en-GB"/>
          </a:p>
        </p:txBody>
      </p:sp>
    </p:spTree>
    <p:extLst>
      <p:ext uri="{BB962C8B-B14F-4D97-AF65-F5344CB8AC3E}">
        <p14:creationId xmlns:p14="http://schemas.microsoft.com/office/powerpoint/2010/main" val="21817773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1371600" y="1143000"/>
            <a:ext cx="4114800" cy="3086100"/>
          </a:xfrm>
        </p:spPr>
      </p:sp>
      <p:sp>
        <p:nvSpPr>
          <p:cNvPr id="3" name="Notes Placeholder 2"/>
          <p:cNvSpPr>
            <a:spLocks noGrp="1"/>
          </p:cNvSpPr>
          <p:nvPr>
            <p:ph type="body" sz="quarter" idx="3"/>
          </p:nvPr>
        </p:nvSpPr>
        <p:spPr/>
        <p:txBody>
          <a:bodyPr/>
          <a:lstStyle/>
          <a:p>
            <a:r>
              <a:t>Clarify that these are government-backed loans designed to support access to higher education.</a:t>
            </a:r>
          </a:p>
        </p:txBody>
      </p:sp>
      <p:sp>
        <p:nvSpPr>
          <p:cNvPr id="4" name="Slide Number Placeholder 3"/>
          <p:cNvSpPr>
            <a:spLocks noGrp="1"/>
          </p:cNvSpPr>
          <p:nvPr>
            <p:ph type="sldNum" sz="quarter" idx="5"/>
          </p:nvPr>
        </p:nvSpPr>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1371600" y="1143000"/>
            <a:ext cx="4114800" cy="3086100"/>
          </a:xfrm>
        </p:spPr>
      </p:sp>
      <p:sp>
        <p:nvSpPr>
          <p:cNvPr id="3" name="Notes Placeholder 2"/>
          <p:cNvSpPr>
            <a:spLocks noGrp="1"/>
          </p:cNvSpPr>
          <p:nvPr>
            <p:ph type="body" sz="quarter" idx="3"/>
          </p:nvPr>
        </p:nvSpPr>
        <p:spPr/>
        <p:txBody>
          <a:bodyPr/>
          <a:lstStyle/>
          <a:p>
            <a:r>
              <a:t>Emphasise that students do not need to pay fees upfront.</a:t>
            </a:r>
          </a:p>
        </p:txBody>
      </p:sp>
      <p:sp>
        <p:nvSpPr>
          <p:cNvPr id="4" name="Slide Number Placeholder 3"/>
          <p:cNvSpPr>
            <a:spLocks noGrp="1"/>
          </p:cNvSpPr>
          <p:nvPr>
            <p:ph type="sldNum" sz="quarter" idx="5"/>
          </p:nvPr>
        </p:nvSpPr>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1371600" y="1143000"/>
            <a:ext cx="4114800" cy="3086100"/>
          </a:xfrm>
        </p:spPr>
      </p:sp>
      <p:sp>
        <p:nvSpPr>
          <p:cNvPr id="3" name="Notes Placeholder 2"/>
          <p:cNvSpPr>
            <a:spLocks noGrp="1"/>
          </p:cNvSpPr>
          <p:nvPr>
            <p:ph type="body" sz="quarter" idx="3"/>
          </p:nvPr>
        </p:nvSpPr>
        <p:spPr/>
        <p:txBody>
          <a:bodyPr/>
          <a:lstStyle/>
          <a:p>
            <a:r>
              <a:t>Discuss typical student living costs.</a:t>
            </a:r>
          </a:p>
        </p:txBody>
      </p:sp>
      <p:sp>
        <p:nvSpPr>
          <p:cNvPr id="4" name="Slide Number Placeholder 3"/>
          <p:cNvSpPr>
            <a:spLocks noGrp="1"/>
          </p:cNvSpPr>
          <p:nvPr>
            <p:ph type="sldNum" sz="quarter" idx="5"/>
          </p:nvPr>
        </p:nvSpPr>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3" name="Notes Placeholder 2"/>
          <p:cNvSpPr>
            <a:spLocks noGrp="1"/>
          </p:cNvSpPr>
          <p:nvPr>
            <p:ph type="body" idx="1"/>
          </p:nvPr>
        </p:nvSpPr>
        <p:spPr>
          <a:xfrm>
            <a:off x="333375" y="4343400"/>
            <a:ext cx="6264275" cy="4549775"/>
          </a:xfrm>
        </p:spPr>
        <p:txBody>
          <a:bodyPr>
            <a:normAutofit fontScale="92500" lnSpcReduction="10000"/>
          </a:bodyPr>
          <a:lstStyle/>
          <a:p>
            <a:pPr>
              <a:defRPr/>
            </a:pPr>
            <a:r>
              <a:rPr lang="en-GB" b="1" dirty="0"/>
              <a:t>Rent </a:t>
            </a:r>
            <a:r>
              <a:rPr lang="en-GB" dirty="0"/>
              <a:t>– this is likely to be the most expensive outgoing – especially in your first year and if you are in University or UNITE/student accommodation rather than privately renting.  </a:t>
            </a:r>
          </a:p>
          <a:p>
            <a:pPr>
              <a:defRPr/>
            </a:pPr>
            <a:endParaRPr lang="en-GB" dirty="0"/>
          </a:p>
          <a:p>
            <a:pPr>
              <a:defRPr/>
            </a:pPr>
            <a:r>
              <a:rPr lang="en-GB" dirty="0"/>
              <a:t>If your budget is tight – perhaps your parents are not able to make up the funding lost by their income, then choose your </a:t>
            </a:r>
            <a:r>
              <a:rPr lang="en-GB" dirty="0" err="1"/>
              <a:t>accom</a:t>
            </a:r>
            <a:r>
              <a:rPr lang="en-GB" dirty="0"/>
              <a:t> carefully – you can get cheaper….but you also need to work out what bills are included if you rent privately.</a:t>
            </a:r>
          </a:p>
          <a:p>
            <a:pPr>
              <a:defRPr/>
            </a:pPr>
            <a:endParaRPr lang="en-GB" dirty="0"/>
          </a:p>
          <a:p>
            <a:pPr>
              <a:defRPr/>
            </a:pPr>
            <a:r>
              <a:rPr lang="en-GB" dirty="0"/>
              <a:t>Sign up for termly payments if you can – it spreads the cost evenly – otherwise you end up paying much more during the middle term.</a:t>
            </a:r>
          </a:p>
          <a:p>
            <a:pPr>
              <a:defRPr/>
            </a:pPr>
            <a:endParaRPr lang="en-GB" dirty="0"/>
          </a:p>
          <a:p>
            <a:pPr>
              <a:defRPr/>
            </a:pPr>
            <a:r>
              <a:rPr lang="en-GB" b="1" dirty="0"/>
              <a:t>Living costs – </a:t>
            </a:r>
            <a:r>
              <a:rPr lang="en-GB" dirty="0"/>
              <a:t>how much does it cost to live each week,…How much do you spend on food?  How much is your mobile phone each week?  Can you cook? Do you drink bottled water? How much is your haircut?</a:t>
            </a:r>
          </a:p>
          <a:p>
            <a:pPr marL="628650" lvl="1" indent="-171450">
              <a:buFont typeface="Wingdings" panose="05000000000000000000" pitchFamily="2" charset="2"/>
              <a:buChar char="Ø"/>
              <a:defRPr/>
            </a:pPr>
            <a:endParaRPr lang="en-GB" b="1" dirty="0"/>
          </a:p>
          <a:p>
            <a:pPr>
              <a:defRPr/>
            </a:pPr>
            <a:r>
              <a:rPr lang="en-GB" dirty="0"/>
              <a:t>To manage on £70 </a:t>
            </a:r>
            <a:r>
              <a:rPr lang="en-GB" dirty="0" err="1"/>
              <a:t>pw</a:t>
            </a:r>
            <a:r>
              <a:rPr lang="en-GB" dirty="0"/>
              <a:t> is possible but it requires focus and planning.  You can live on £15 per week for food!</a:t>
            </a:r>
          </a:p>
          <a:p>
            <a:pPr>
              <a:defRPr/>
            </a:pPr>
            <a:endParaRPr lang="en-GB" dirty="0"/>
          </a:p>
          <a:p>
            <a:pPr>
              <a:defRPr/>
            </a:pPr>
            <a:r>
              <a:rPr lang="en-GB" b="1" dirty="0"/>
              <a:t>Travel – </a:t>
            </a:r>
            <a:r>
              <a:rPr lang="en-GB" dirty="0"/>
              <a:t>are you thinking of taking a car to </a:t>
            </a:r>
            <a:r>
              <a:rPr lang="en-GB" dirty="0" err="1"/>
              <a:t>uni</a:t>
            </a:r>
            <a:r>
              <a:rPr lang="en-GB" dirty="0"/>
              <a:t> - £1k for it to just sit outside your door.  Can you travel by bike or walk?  Reduce the £500 down?</a:t>
            </a:r>
          </a:p>
          <a:p>
            <a:pPr>
              <a:defRPr/>
            </a:pPr>
            <a:endParaRPr lang="en-GB" b="1" dirty="0"/>
          </a:p>
          <a:p>
            <a:pPr>
              <a:defRPr/>
            </a:pPr>
            <a:r>
              <a:rPr lang="en-GB" b="1" dirty="0"/>
              <a:t>Course Costs –</a:t>
            </a:r>
            <a:r>
              <a:rPr lang="en-GB" dirty="0"/>
              <a:t> these will be published on University webpages – the amounts will be the most you can expect to spend – however, you can save money – club together with other students, buy one text book each – buy second hand books – don’t buy as soon as you get the reading list – perhaps talk to the academic about which is the most important. Use the library.</a:t>
            </a:r>
          </a:p>
          <a:p>
            <a:pPr>
              <a:defRPr/>
            </a:pPr>
            <a:endParaRPr lang="en-GB" b="1" dirty="0"/>
          </a:p>
          <a:p>
            <a:pPr>
              <a:defRPr/>
            </a:pPr>
            <a:r>
              <a:rPr lang="en-GB" b="1" dirty="0"/>
              <a:t>So what is missing from that budget?</a:t>
            </a:r>
          </a:p>
          <a:p>
            <a:pPr>
              <a:defRPr/>
            </a:pPr>
            <a:r>
              <a:rPr lang="en-GB" dirty="0"/>
              <a:t>Fun….socialising…..travel home…</a:t>
            </a:r>
          </a:p>
          <a:p>
            <a:pPr>
              <a:defRPr/>
            </a:pPr>
            <a:endParaRPr lang="en-GB" dirty="0"/>
          </a:p>
          <a:p>
            <a:pPr>
              <a:defRPr/>
            </a:pPr>
            <a:r>
              <a:rPr lang="en-GB" dirty="0"/>
              <a:t>Is it possible to live on this budget?  Yes – many students do – and that is part of university life  - living with people on as tight a budget as you….shopping and eating together does keep costs down. </a:t>
            </a:r>
          </a:p>
        </p:txBody>
      </p:sp>
      <p:sp>
        <p:nvSpPr>
          <p:cNvPr id="614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2F5D43CE-0627-451A-A2D2-5131E851D7BE}" type="slidenum">
              <a:rPr lang="en-US" altLang="en-US"/>
              <a:pPr>
                <a:spcBef>
                  <a:spcPct val="0"/>
                </a:spcBef>
              </a:pPr>
              <a:t>52</a:t>
            </a:fld>
            <a:endParaRPr lang="en-US" altLang="en-US"/>
          </a:p>
        </p:txBody>
      </p:sp>
    </p:spTree>
    <p:extLst>
      <p:ext uri="{BB962C8B-B14F-4D97-AF65-F5344CB8AC3E}">
        <p14:creationId xmlns:p14="http://schemas.microsoft.com/office/powerpoint/2010/main" val="29152053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1371600" y="1143000"/>
            <a:ext cx="4114800" cy="3086100"/>
          </a:xfrm>
        </p:spPr>
      </p:sp>
      <p:sp>
        <p:nvSpPr>
          <p:cNvPr id="3" name="Notes Placeholder 2"/>
          <p:cNvSpPr>
            <a:spLocks noGrp="1"/>
          </p:cNvSpPr>
          <p:nvPr>
            <p:ph type="body" sz="quarter" idx="3"/>
          </p:nvPr>
        </p:nvSpPr>
        <p:spPr/>
        <p:txBody>
          <a:bodyPr/>
          <a:lstStyle/>
          <a:p>
            <a:r>
              <a:t>Explain that parents may also provide income information.</a:t>
            </a:r>
          </a:p>
        </p:txBody>
      </p:sp>
      <p:sp>
        <p:nvSpPr>
          <p:cNvPr id="4" name="Slide Number Placeholder 3"/>
          <p:cNvSpPr>
            <a:spLocks noGrp="1"/>
          </p:cNvSpPr>
          <p:nvPr>
            <p:ph type="sldNum" sz="quarter" idx="5"/>
          </p:nvPr>
        </p:nvSpPr>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xfrm>
            <a:off x="1143000" y="687388"/>
            <a:ext cx="4573588" cy="3429000"/>
          </a:xfrm>
          <a:ln/>
        </p:spPr>
      </p:sp>
      <p:sp>
        <p:nvSpPr>
          <p:cNvPr id="32771" name="Rectangle 3"/>
          <p:cNvSpPr>
            <a:spLocks noGrp="1" noChangeArrowheads="1"/>
          </p:cNvSpPr>
          <p:nvPr>
            <p:ph type="body" idx="1"/>
          </p:nvPr>
        </p:nvSpPr>
        <p:spPr>
          <a:xfrm>
            <a:off x="917575" y="4646613"/>
            <a:ext cx="5022850" cy="23018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pPr>
            <a:r>
              <a:rPr lang="en-GB" altLang="en-US">
                <a:latin typeface="Arial" panose="020B0604020202020204" pitchFamily="34" charset="0"/>
                <a:ea typeface="ＭＳ Ｐゴシック" panose="020B0600070205080204" pitchFamily="34" charset="-128"/>
              </a:rPr>
              <a:t>So 3 different levels of loan depending on your personal circumstances and where you live.  </a:t>
            </a:r>
          </a:p>
          <a:p>
            <a:pPr>
              <a:lnSpc>
                <a:spcPct val="80000"/>
              </a:lnSpc>
            </a:pPr>
            <a:endParaRPr lang="en-GB" altLang="en-US">
              <a:latin typeface="Arial" panose="020B0604020202020204" pitchFamily="34" charset="0"/>
              <a:ea typeface="ＭＳ Ｐゴシック" panose="020B0600070205080204" pitchFamily="34" charset="-128"/>
            </a:endParaRPr>
          </a:p>
          <a:p>
            <a:pPr>
              <a:lnSpc>
                <a:spcPct val="80000"/>
              </a:lnSpc>
            </a:pPr>
            <a:r>
              <a:rPr lang="en-GB" altLang="en-US">
                <a:latin typeface="Arial" panose="020B0604020202020204" pitchFamily="34" charset="0"/>
                <a:ea typeface="ＭＳ Ｐゴシック" panose="020B0600070205080204" pitchFamily="34" charset="-128"/>
              </a:rPr>
              <a:t>For students who want to study in London, the loan is up to £10,702 (£11,671 for students who are lone parents, or in receipt of the specific benefits)</a:t>
            </a:r>
          </a:p>
          <a:p>
            <a:pPr>
              <a:lnSpc>
                <a:spcPct val="80000"/>
              </a:lnSpc>
            </a:pPr>
            <a:endParaRPr lang="en-GB" altLang="en-US">
              <a:latin typeface="Arial" panose="020B0604020202020204" pitchFamily="34" charset="0"/>
              <a:ea typeface="ＭＳ Ｐゴシック" panose="020B0600070205080204" pitchFamily="34" charset="-128"/>
            </a:endParaRPr>
          </a:p>
          <a:p>
            <a:pPr>
              <a:lnSpc>
                <a:spcPct val="80000"/>
              </a:lnSpc>
            </a:pPr>
            <a:r>
              <a:rPr lang="en-GB" altLang="en-US">
                <a:latin typeface="Arial" panose="020B0604020202020204" pitchFamily="34" charset="0"/>
                <a:ea typeface="ＭＳ Ｐゴシック" panose="020B0600070205080204" pitchFamily="34" charset="-128"/>
              </a:rPr>
              <a:t>It is paid into your bank account termly.</a:t>
            </a:r>
          </a:p>
          <a:p>
            <a:pPr>
              <a:lnSpc>
                <a:spcPct val="80000"/>
              </a:lnSpc>
            </a:pPr>
            <a:endParaRPr lang="en-GB" altLang="en-US">
              <a:latin typeface="Arial" panose="020B0604020202020204" pitchFamily="34" charset="0"/>
              <a:ea typeface="ＭＳ Ｐゴシック" panose="020B0600070205080204" pitchFamily="34" charset="-128"/>
            </a:endParaRPr>
          </a:p>
          <a:p>
            <a:pPr>
              <a:lnSpc>
                <a:spcPct val="80000"/>
              </a:lnSpc>
            </a:pPr>
            <a:r>
              <a:rPr lang="en-GB" altLang="en-US">
                <a:latin typeface="Arial" panose="020B0604020202020204" pitchFamily="34" charset="0"/>
                <a:ea typeface="ＭＳ Ｐゴシック" panose="020B0600070205080204" pitchFamily="34" charset="-128"/>
              </a:rPr>
              <a:t>So as you can see there, it says ‘up to’ – which indicates that you may not receive that much…so how do you find out how much you will get?</a:t>
            </a:r>
          </a:p>
        </p:txBody>
      </p:sp>
    </p:spTree>
    <p:extLst>
      <p:ext uri="{BB962C8B-B14F-4D97-AF65-F5344CB8AC3E}">
        <p14:creationId xmlns:p14="http://schemas.microsoft.com/office/powerpoint/2010/main" val="33283124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7013" y="1200150"/>
            <a:ext cx="4321175" cy="3240088"/>
          </a:xfrm>
        </p:spPr>
      </p:sp>
      <p:sp>
        <p:nvSpPr>
          <p:cNvPr id="3" name="Notes Placeholder 2"/>
          <p:cNvSpPr>
            <a:spLocks noGrp="1"/>
          </p:cNvSpPr>
          <p:nvPr>
            <p:ph type="body" idx="1"/>
          </p:nvPr>
        </p:nvSpPr>
        <p:spPr/>
        <p:txBody>
          <a:bodyPr/>
          <a:lstStyle/>
          <a:p>
            <a:r>
              <a:rPr lang="en-GB" dirty="0"/>
              <a:t>The leaflets I’ll hand out at the end set out where you can go for more information on this.</a:t>
            </a:r>
          </a:p>
          <a:p>
            <a:endParaRPr lang="en-GB" dirty="0"/>
          </a:p>
        </p:txBody>
      </p:sp>
      <p:sp>
        <p:nvSpPr>
          <p:cNvPr id="4" name="Slide Number Placeholder 3"/>
          <p:cNvSpPr>
            <a:spLocks noGrp="1"/>
          </p:cNvSpPr>
          <p:nvPr>
            <p:ph type="sldNum" sz="quarter" idx="5"/>
          </p:nvPr>
        </p:nvSpPr>
        <p:spPr/>
        <p:txBody>
          <a:bodyPr/>
          <a:lstStyle/>
          <a:p>
            <a:fld id="{DBF7509A-72B6-4BC0-BDDF-5DE4983BE145}" type="slidenum">
              <a:rPr lang="en-GB" smtClean="0"/>
              <a:t>65</a:t>
            </a:fld>
            <a:endParaRPr lang="en-GB"/>
          </a:p>
        </p:txBody>
      </p:sp>
    </p:spTree>
    <p:extLst>
      <p:ext uri="{BB962C8B-B14F-4D97-AF65-F5344CB8AC3E}">
        <p14:creationId xmlns:p14="http://schemas.microsoft.com/office/powerpoint/2010/main" val="13020675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BF7509A-72B6-4BC0-BDDF-5DE4983BE145}" type="slidenum">
              <a:rPr lang="en-GB" smtClean="0"/>
              <a:t>67</a:t>
            </a:fld>
            <a:endParaRPr lang="en-GB"/>
          </a:p>
        </p:txBody>
      </p:sp>
    </p:spTree>
    <p:extLst>
      <p:ext uri="{BB962C8B-B14F-4D97-AF65-F5344CB8AC3E}">
        <p14:creationId xmlns:p14="http://schemas.microsoft.com/office/powerpoint/2010/main" val="3164806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F3A997A-FC72-400A-A994-747837A8FE3A}"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21096357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3A997A-FC72-400A-A994-747837A8FE3A}"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286505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F3A997A-FC72-400A-A994-747837A8FE3A}"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2233689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F3A997A-FC72-400A-A994-747837A8FE3A}" type="datetimeFigureOut">
              <a:rPr lang="en-GB" smtClean="0"/>
              <a:t>14/05/2026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39893014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F3A997A-FC72-400A-A994-747837A8FE3A}" type="datetimeFigureOut">
              <a:rPr lang="en-GB" smtClean="0"/>
              <a:t>14/05/2026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2317397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F3A997A-FC72-400A-A994-747837A8FE3A}" type="datetimeFigureOut">
              <a:rPr lang="en-GB" smtClean="0"/>
              <a:t>14/05/2026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3048265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3A997A-FC72-400A-A994-747837A8FE3A}" type="datetimeFigureOut">
              <a:rPr lang="en-GB" smtClean="0"/>
              <a:t>14/05/2026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3428901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F3A997A-FC72-400A-A994-747837A8FE3A}" type="datetimeFigureOut">
              <a:rPr lang="en-GB" smtClean="0"/>
              <a:t>14/05/2026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35086762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F3A997A-FC72-400A-A994-747837A8FE3A}" type="datetimeFigureOut">
              <a:rPr lang="en-GB" smtClean="0"/>
              <a:t>14/05/2026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39503633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3A997A-FC72-400A-A994-747837A8FE3A}"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3423225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F3A997A-FC72-400A-A994-747837A8FE3A}" type="datetimeFigureOut">
              <a:rPr lang="en-GB" smtClean="0"/>
              <a:t>14/05/2026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6A79BC-1ABC-407B-8E6E-4ABFADE17FC3}" type="slidenum">
              <a:rPr lang="en-GB" smtClean="0"/>
              <a:t>‹#›</a:t>
            </a:fld>
            <a:endParaRPr lang="en-GB"/>
          </a:p>
        </p:txBody>
      </p:sp>
    </p:spTree>
    <p:extLst>
      <p:ext uri="{BB962C8B-B14F-4D97-AF65-F5344CB8AC3E}">
        <p14:creationId xmlns:p14="http://schemas.microsoft.com/office/powerpoint/2010/main" val="4490188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0_Custom Layout">
    <p:spTree>
      <p:nvGrpSpPr>
        <p:cNvPr id="1" name=""/>
        <p:cNvGrpSpPr/>
        <p:nvPr/>
      </p:nvGrpSpPr>
      <p:grpSpPr>
        <a:xfrm>
          <a:off x="0" y="0"/>
          <a:ext cx="0" cy="0"/>
          <a:chOff x="0" y="0"/>
          <a:chExt cx="0" cy="0"/>
        </a:xfrm>
      </p:grpSpPr>
      <p:pic>
        <p:nvPicPr>
          <p:cNvPr id="2" name="Picture 1" descr="footer.png">
            <a:extLst>
              <a:ext uri="{FF2B5EF4-FFF2-40B4-BE49-F238E27FC236}">
                <a16:creationId xmlns:a16="http://schemas.microsoft.com/office/drawing/2014/main" id="{943E97B0-4AC8-4B96-8282-DD42EBDADB7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5554134"/>
            <a:ext cx="9144000" cy="1303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UCAS-Right_aligned-White_box_only-RGB.png">
            <a:extLst>
              <a:ext uri="{FF2B5EF4-FFF2-40B4-BE49-F238E27FC236}">
                <a16:creationId xmlns:a16="http://schemas.microsoft.com/office/drawing/2014/main" id="{1EEA0E94-1CB1-4D66-8845-6226AADE6EF9}"/>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495117" y="6087534"/>
            <a:ext cx="1648883"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31075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3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143000"/>
          </a:xfrm>
          <a:prstGeom prst="rect">
            <a:avLst/>
          </a:prstGeom>
        </p:spPr>
        <p:txBody>
          <a:bodyPr vert="horz"/>
          <a:lstStyle/>
          <a:p>
            <a:r>
              <a:rPr lang="en-GB"/>
              <a:t>Click to edit Master title style</a:t>
            </a:r>
            <a:endParaRPr lang="en-US"/>
          </a:p>
        </p:txBody>
      </p:sp>
      <p:sp>
        <p:nvSpPr>
          <p:cNvPr id="3" name="Date Placeholder 2">
            <a:extLst>
              <a:ext uri="{FF2B5EF4-FFF2-40B4-BE49-F238E27FC236}">
                <a16:creationId xmlns:a16="http://schemas.microsoft.com/office/drawing/2014/main" id="{19CBF66D-D8ED-4E7D-BA25-0F99FD3C7124}"/>
              </a:ext>
            </a:extLst>
          </p:cNvPr>
          <p:cNvSpPr>
            <a:spLocks noGrp="1"/>
          </p:cNvSpPr>
          <p:nvPr>
            <p:ph type="dt" sz="half" idx="10"/>
          </p:nvPr>
        </p:nvSpPr>
        <p:spPr>
          <a:xfrm>
            <a:off x="457200" y="6356352"/>
            <a:ext cx="2133600" cy="366183"/>
          </a:xfrm>
          <a:prstGeom prst="rect">
            <a:avLst/>
          </a:prstGeom>
        </p:spPr>
        <p:txBody>
          <a:bodyPr/>
          <a:lstStyle>
            <a:lvl1pPr eaLnBrk="1" hangingPunct="1">
              <a:defRPr/>
            </a:lvl1pPr>
          </a:lstStyle>
          <a:p>
            <a:pPr>
              <a:defRPr/>
            </a:pPr>
            <a:fld id="{FD00B8AC-916B-4064-94CA-4A85D2831204}" type="datetimeFigureOut">
              <a:rPr lang="en-US"/>
              <a:pPr>
                <a:defRPr/>
              </a:pPr>
              <a:t>5/14/2026</a:t>
            </a:fld>
            <a:endParaRPr lang="en-US" dirty="0"/>
          </a:p>
        </p:txBody>
      </p:sp>
      <p:sp>
        <p:nvSpPr>
          <p:cNvPr id="4" name="Footer Placeholder 3">
            <a:extLst>
              <a:ext uri="{FF2B5EF4-FFF2-40B4-BE49-F238E27FC236}">
                <a16:creationId xmlns:a16="http://schemas.microsoft.com/office/drawing/2014/main" id="{93BA9452-EFFE-418F-8112-FE51EB0BD73D}"/>
              </a:ext>
            </a:extLst>
          </p:cNvPr>
          <p:cNvSpPr>
            <a:spLocks noGrp="1"/>
          </p:cNvSpPr>
          <p:nvPr>
            <p:ph type="ftr" sz="quarter" idx="11"/>
          </p:nvPr>
        </p:nvSpPr>
        <p:spPr>
          <a:xfrm>
            <a:off x="3124200" y="6356352"/>
            <a:ext cx="2895600" cy="366183"/>
          </a:xfrm>
          <a:prstGeom prst="rect">
            <a:avLst/>
          </a:prstGeom>
        </p:spPr>
        <p:txBody>
          <a:bodyPr/>
          <a:lstStyle>
            <a:lvl1pPr eaLnBrk="1" hangingPunct="1">
              <a:defRPr>
                <a:solidFill>
                  <a:prstClr val="white"/>
                </a:solidFill>
              </a:defRPr>
            </a:lvl1pPr>
          </a:lstStyle>
          <a:p>
            <a:pPr>
              <a:defRPr/>
            </a:pPr>
            <a:endParaRPr lang="en-US"/>
          </a:p>
        </p:txBody>
      </p:sp>
    </p:spTree>
    <p:extLst>
      <p:ext uri="{BB962C8B-B14F-4D97-AF65-F5344CB8AC3E}">
        <p14:creationId xmlns:p14="http://schemas.microsoft.com/office/powerpoint/2010/main" val="30131486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73075"/>
            <a:ext cx="8153400" cy="1143000"/>
          </a:xfrm>
        </p:spPr>
        <p:txBody>
          <a:bodyPr/>
          <a:lstStyle/>
          <a:p>
            <a:r>
              <a:rPr lang="en-US"/>
              <a:t>Click to edit Master title style</a:t>
            </a:r>
            <a:endParaRPr lang="en-GB"/>
          </a:p>
        </p:txBody>
      </p:sp>
      <p:sp>
        <p:nvSpPr>
          <p:cNvPr id="3" name="ClipArt Placeholder 2"/>
          <p:cNvSpPr>
            <a:spLocks noGrp="1"/>
          </p:cNvSpPr>
          <p:nvPr>
            <p:ph type="clipArt" sz="half" idx="1"/>
          </p:nvPr>
        </p:nvSpPr>
        <p:spPr>
          <a:xfrm>
            <a:off x="533400" y="1828800"/>
            <a:ext cx="4000500" cy="4038600"/>
          </a:xfrm>
        </p:spPr>
        <p:txBody>
          <a:bodyPr/>
          <a:lstStyle/>
          <a:p>
            <a:pPr lvl="0"/>
            <a:endParaRPr lang="en-GB" noProof="0"/>
          </a:p>
        </p:txBody>
      </p:sp>
      <p:sp>
        <p:nvSpPr>
          <p:cNvPr id="4" name="Text Placeholder 3"/>
          <p:cNvSpPr>
            <a:spLocks noGrp="1"/>
          </p:cNvSpPr>
          <p:nvPr>
            <p:ph type="body" sz="half" idx="2"/>
          </p:nvPr>
        </p:nvSpPr>
        <p:spPr>
          <a:xfrm>
            <a:off x="4686300" y="1828800"/>
            <a:ext cx="40005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8"/>
          <p:cNvSpPr>
            <a:spLocks noGrp="1" noChangeArrowheads="1"/>
          </p:cNvSpPr>
          <p:nvPr>
            <p:ph type="dt" sz="half" idx="10"/>
          </p:nvPr>
        </p:nvSpPr>
        <p:spPr/>
        <p:txBody>
          <a:bodyPr/>
          <a:lstStyle>
            <a:lvl1pPr>
              <a:defRPr>
                <a:solidFill>
                  <a:schemeClr val="tx1"/>
                </a:solidFill>
              </a:defRPr>
            </a:lvl1pPr>
          </a:lstStyle>
          <a:p>
            <a:pPr>
              <a:defRPr/>
            </a:pPr>
            <a:endParaRPr lang="en-US"/>
          </a:p>
        </p:txBody>
      </p:sp>
      <p:sp>
        <p:nvSpPr>
          <p:cNvPr id="6" name="Rectangle 9"/>
          <p:cNvSpPr>
            <a:spLocks noGrp="1" noChangeArrowheads="1"/>
          </p:cNvSpPr>
          <p:nvPr>
            <p:ph type="ftr" sz="quarter" idx="11"/>
          </p:nvPr>
        </p:nvSpPr>
        <p:spPr/>
        <p:txBody>
          <a:bodyPr/>
          <a:lstStyle>
            <a:lvl1pPr>
              <a:defRPr>
                <a:solidFill>
                  <a:schemeClr val="tx1"/>
                </a:solidFill>
              </a:defRPr>
            </a:lvl1pPr>
          </a:lstStyle>
          <a:p>
            <a:pPr>
              <a:defRPr/>
            </a:pPr>
            <a:endParaRPr lang="en-US"/>
          </a:p>
        </p:txBody>
      </p:sp>
      <p:sp>
        <p:nvSpPr>
          <p:cNvPr id="7" name="Rectangle 10"/>
          <p:cNvSpPr>
            <a:spLocks noGrp="1" noChangeArrowheads="1"/>
          </p:cNvSpPr>
          <p:nvPr>
            <p:ph type="sldNum" sz="quarter" idx="12"/>
          </p:nvPr>
        </p:nvSpPr>
        <p:spPr/>
        <p:txBody>
          <a:bodyPr/>
          <a:lstStyle>
            <a:lvl1pPr>
              <a:defRPr>
                <a:solidFill>
                  <a:schemeClr val="tx1"/>
                </a:solidFill>
              </a:defRPr>
            </a:lvl1pPr>
          </a:lstStyle>
          <a:p>
            <a:fld id="{A92EDF1D-CA7D-4B40-9884-69F05716DDBD}" type="slidenum">
              <a:rPr lang="en-US" altLang="en-US"/>
              <a:pPr/>
              <a:t>‹#›</a:t>
            </a:fld>
            <a:endParaRPr lang="en-US" altLang="en-US"/>
          </a:p>
        </p:txBody>
      </p:sp>
    </p:spTree>
    <p:extLst>
      <p:ext uri="{BB962C8B-B14F-4D97-AF65-F5344CB8AC3E}">
        <p14:creationId xmlns:p14="http://schemas.microsoft.com/office/powerpoint/2010/main" val="3381284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3A997A-FC72-400A-A994-747837A8FE3A}" type="datetimeFigureOut">
              <a:rPr lang="en-GB" smtClean="0"/>
              <a:t>14/05/2026</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6A79BC-1ABC-407B-8E6E-4ABFADE17FC3}" type="slidenum">
              <a:rPr lang="en-GB" smtClean="0"/>
              <a:t>‹#›</a:t>
            </a:fld>
            <a:endParaRPr lang="en-GB"/>
          </a:p>
        </p:txBody>
      </p:sp>
    </p:spTree>
    <p:extLst>
      <p:ext uri="{BB962C8B-B14F-4D97-AF65-F5344CB8AC3E}">
        <p14:creationId xmlns:p14="http://schemas.microsoft.com/office/powerpoint/2010/main" val="3268310734"/>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microsoft.com/office/2007/relationships/hdphoto" Target="../media/hdphoto8.wdp"/></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hyperlink" Target="http://www.ucas.com/" TargetMode="External"/><Relationship Id="rId2" Type="http://schemas.openxmlformats.org/officeDocument/2006/relationships/hyperlink" Target="http://www.theuniguide.co.uk/" TargetMode="External"/><Relationship Id="rId1" Type="http://schemas.openxmlformats.org/officeDocument/2006/relationships/slideLayout" Target="../slideLayouts/slideLayout13.xml"/><Relationship Id="rId6" Type="http://schemas.openxmlformats.org/officeDocument/2006/relationships/hyperlink" Target="http://www.slc.co.uk/" TargetMode="External"/><Relationship Id="rId5" Type="http://schemas.openxmlformats.org/officeDocument/2006/relationships/hyperlink" Target="http://www.whatuni.com/" TargetMode="External"/><Relationship Id="rId4" Type="http://schemas.openxmlformats.org/officeDocument/2006/relationships/hyperlink" Target="http://www.heaponline.co.uk/" TargetMode="External"/></Relationships>
</file>

<file path=ppt/slides/_rels/slide27.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hyperlink" Target="https://www.ucas.com/" TargetMode="Externa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8.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7.png"/></Relationships>
</file>

<file path=ppt/slides/_rels/slide57.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0E491B7-5E7B-407F-A389-B69CFB7C5F0E}"/>
              </a:ext>
            </a:extLst>
          </p:cNvPr>
          <p:cNvSpPr/>
          <p:nvPr/>
        </p:nvSpPr>
        <p:spPr>
          <a:xfrm>
            <a:off x="759271" y="2967337"/>
            <a:ext cx="7625485" cy="1015663"/>
          </a:xfrm>
          <a:prstGeom prst="rect">
            <a:avLst/>
          </a:prstGeom>
          <a:noFill/>
        </p:spPr>
        <p:txBody>
          <a:bodyPr wrap="none">
            <a:spAutoFit/>
          </a:bodyPr>
          <a:lstStyle/>
          <a:p>
            <a:pPr algn="ctr">
              <a:defRPr/>
            </a:pPr>
            <a:r>
              <a:rPr lang="en-US" sz="6000" b="1" dirty="0">
                <a:ln w="9525">
                  <a:solidFill>
                    <a:schemeClr val="bg1"/>
                  </a:solidFill>
                  <a:prstDash val="solid"/>
                </a:ln>
                <a:solidFill>
                  <a:schemeClr val="bg1"/>
                </a:solidFill>
                <a:effectLst>
                  <a:outerShdw blurRad="12700" dist="38100" dir="2700000" algn="tl" rotWithShape="0">
                    <a:schemeClr val="bg1">
                      <a:lumMod val="50000"/>
                    </a:schemeClr>
                  </a:outerShdw>
                </a:effectLst>
              </a:rPr>
              <a:t>UCAS: A Parents’ Guide</a:t>
            </a:r>
          </a:p>
        </p:txBody>
      </p:sp>
      <p:pic>
        <p:nvPicPr>
          <p:cNvPr id="28675" name="Picture 2">
            <a:extLst>
              <a:ext uri="{FF2B5EF4-FFF2-40B4-BE49-F238E27FC236}">
                <a16:creationId xmlns:a16="http://schemas.microsoft.com/office/drawing/2014/main" id="{217F6647-ED98-4536-9189-D239F33486EA}"/>
              </a:ext>
            </a:extLst>
          </p:cNvPr>
          <p:cNvPicPr>
            <a:picLocks noChangeAspect="1"/>
          </p:cNvPicPr>
          <p:nvPr/>
        </p:nvPicPr>
        <p:blipFill>
          <a:blip r:embed="rId2">
            <a:extLst>
              <a:ext uri="{28A0092B-C50C-407E-A947-70E740481C1C}">
                <a14:useLocalDpi xmlns:a14="http://schemas.microsoft.com/office/drawing/2010/main" val="0"/>
              </a:ext>
            </a:extLst>
          </a:blip>
          <a:srcRect b="36607"/>
          <a:stretch>
            <a:fillRect/>
          </a:stretch>
        </p:blipFill>
        <p:spPr bwMode="auto">
          <a:xfrm>
            <a:off x="7167034" y="1143001"/>
            <a:ext cx="1623484"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BC8640C9-F721-4EDC-8E4D-BD76E6ED79EB}"/>
              </a:ext>
            </a:extLst>
          </p:cNvPr>
          <p:cNvSpPr/>
          <p:nvPr/>
        </p:nvSpPr>
        <p:spPr>
          <a:xfrm>
            <a:off x="1152625" y="1127313"/>
            <a:ext cx="6014916" cy="523220"/>
          </a:xfrm>
          <a:prstGeom prst="rect">
            <a:avLst/>
          </a:prstGeom>
          <a:noFill/>
        </p:spPr>
        <p:txBody>
          <a:bodyPr wrap="none">
            <a:spAutoFit/>
          </a:bodyPr>
          <a:lstStyle/>
          <a:p>
            <a:pPr algn="ctr">
              <a:defRPr/>
            </a:pPr>
            <a:r>
              <a:rPr lang="en-US" sz="2800" b="1" dirty="0">
                <a:ln w="9525">
                  <a:solidFill>
                    <a:schemeClr val="bg1"/>
                  </a:solidFill>
                  <a:prstDash val="solid"/>
                </a:ln>
                <a:solidFill>
                  <a:schemeClr val="bg1"/>
                </a:solidFill>
                <a:effectLst>
                  <a:outerShdw blurRad="12700" dist="38100" dir="2700000" algn="tl" rotWithShape="0">
                    <a:schemeClr val="bg1">
                      <a:lumMod val="50000"/>
                    </a:schemeClr>
                  </a:outerShdw>
                </a:effectLst>
              </a:rPr>
              <a:t>Beaminster and Colfox Joint Sixth Form</a:t>
            </a:r>
          </a:p>
        </p:txBody>
      </p:sp>
    </p:spTree>
    <p:extLst>
      <p:ext uri="{BB962C8B-B14F-4D97-AF65-F5344CB8AC3E}">
        <p14:creationId xmlns:p14="http://schemas.microsoft.com/office/powerpoint/2010/main" val="2664029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200" dirty="0"/>
              <a:t>Key messages</a:t>
            </a:r>
          </a:p>
        </p:txBody>
      </p:sp>
      <p:sp>
        <p:nvSpPr>
          <p:cNvPr id="3" name="Content Placeholder 2"/>
          <p:cNvSpPr>
            <a:spLocks noGrp="1"/>
          </p:cNvSpPr>
          <p:nvPr>
            <p:ph idx="1"/>
          </p:nvPr>
        </p:nvSpPr>
        <p:spPr>
          <a:xfrm>
            <a:off x="628650" y="1825624"/>
            <a:ext cx="7886700" cy="4564289"/>
          </a:xfrm>
        </p:spPr>
        <p:txBody>
          <a:bodyPr>
            <a:normAutofit lnSpcReduction="10000"/>
          </a:bodyPr>
          <a:lstStyle/>
          <a:p>
            <a:r>
              <a:rPr lang="en-GB" b="1" dirty="0"/>
              <a:t>Research</a:t>
            </a:r>
            <a:r>
              <a:rPr lang="en-GB" dirty="0"/>
              <a:t> courses and institutions carefully before applying</a:t>
            </a:r>
          </a:p>
          <a:p>
            <a:r>
              <a:rPr lang="en-GB" b="1" dirty="0"/>
              <a:t>Spend time </a:t>
            </a:r>
            <a:r>
              <a:rPr lang="en-GB" dirty="0"/>
              <a:t>writing a quality application (including personal statement)</a:t>
            </a:r>
          </a:p>
          <a:p>
            <a:r>
              <a:rPr lang="en-GB" b="1" dirty="0"/>
              <a:t>Use your 5 choices wisely </a:t>
            </a:r>
            <a:r>
              <a:rPr lang="en-GB" dirty="0"/>
              <a:t>– be realistic!</a:t>
            </a:r>
          </a:p>
          <a:p>
            <a:r>
              <a:rPr lang="en-GB" dirty="0"/>
              <a:t>Beware the pull of the </a:t>
            </a:r>
            <a:r>
              <a:rPr lang="en-GB" b="1" dirty="0"/>
              <a:t>unconditional offer</a:t>
            </a:r>
          </a:p>
          <a:p>
            <a:r>
              <a:rPr lang="en-GB" dirty="0"/>
              <a:t>Do not be put off by </a:t>
            </a:r>
            <a:r>
              <a:rPr lang="en-GB" b="1" dirty="0"/>
              <a:t>financial considerations </a:t>
            </a:r>
            <a:r>
              <a:rPr lang="en-GB" dirty="0"/>
              <a:t>but be aware of </a:t>
            </a:r>
            <a:r>
              <a:rPr lang="en-GB" b="1" dirty="0"/>
              <a:t>bridging the gap!</a:t>
            </a:r>
          </a:p>
          <a:p>
            <a:r>
              <a:rPr lang="en-GB" b="1" dirty="0"/>
              <a:t>Ultimately, the quality of the course being offered trumps everything else.</a:t>
            </a:r>
          </a:p>
        </p:txBody>
      </p:sp>
    </p:spTree>
    <p:extLst>
      <p:ext uri="{BB962C8B-B14F-4D97-AF65-F5344CB8AC3E}">
        <p14:creationId xmlns:p14="http://schemas.microsoft.com/office/powerpoint/2010/main" val="593640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B7A1F-6E6F-20ED-6AEA-68B24B273F2F}"/>
              </a:ext>
            </a:extLst>
          </p:cNvPr>
          <p:cNvSpPr>
            <a:spLocks noGrp="1"/>
          </p:cNvSpPr>
          <p:nvPr>
            <p:ph type="title"/>
          </p:nvPr>
        </p:nvSpPr>
        <p:spPr/>
        <p:txBody>
          <a:bodyPr/>
          <a:lstStyle/>
          <a:p>
            <a:r>
              <a:rPr lang="en-GB" b="1" dirty="0"/>
              <a:t>UCAS – what happened last year?</a:t>
            </a:r>
          </a:p>
        </p:txBody>
      </p:sp>
      <p:sp>
        <p:nvSpPr>
          <p:cNvPr id="5" name="Content Placeholder 4">
            <a:extLst>
              <a:ext uri="{FF2B5EF4-FFF2-40B4-BE49-F238E27FC236}">
                <a16:creationId xmlns:a16="http://schemas.microsoft.com/office/drawing/2014/main" id="{E79D5FAC-4143-9F07-BED9-4060636DF147}"/>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98837054-0F23-1267-5FA5-ECF064DA3E75}"/>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1764636"/>
            <a:ext cx="9144000" cy="4463787"/>
          </a:xfrm>
          <a:prstGeom prst="rect">
            <a:avLst/>
          </a:prstGeom>
        </p:spPr>
      </p:pic>
    </p:spTree>
    <p:extLst>
      <p:ext uri="{BB962C8B-B14F-4D97-AF65-F5344CB8AC3E}">
        <p14:creationId xmlns:p14="http://schemas.microsoft.com/office/powerpoint/2010/main" val="3705975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EA811-F66B-6342-005B-5209702B089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43BAB6B-5A05-B1C2-6679-36ED38758305}"/>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62587DFF-EA6C-63C7-2B97-D7A788D5F253}"/>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1060961"/>
            <a:ext cx="9144000" cy="4736078"/>
          </a:xfrm>
          <a:prstGeom prst="rect">
            <a:avLst/>
          </a:prstGeom>
        </p:spPr>
      </p:pic>
    </p:spTree>
    <p:extLst>
      <p:ext uri="{BB962C8B-B14F-4D97-AF65-F5344CB8AC3E}">
        <p14:creationId xmlns:p14="http://schemas.microsoft.com/office/powerpoint/2010/main" val="36097957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4FE49-1E35-2608-07EB-0B902B753B0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40891B5-430C-EF03-E44F-CBBD62FEABB8}"/>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289539E8-36C7-96C6-DAED-6257B3460E0F}"/>
              </a:ext>
            </a:extLst>
          </p:cNvPr>
          <p:cNvPicPr>
            <a:picLocks noChangeAspect="1"/>
          </p:cNvPicPr>
          <p:nvPr/>
        </p:nvPicPr>
        <p:blipFill>
          <a:blip r:embed="rId2"/>
          <a:stretch>
            <a:fillRect/>
          </a:stretch>
        </p:blipFill>
        <p:spPr>
          <a:xfrm>
            <a:off x="0" y="1081097"/>
            <a:ext cx="9144000" cy="4695806"/>
          </a:xfrm>
          <a:prstGeom prst="rect">
            <a:avLst/>
          </a:prstGeom>
        </p:spPr>
      </p:pic>
    </p:spTree>
    <p:extLst>
      <p:ext uri="{BB962C8B-B14F-4D97-AF65-F5344CB8AC3E}">
        <p14:creationId xmlns:p14="http://schemas.microsoft.com/office/powerpoint/2010/main" val="3057304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EFAE6-5ED0-EA3E-5E7A-74BAC26F986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2A45EA0-C78B-1E3B-7B03-57FF3E0BD807}"/>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29E6463E-55C3-A628-4743-3A771996A108}"/>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1092101"/>
            <a:ext cx="9144000" cy="4673797"/>
          </a:xfrm>
          <a:prstGeom prst="rect">
            <a:avLst/>
          </a:prstGeom>
        </p:spPr>
      </p:pic>
    </p:spTree>
    <p:extLst>
      <p:ext uri="{BB962C8B-B14F-4D97-AF65-F5344CB8AC3E}">
        <p14:creationId xmlns:p14="http://schemas.microsoft.com/office/powerpoint/2010/main" val="574052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0A6C2-389C-C2C9-D3A2-1DAF40E40BE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BC15017-1EE2-744C-2709-3FB7A06142E5}"/>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BCC61DFD-BBE3-8010-8635-44685B16F816}"/>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957290"/>
            <a:ext cx="9144000" cy="4943419"/>
          </a:xfrm>
          <a:prstGeom prst="rect">
            <a:avLst/>
          </a:prstGeom>
        </p:spPr>
      </p:pic>
    </p:spTree>
    <p:extLst>
      <p:ext uri="{BB962C8B-B14F-4D97-AF65-F5344CB8AC3E}">
        <p14:creationId xmlns:p14="http://schemas.microsoft.com/office/powerpoint/2010/main" val="763610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C97627-81D3-4D25-3D76-FDAB39CFE5E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C3C4580-EC25-B68F-980E-143538AE4C02}"/>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A61F3585-C4E9-9C34-E5BD-43C9B4F0BF94}"/>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871854"/>
            <a:ext cx="9144000" cy="5114291"/>
          </a:xfrm>
          <a:prstGeom prst="rect">
            <a:avLst/>
          </a:prstGeom>
        </p:spPr>
      </p:pic>
    </p:spTree>
    <p:extLst>
      <p:ext uri="{BB962C8B-B14F-4D97-AF65-F5344CB8AC3E}">
        <p14:creationId xmlns:p14="http://schemas.microsoft.com/office/powerpoint/2010/main" val="37199924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6E6AF-ABF7-27B2-6DD4-93AF8BACC7D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6CF3314-3710-DE02-C536-5F3A081C2952}"/>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0BF70845-4238-3CA9-E126-7ABA4F322F2C}"/>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89332" y="557560"/>
            <a:ext cx="9265750" cy="5935313"/>
          </a:xfrm>
          <a:prstGeom prst="rect">
            <a:avLst/>
          </a:prstGeom>
        </p:spPr>
      </p:pic>
    </p:spTree>
    <p:extLst>
      <p:ext uri="{BB962C8B-B14F-4D97-AF65-F5344CB8AC3E}">
        <p14:creationId xmlns:p14="http://schemas.microsoft.com/office/powerpoint/2010/main" val="38795866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82318-2C49-1145-C52C-B3B36D63ECF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16BE2F3-AD9F-2B12-B6CA-8CBD14DCDEA7}"/>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DEE6BDE1-B798-DAFC-3A54-77487FEA942E}"/>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1247702"/>
            <a:ext cx="9144000" cy="4362596"/>
          </a:xfrm>
          <a:prstGeom prst="rect">
            <a:avLst/>
          </a:prstGeom>
        </p:spPr>
      </p:pic>
    </p:spTree>
    <p:extLst>
      <p:ext uri="{BB962C8B-B14F-4D97-AF65-F5344CB8AC3E}">
        <p14:creationId xmlns:p14="http://schemas.microsoft.com/office/powerpoint/2010/main" val="1724306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0A42F35-6FC6-3D69-8162-B3669D97B427}"/>
              </a:ext>
            </a:extLst>
          </p:cNvPr>
          <p:cNvSpPr txBox="1"/>
          <p:nvPr/>
        </p:nvSpPr>
        <p:spPr>
          <a:xfrm rot="16200000">
            <a:off x="-1962614" y="4258424"/>
            <a:ext cx="4572000" cy="369332"/>
          </a:xfrm>
          <a:prstGeom prst="rect">
            <a:avLst/>
          </a:prstGeom>
          <a:noFill/>
        </p:spPr>
        <p:txBody>
          <a:bodyPr wrap="square">
            <a:spAutoFit/>
          </a:bodyPr>
          <a:lstStyle/>
          <a:p>
            <a:r>
              <a:rPr lang="en-GB" dirty="0"/>
              <a:t>https://www.hesa.ac.uk/</a:t>
            </a:r>
          </a:p>
        </p:txBody>
      </p:sp>
      <p:pic>
        <p:nvPicPr>
          <p:cNvPr id="5" name="Picture 4">
            <a:extLst>
              <a:ext uri="{FF2B5EF4-FFF2-40B4-BE49-F238E27FC236}">
                <a16:creationId xmlns:a16="http://schemas.microsoft.com/office/drawing/2014/main" id="{B3B96FAC-CF8F-B856-06F0-81262F81438B}"/>
              </a:ext>
            </a:extLst>
          </p:cNvPr>
          <p:cNvPicPr>
            <a:picLocks noChangeAspect="1"/>
          </p:cNvPicPr>
          <p:nvPr/>
        </p:nvPicPr>
        <p:blipFill>
          <a:blip r:embed="rId2"/>
          <a:stretch>
            <a:fillRect/>
          </a:stretch>
        </p:blipFill>
        <p:spPr>
          <a:xfrm>
            <a:off x="1558764" y="0"/>
            <a:ext cx="7585236" cy="6858000"/>
          </a:xfrm>
          <a:prstGeom prst="rect">
            <a:avLst/>
          </a:prstGeom>
        </p:spPr>
      </p:pic>
    </p:spTree>
    <p:extLst>
      <p:ext uri="{BB962C8B-B14F-4D97-AF65-F5344CB8AC3E}">
        <p14:creationId xmlns:p14="http://schemas.microsoft.com/office/powerpoint/2010/main" val="24903119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8300" y="620713"/>
            <a:ext cx="8407400" cy="511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6"/>
          <p:cNvSpPr txBox="1">
            <a:spLocks noChangeArrowheads="1"/>
          </p:cNvSpPr>
          <p:nvPr/>
        </p:nvSpPr>
        <p:spPr bwMode="auto">
          <a:xfrm rot="20778312">
            <a:off x="1589881" y="914400"/>
            <a:ext cx="5964238" cy="452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9pPr>
          </a:lstStyle>
          <a:p>
            <a:pPr algn="ctr" eaLnBrk="1" hangingPunct="1">
              <a:spcBef>
                <a:spcPct val="0"/>
              </a:spcBef>
              <a:buClrTx/>
              <a:buSzTx/>
              <a:buFontTx/>
              <a:buNone/>
              <a:defRPr/>
            </a:pPr>
            <a:r>
              <a:rPr lang="en-GB" altLang="en-US" sz="7200" b="1" dirty="0">
                <a:solidFill>
                  <a:schemeClr val="tx2"/>
                </a:solidFill>
                <a:effectLst>
                  <a:outerShdw blurRad="38100" dist="38100" dir="2700000" algn="tl">
                    <a:srgbClr val="000000"/>
                  </a:outerShdw>
                </a:effectLst>
                <a:latin typeface="+mj-lt"/>
                <a:ea typeface="+mj-ea"/>
                <a:cs typeface="+mj-cs"/>
              </a:rPr>
              <a:t>349</a:t>
            </a:r>
          </a:p>
          <a:p>
            <a:pPr algn="ctr" eaLnBrk="1" hangingPunct="1">
              <a:spcBef>
                <a:spcPct val="0"/>
              </a:spcBef>
              <a:buClrTx/>
              <a:buSzTx/>
              <a:buFontTx/>
              <a:buNone/>
              <a:defRPr/>
            </a:pPr>
            <a:r>
              <a:rPr lang="en-GB" altLang="en-US" sz="7200" b="1" dirty="0">
                <a:solidFill>
                  <a:schemeClr val="tx2"/>
                </a:solidFill>
                <a:effectLst>
                  <a:outerShdw blurRad="38100" dist="38100" dir="2700000" algn="tl">
                    <a:srgbClr val="000000"/>
                  </a:outerShdw>
                </a:effectLst>
                <a:latin typeface="+mj-lt"/>
                <a:ea typeface="+mj-ea"/>
                <a:cs typeface="+mj-cs"/>
              </a:rPr>
              <a:t>Institutions awarding degrees</a:t>
            </a:r>
          </a:p>
        </p:txBody>
      </p:sp>
    </p:spTree>
    <p:extLst>
      <p:ext uri="{BB962C8B-B14F-4D97-AF65-F5344CB8AC3E}">
        <p14:creationId xmlns:p14="http://schemas.microsoft.com/office/powerpoint/2010/main" val="1725302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https://sarahwaurechen.files.wordpress.com/2013/06/colin-1.jpg"/>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40000" contrast="-64000"/>
                    </a14:imgEffect>
                  </a14:imgLayer>
                </a14:imgProps>
              </a:ext>
              <a:ext uri="{28A0092B-C50C-407E-A947-70E740481C1C}">
                <a14:useLocalDpi xmlns:a14="http://schemas.microsoft.com/office/drawing/2010/main" val="0"/>
              </a:ext>
            </a:extLst>
          </a:blip>
          <a:srcRect/>
          <a:stretch>
            <a:fillRect/>
          </a:stretch>
        </p:blipFill>
        <p:spPr bwMode="auto">
          <a:xfrm>
            <a:off x="620356" y="452438"/>
            <a:ext cx="8137525" cy="5640387"/>
          </a:xfrm>
          <a:prstGeom prst="rect">
            <a:avLst/>
          </a:prstGeom>
          <a:solidFill>
            <a:schemeClr val="accent1"/>
          </a:solidFill>
          <a:ln>
            <a:noFill/>
          </a:ln>
        </p:spPr>
      </p:pic>
      <p:sp>
        <p:nvSpPr>
          <p:cNvPr id="5" name="Text Box 6"/>
          <p:cNvSpPr txBox="1">
            <a:spLocks noChangeArrowheads="1"/>
          </p:cNvSpPr>
          <p:nvPr/>
        </p:nvSpPr>
        <p:spPr bwMode="auto">
          <a:xfrm rot="20778312">
            <a:off x="1933909" y="2521703"/>
            <a:ext cx="6034088" cy="4402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SzPct val="65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folHlink"/>
              </a:buClr>
              <a:buSzPct val="6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hlink"/>
              </a:buClr>
              <a:buSzPct val="65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folHlink"/>
              </a:buClr>
              <a:buSzPct val="6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65000"/>
              <a:buFont typeface="Wingdings" panose="05000000000000000000" pitchFamily="2" charset="2"/>
              <a:buChar char="n"/>
              <a:defRPr sz="2000">
                <a:solidFill>
                  <a:schemeClr val="tx1"/>
                </a:solidFill>
                <a:latin typeface="Tahoma" panose="020B0604030504040204" pitchFamily="34" charset="0"/>
              </a:defRPr>
            </a:lvl9pPr>
          </a:lstStyle>
          <a:p>
            <a:pPr algn="ctr" eaLnBrk="1" hangingPunct="1">
              <a:spcBef>
                <a:spcPct val="0"/>
              </a:spcBef>
              <a:buClrTx/>
              <a:buSzTx/>
              <a:buFont typeface="Wingdings" panose="05000000000000000000" pitchFamily="2" charset="2"/>
              <a:buNone/>
              <a:defRPr/>
            </a:pPr>
            <a:r>
              <a:rPr lang="en-GB" altLang="en-US" sz="9600" b="1" dirty="0">
                <a:effectLst>
                  <a:outerShdw blurRad="38100" dist="38100" dir="2700000" algn="tl">
                    <a:srgbClr val="000000"/>
                  </a:outerShdw>
                </a:effectLst>
                <a:latin typeface="+mj-lt"/>
                <a:ea typeface="+mj-ea"/>
                <a:cs typeface="+mj-cs"/>
              </a:rPr>
              <a:t>52,000 </a:t>
            </a:r>
          </a:p>
          <a:p>
            <a:pPr algn="ctr" eaLnBrk="1" hangingPunct="1">
              <a:spcBef>
                <a:spcPct val="0"/>
              </a:spcBef>
              <a:buClrTx/>
              <a:buSzTx/>
              <a:buFont typeface="Wingdings" panose="05000000000000000000" pitchFamily="2" charset="2"/>
              <a:buNone/>
              <a:defRPr/>
            </a:pPr>
            <a:r>
              <a:rPr lang="en-GB" altLang="en-US" sz="9600" b="1" dirty="0">
                <a:effectLst>
                  <a:outerShdw blurRad="38100" dist="38100" dir="2700000" algn="tl">
                    <a:srgbClr val="000000"/>
                  </a:outerShdw>
                </a:effectLst>
                <a:latin typeface="+mj-lt"/>
                <a:ea typeface="+mj-ea"/>
                <a:cs typeface="+mj-cs"/>
              </a:rPr>
              <a:t>courses</a:t>
            </a:r>
          </a:p>
          <a:p>
            <a:pPr>
              <a:spcBef>
                <a:spcPct val="0"/>
              </a:spcBef>
              <a:buClrTx/>
              <a:buSzTx/>
              <a:buFontTx/>
              <a:buNone/>
              <a:defRPr/>
            </a:pPr>
            <a:br>
              <a:rPr lang="en-GB" altLang="en-US" sz="4400" dirty="0"/>
            </a:br>
            <a:endParaRPr lang="en-US" altLang="en-US" sz="4400" dirty="0"/>
          </a:p>
        </p:txBody>
      </p:sp>
    </p:spTree>
    <p:extLst>
      <p:ext uri="{BB962C8B-B14F-4D97-AF65-F5344CB8AC3E}">
        <p14:creationId xmlns:p14="http://schemas.microsoft.com/office/powerpoint/2010/main" val="21777422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pPr eaLnBrk="1" hangingPunct="1">
              <a:defRPr/>
            </a:pPr>
            <a:r>
              <a:rPr lang="en-GB" altLang="en-US" dirty="0"/>
              <a:t>Different Types of Degree</a:t>
            </a:r>
            <a:endParaRPr lang="en-US" altLang="en-US" dirty="0"/>
          </a:p>
        </p:txBody>
      </p:sp>
      <p:sp>
        <p:nvSpPr>
          <p:cNvPr id="76803" name="Rectangle 3"/>
          <p:cNvSpPr>
            <a:spLocks noGrp="1" noChangeArrowheads="1"/>
          </p:cNvSpPr>
          <p:nvPr>
            <p:ph idx="1"/>
          </p:nvPr>
        </p:nvSpPr>
        <p:spPr/>
        <p:txBody>
          <a:bodyPr vert="horz" lIns="91440" tIns="45720" rIns="91440" bIns="45720" rtlCol="0" anchor="t">
            <a:normAutofit/>
          </a:bodyPr>
          <a:lstStyle/>
          <a:p>
            <a:pPr eaLnBrk="1" fontAlgn="auto" hangingPunct="1">
              <a:spcAft>
                <a:spcPts val="0"/>
              </a:spcAft>
              <a:buFont typeface="Arial" panose="020B0604020202020204" pitchFamily="34" charset="0"/>
              <a:buChar char="•"/>
              <a:defRPr/>
            </a:pPr>
            <a:r>
              <a:rPr lang="en-GB" altLang="en-US" sz="3600" b="1" kern="1200" dirty="0">
                <a:latin typeface="Calibri Light" panose="020F0302020204030204" pitchFamily="34" charset="0"/>
              </a:rPr>
              <a:t>Single Honours</a:t>
            </a:r>
          </a:p>
          <a:p>
            <a:pPr eaLnBrk="1" fontAlgn="auto" hangingPunct="1">
              <a:spcAft>
                <a:spcPts val="0"/>
              </a:spcAft>
              <a:buFont typeface="Arial" panose="020B0604020202020204" pitchFamily="34" charset="0"/>
              <a:buChar char="•"/>
              <a:defRPr/>
            </a:pPr>
            <a:r>
              <a:rPr lang="en-GB" altLang="en-US" sz="3600" b="1" kern="1200" dirty="0">
                <a:latin typeface="Calibri Light" panose="020F0302020204030204" pitchFamily="34" charset="0"/>
              </a:rPr>
              <a:t>Joint Honours</a:t>
            </a:r>
          </a:p>
          <a:p>
            <a:pPr eaLnBrk="1" fontAlgn="auto" hangingPunct="1">
              <a:spcAft>
                <a:spcPts val="0"/>
              </a:spcAft>
              <a:buFont typeface="Arial" panose="020B0604020202020204" pitchFamily="34" charset="0"/>
              <a:buChar char="•"/>
              <a:defRPr/>
            </a:pPr>
            <a:r>
              <a:rPr lang="en-GB" altLang="en-US" sz="3600" b="1" kern="1200" dirty="0">
                <a:latin typeface="Calibri Light"/>
                <a:ea typeface="Calibri Light"/>
                <a:cs typeface="Calibri Light"/>
              </a:rPr>
              <a:t>Tripos</a:t>
            </a:r>
          </a:p>
          <a:p>
            <a:pPr>
              <a:defRPr/>
            </a:pPr>
            <a:r>
              <a:rPr lang="en-GB" altLang="en-US" sz="3600" b="1" dirty="0">
                <a:latin typeface="Calibri Light"/>
                <a:ea typeface="Calibri Light"/>
                <a:cs typeface="Calibri Light"/>
              </a:rPr>
              <a:t>'Sandwich' degrees</a:t>
            </a:r>
            <a:endParaRPr lang="en-GB" altLang="en-US" sz="3600" b="1" kern="1200" dirty="0">
              <a:latin typeface="Calibri Light"/>
              <a:ea typeface="Calibri Light"/>
              <a:cs typeface="Calibri Light"/>
            </a:endParaRPr>
          </a:p>
          <a:p>
            <a:pPr eaLnBrk="1" fontAlgn="auto" hangingPunct="1">
              <a:spcAft>
                <a:spcPts val="0"/>
              </a:spcAft>
              <a:buFont typeface="Arial" panose="020B0604020202020204" pitchFamily="34" charset="0"/>
              <a:buChar char="•"/>
              <a:defRPr/>
            </a:pPr>
            <a:r>
              <a:rPr lang="en-GB" altLang="en-US" sz="3600" b="1" kern="1200" dirty="0">
                <a:latin typeface="Calibri Light" panose="020F0302020204030204" pitchFamily="34" charset="0"/>
              </a:rPr>
              <a:t>Degrees with a year abroad</a:t>
            </a:r>
          </a:p>
        </p:txBody>
      </p:sp>
    </p:spTree>
    <p:extLst>
      <p:ext uri="{BB962C8B-B14F-4D97-AF65-F5344CB8AC3E}">
        <p14:creationId xmlns:p14="http://schemas.microsoft.com/office/powerpoint/2010/main" val="36041410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normAutofit/>
          </a:bodyPr>
          <a:lstStyle/>
          <a:p>
            <a:pPr eaLnBrk="1" hangingPunct="1">
              <a:defRPr/>
            </a:pPr>
            <a:r>
              <a:rPr lang="en-GB" altLang="en-US" sz="4800" b="1" dirty="0"/>
              <a:t>Different Types of Qualification</a:t>
            </a:r>
            <a:endParaRPr lang="en-US" altLang="en-US" sz="4800" b="1" dirty="0"/>
          </a:p>
        </p:txBody>
      </p:sp>
      <p:sp>
        <p:nvSpPr>
          <p:cNvPr id="65539" name="Rectangle 3"/>
          <p:cNvSpPr>
            <a:spLocks noGrp="1" noChangeArrowheads="1"/>
          </p:cNvSpPr>
          <p:nvPr>
            <p:ph idx="1"/>
          </p:nvPr>
        </p:nvSpPr>
        <p:spPr/>
        <p:txBody>
          <a:bodyPr/>
          <a:lstStyle/>
          <a:p>
            <a:pPr eaLnBrk="1" fontAlgn="auto" hangingPunct="1">
              <a:spcAft>
                <a:spcPts val="0"/>
              </a:spcAft>
              <a:buFont typeface="Arial" panose="020B0604020202020204" pitchFamily="34" charset="0"/>
              <a:buChar char="•"/>
              <a:defRPr/>
            </a:pPr>
            <a:r>
              <a:rPr lang="en-GB" altLang="en-US" sz="3600" b="1" kern="1200" dirty="0">
                <a:latin typeface="Calibri Light" panose="020F0302020204030204" pitchFamily="34" charset="0"/>
              </a:rPr>
              <a:t>B.A.    B.Sc.   </a:t>
            </a:r>
          </a:p>
          <a:p>
            <a:pPr eaLnBrk="1" fontAlgn="auto" hangingPunct="1">
              <a:spcAft>
                <a:spcPts val="0"/>
              </a:spcAft>
              <a:buFont typeface="Arial" panose="020B0604020202020204" pitchFamily="34" charset="0"/>
              <a:buChar char="•"/>
              <a:defRPr/>
            </a:pPr>
            <a:r>
              <a:rPr lang="en-GB" altLang="en-US" sz="3600" b="1" kern="1200" dirty="0">
                <a:latin typeface="Calibri Light" panose="020F0302020204030204" pitchFamily="34" charset="0"/>
              </a:rPr>
              <a:t>M.A.    M.SC.</a:t>
            </a:r>
          </a:p>
          <a:p>
            <a:pPr eaLnBrk="1" fontAlgn="auto" hangingPunct="1">
              <a:spcAft>
                <a:spcPts val="0"/>
              </a:spcAft>
              <a:buFont typeface="Arial" panose="020B0604020202020204" pitchFamily="34" charset="0"/>
              <a:buChar char="•"/>
              <a:defRPr/>
            </a:pPr>
            <a:r>
              <a:rPr lang="en-GB" altLang="en-US" sz="3600" b="1" kern="1200" dirty="0">
                <a:latin typeface="Calibri Light" panose="020F0302020204030204" pitchFamily="34" charset="0"/>
              </a:rPr>
              <a:t>B.Eng.  LL.B   Ph.D.   D.Phil.</a:t>
            </a:r>
          </a:p>
          <a:p>
            <a:pPr eaLnBrk="1" fontAlgn="auto" hangingPunct="1">
              <a:spcAft>
                <a:spcPts val="0"/>
              </a:spcAft>
              <a:buFont typeface="Arial" panose="020B0604020202020204" pitchFamily="34" charset="0"/>
              <a:buChar char="•"/>
              <a:defRPr/>
            </a:pPr>
            <a:r>
              <a:rPr lang="en-GB" altLang="en-US" sz="3600" b="1" kern="1200" dirty="0">
                <a:latin typeface="Calibri Light" panose="020F0302020204030204" pitchFamily="34" charset="0"/>
              </a:rPr>
              <a:t>Foundation Degrees &amp; Diplomas     </a:t>
            </a:r>
            <a:endParaRPr lang="en-US" altLang="en-US" sz="3600" b="1" kern="1200" dirty="0">
              <a:latin typeface="Calibri Light" panose="020F0302020204030204" pitchFamily="34" charset="0"/>
            </a:endParaRPr>
          </a:p>
        </p:txBody>
      </p:sp>
    </p:spTree>
    <p:extLst>
      <p:ext uri="{BB962C8B-B14F-4D97-AF65-F5344CB8AC3E}">
        <p14:creationId xmlns:p14="http://schemas.microsoft.com/office/powerpoint/2010/main" val="22032340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8"/>
          <p:cNvSpPr>
            <a:spLocks noChangeArrowheads="1"/>
          </p:cNvSpPr>
          <p:nvPr/>
        </p:nvSpPr>
        <p:spPr bwMode="auto">
          <a:xfrm>
            <a:off x="395287" y="386077"/>
            <a:ext cx="8353425" cy="53922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defRPr/>
            </a:pPr>
            <a:r>
              <a:rPr lang="en-GB" sz="5400" b="1" dirty="0">
                <a:solidFill>
                  <a:schemeClr val="tx2"/>
                </a:solidFill>
                <a:effectLst>
                  <a:outerShdw blurRad="38100" dist="38100" dir="2700000" algn="tl">
                    <a:srgbClr val="000000"/>
                  </a:outerShdw>
                </a:effectLst>
                <a:latin typeface="+mj-lt"/>
                <a:ea typeface="+mj-ea"/>
                <a:cs typeface="+mj-cs"/>
              </a:rPr>
              <a:t>Small Minority Subjects</a:t>
            </a:r>
            <a:endParaRPr lang="en-GB" sz="6000" b="1" dirty="0">
              <a:solidFill>
                <a:schemeClr val="tx2"/>
              </a:solidFill>
              <a:effectLst>
                <a:outerShdw blurRad="38100" dist="38100" dir="2700000" algn="tl">
                  <a:srgbClr val="000000"/>
                </a:outerShdw>
              </a:effectLst>
              <a:latin typeface="+mj-lt"/>
              <a:ea typeface="+mj-ea"/>
              <a:cs typeface="+mj-cs"/>
            </a:endParaRPr>
          </a:p>
          <a:p>
            <a:pPr eaLnBrk="1" fontAlgn="auto" hangingPunct="1">
              <a:spcBef>
                <a:spcPct val="20000"/>
              </a:spcBef>
              <a:spcAft>
                <a:spcPts val="0"/>
              </a:spcAft>
              <a:buClr>
                <a:schemeClr val="hlink"/>
              </a:buClr>
              <a:defRPr/>
            </a:pPr>
            <a:r>
              <a:rPr lang="en-GB" sz="3600" b="1" dirty="0">
                <a:latin typeface="Calibri Light" panose="020F0302020204030204" pitchFamily="34" charset="0"/>
              </a:rPr>
              <a:t>Some subjects are  found in only  one place:  </a:t>
            </a:r>
          </a:p>
          <a:p>
            <a:pPr eaLnBrk="1" fontAlgn="auto" hangingPunct="1">
              <a:spcBef>
                <a:spcPct val="20000"/>
              </a:spcBef>
              <a:spcAft>
                <a:spcPts val="0"/>
              </a:spcAft>
              <a:buClr>
                <a:schemeClr val="hlink"/>
              </a:buClr>
              <a:defRPr/>
            </a:pPr>
            <a:r>
              <a:rPr lang="en-GB" sz="3600" b="1" dirty="0">
                <a:latin typeface="Calibri Light" panose="020F0302020204030204" pitchFamily="34" charset="0"/>
              </a:rPr>
              <a:t> e.g.</a:t>
            </a:r>
          </a:p>
          <a:p>
            <a:pPr eaLnBrk="1" fontAlgn="auto" hangingPunct="1">
              <a:spcBef>
                <a:spcPct val="20000"/>
              </a:spcBef>
              <a:spcAft>
                <a:spcPts val="0"/>
              </a:spcAft>
              <a:buClr>
                <a:schemeClr val="hlink"/>
              </a:buClr>
              <a:defRPr/>
            </a:pPr>
            <a:endParaRPr lang="en-GB" sz="3600" b="1" dirty="0">
              <a:latin typeface="Calibri Light" panose="020F0302020204030204" pitchFamily="34" charset="0"/>
            </a:endParaRP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sz="3600" b="1" dirty="0">
                <a:latin typeface="Calibri Light" panose="020F0302020204030204" pitchFamily="34" charset="0"/>
              </a:rPr>
              <a:t>Viking Studies - UCL</a:t>
            </a:r>
          </a:p>
          <a:p>
            <a:pPr eaLnBrk="1" hangingPunct="1">
              <a:spcBef>
                <a:spcPct val="20000"/>
              </a:spcBef>
              <a:buClr>
                <a:schemeClr val="hlink"/>
              </a:buClr>
              <a:defRPr/>
            </a:pPr>
            <a:endParaRPr lang="en-GB" sz="3200" dirty="0">
              <a:latin typeface="+mn-lt"/>
            </a:endParaRP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sz="3600" b="1" dirty="0">
                <a:latin typeface="Calibri Light" panose="020F0302020204030204" pitchFamily="34" charset="0"/>
              </a:rPr>
              <a:t>Brewing - Heriot Watt</a:t>
            </a:r>
          </a:p>
          <a:p>
            <a:pPr>
              <a:defRPr/>
            </a:pPr>
            <a:endParaRPr lang="en-GB" sz="3600" dirty="0">
              <a:solidFill>
                <a:srgbClr val="000066"/>
              </a:solidFill>
              <a:effectLst>
                <a:outerShdw blurRad="38100" dist="38100" dir="2700000" algn="tl">
                  <a:srgbClr val="000000"/>
                </a:outerShdw>
              </a:effectLst>
              <a:latin typeface="+mj-lt"/>
            </a:endParaRPr>
          </a:p>
        </p:txBody>
      </p:sp>
      <p:pic>
        <p:nvPicPr>
          <p:cNvPr id="10244" name="Picture 1"/>
          <p:cNvPicPr>
            <a:picLocks noChangeAspect="1"/>
          </p:cNvPicPr>
          <p:nvPr/>
        </p:nvPicPr>
        <p:blipFill rotWithShape="1">
          <a:blip r:embed="rId3">
            <a:extLst>
              <a:ext uri="{28A0092B-C50C-407E-A947-70E740481C1C}">
                <a14:useLocalDpi xmlns:a14="http://schemas.microsoft.com/office/drawing/2010/main" val="0"/>
              </a:ext>
            </a:extLst>
          </a:blip>
          <a:srcRect r="52698" b="-4060"/>
          <a:stretch/>
        </p:blipFill>
        <p:spPr bwMode="auto">
          <a:xfrm>
            <a:off x="5739064" y="2323207"/>
            <a:ext cx="3212432" cy="4395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80083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p:cNvSpPr>
            <a:spLocks noGrp="1"/>
          </p:cNvSpPr>
          <p:nvPr>
            <p:ph type="title"/>
          </p:nvPr>
        </p:nvSpPr>
        <p:spPr>
          <a:xfrm>
            <a:off x="539750" y="185420"/>
            <a:ext cx="7886700" cy="1325563"/>
          </a:xfrm>
        </p:spPr>
        <p:txBody>
          <a:bodyPr>
            <a:normAutofit/>
          </a:bodyPr>
          <a:lstStyle/>
          <a:p>
            <a:pPr eaLnBrk="1" hangingPunct="1">
              <a:defRPr/>
            </a:pPr>
            <a:r>
              <a:rPr lang="en-GB" altLang="en-US" sz="4800" b="1" dirty="0"/>
              <a:t>VETERINARY MEDICINE</a:t>
            </a:r>
          </a:p>
        </p:txBody>
      </p:sp>
      <p:sp>
        <p:nvSpPr>
          <p:cNvPr id="3" name="Rectangle 2"/>
          <p:cNvSpPr/>
          <p:nvPr/>
        </p:nvSpPr>
        <p:spPr>
          <a:xfrm>
            <a:off x="539750" y="1557338"/>
            <a:ext cx="4572000" cy="4721292"/>
          </a:xfrm>
          <a:prstGeom prst="rect">
            <a:avLst/>
          </a:prstGeom>
        </p:spPr>
        <p:txBody>
          <a:bodyPr>
            <a:spAutoFit/>
          </a:bodyPr>
          <a:lstStyle/>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200" b="1" dirty="0">
                <a:latin typeface="Calibri Light" panose="020F0302020204030204" pitchFamily="34" charset="0"/>
              </a:rPr>
              <a:t>Bristol</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200" b="1" dirty="0">
                <a:latin typeface="Calibri Light" panose="020F0302020204030204" pitchFamily="34" charset="0"/>
              </a:rPr>
              <a:t>Cambridge</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200" b="1" dirty="0">
                <a:latin typeface="Calibri Light" panose="020F0302020204030204" pitchFamily="34" charset="0"/>
              </a:rPr>
              <a:t>Edinburgh</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200" b="1" dirty="0">
                <a:latin typeface="Calibri Light" panose="020F0302020204030204" pitchFamily="34" charset="0"/>
              </a:rPr>
              <a:t>Glasgow</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200" b="1" dirty="0">
                <a:latin typeface="Calibri Light" panose="020F0302020204030204" pitchFamily="34" charset="0"/>
              </a:rPr>
              <a:t>Liverpool</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200" b="1" dirty="0">
                <a:latin typeface="Calibri Light" panose="020F0302020204030204" pitchFamily="34" charset="0"/>
              </a:rPr>
              <a:t>Nottingham</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200" b="1" dirty="0">
                <a:latin typeface="Calibri Light" panose="020F0302020204030204" pitchFamily="34" charset="0"/>
              </a:rPr>
              <a:t>Royal Veterinary College</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200" b="1" dirty="0">
                <a:latin typeface="Calibri Light" panose="020F0302020204030204" pitchFamily="34" charset="0"/>
              </a:rPr>
              <a:t>Surrey</a:t>
            </a:r>
            <a:r>
              <a:rPr lang="en-US" altLang="en-US" sz="3200" b="1" dirty="0">
                <a:latin typeface="Calibri Light" panose="020F0302020204030204" pitchFamily="34" charset="0"/>
              </a:rPr>
              <a:t> </a:t>
            </a:r>
          </a:p>
        </p:txBody>
      </p:sp>
      <p:pic>
        <p:nvPicPr>
          <p:cNvPr id="11268" name="Content Placeholder 2"/>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3943350" y="1557338"/>
            <a:ext cx="5005943" cy="3349374"/>
          </a:xfrm>
        </p:spPr>
      </p:pic>
      <p:sp>
        <p:nvSpPr>
          <p:cNvPr id="4" name="Rectangle 3">
            <a:extLst>
              <a:ext uri="{FF2B5EF4-FFF2-40B4-BE49-F238E27FC236}">
                <a16:creationId xmlns:a16="http://schemas.microsoft.com/office/drawing/2014/main" id="{BE93DEE8-5C05-1394-C7F1-A2F22F30E543}"/>
              </a:ext>
            </a:extLst>
          </p:cNvPr>
          <p:cNvSpPr/>
          <p:nvPr/>
        </p:nvSpPr>
        <p:spPr>
          <a:xfrm>
            <a:off x="282210" y="6094788"/>
            <a:ext cx="8750280" cy="769441"/>
          </a:xfrm>
          <a:prstGeom prst="rect">
            <a:avLst/>
          </a:prstGeom>
          <a:noFill/>
        </p:spPr>
        <p:txBody>
          <a:bodyPr wrap="none" lIns="91440" tIns="45720" rIns="91440" bIns="45720">
            <a:spAutoFit/>
          </a:bodyPr>
          <a:lstStyle/>
          <a:p>
            <a:pPr algn="ctr"/>
            <a:r>
              <a:rPr lang="en-US" sz="4400" b="0" cap="none" spc="0" dirty="0">
                <a:ln w="0"/>
                <a:solidFill>
                  <a:schemeClr val="tx1"/>
                </a:solidFill>
                <a:effectLst>
                  <a:outerShdw blurRad="38100" dist="19050" dir="2700000" algn="tl" rotWithShape="0">
                    <a:schemeClr val="dk1">
                      <a:alpha val="40000"/>
                    </a:schemeClr>
                  </a:outerShdw>
                </a:effectLst>
              </a:rPr>
              <a:t>There are just 1200 places nationally!</a:t>
            </a:r>
          </a:p>
        </p:txBody>
      </p:sp>
    </p:spTree>
    <p:extLst>
      <p:ext uri="{BB962C8B-B14F-4D97-AF65-F5344CB8AC3E}">
        <p14:creationId xmlns:p14="http://schemas.microsoft.com/office/powerpoint/2010/main" val="36771672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p:cNvSpPr>
            <a:spLocks noGrp="1"/>
          </p:cNvSpPr>
          <p:nvPr>
            <p:ph type="title"/>
          </p:nvPr>
        </p:nvSpPr>
        <p:spPr>
          <a:xfrm>
            <a:off x="834212" y="231775"/>
            <a:ext cx="7886700" cy="1325563"/>
          </a:xfrm>
        </p:spPr>
        <p:txBody>
          <a:bodyPr>
            <a:normAutofit/>
          </a:bodyPr>
          <a:lstStyle/>
          <a:p>
            <a:pPr eaLnBrk="1" hangingPunct="1">
              <a:defRPr/>
            </a:pPr>
            <a:r>
              <a:rPr lang="en-GB" altLang="en-US" sz="4800" b="1" dirty="0"/>
              <a:t>ENGLISH</a:t>
            </a:r>
            <a:endParaRPr lang="en-GB" altLang="en-US" dirty="0"/>
          </a:p>
        </p:txBody>
      </p:sp>
      <p:sp>
        <p:nvSpPr>
          <p:cNvPr id="3" name="Rectangle 2"/>
          <p:cNvSpPr/>
          <p:nvPr/>
        </p:nvSpPr>
        <p:spPr>
          <a:xfrm>
            <a:off x="539750" y="1557338"/>
            <a:ext cx="4679950" cy="3810274"/>
          </a:xfrm>
          <a:prstGeom prst="rect">
            <a:avLst/>
          </a:prstGeom>
        </p:spPr>
        <p:txBody>
          <a:bodyPr>
            <a:spAutoFit/>
          </a:bodyPr>
          <a:lstStyle/>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2800" b="1" dirty="0">
                <a:latin typeface="Calibri Light" panose="020F0302020204030204" pitchFamily="34" charset="0"/>
              </a:rPr>
              <a:t>The same subject e.g. </a:t>
            </a:r>
            <a:r>
              <a:rPr lang="en-GB" altLang="en-US" sz="2800" b="1" i="1" dirty="0">
                <a:latin typeface="Calibri Light" panose="020F0302020204030204" pitchFamily="34" charset="0"/>
              </a:rPr>
              <a:t>English</a:t>
            </a:r>
            <a:r>
              <a:rPr lang="en-GB" altLang="en-US" sz="2800" b="1" dirty="0">
                <a:latin typeface="Calibri Light" panose="020F0302020204030204" pitchFamily="34" charset="0"/>
              </a:rPr>
              <a:t> will not be the same course in any 2 institutions – not even a common core</a:t>
            </a:r>
          </a:p>
          <a:p>
            <a:pPr eaLnBrk="1" fontAlgn="auto" hangingPunct="1">
              <a:spcBef>
                <a:spcPct val="20000"/>
              </a:spcBef>
              <a:spcAft>
                <a:spcPts val="0"/>
              </a:spcAft>
              <a:buClr>
                <a:schemeClr val="hlink"/>
              </a:buClr>
              <a:defRPr/>
            </a:pPr>
            <a:r>
              <a:rPr lang="en-GB" altLang="en-US" sz="3600" b="1" dirty="0">
                <a:latin typeface="Calibri Light" panose="020F0302020204030204" pitchFamily="34" charset="0"/>
              </a:rPr>
              <a:t> </a:t>
            </a:r>
            <a:r>
              <a:rPr lang="en-GB" altLang="en-US" sz="2400" b="1" dirty="0">
                <a:latin typeface="Calibri Light" panose="020F0302020204030204" pitchFamily="34" charset="0"/>
              </a:rPr>
              <a:t>e.g. </a:t>
            </a:r>
            <a:r>
              <a:rPr lang="en-GB" altLang="en-US" sz="3600" b="1" dirty="0">
                <a:latin typeface="Calibri Light" panose="020F0302020204030204" pitchFamily="34" charset="0"/>
              </a:rPr>
              <a:t>non-Shakespearean</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600" b="1" dirty="0">
                <a:latin typeface="Calibri Light" panose="020F0302020204030204" pitchFamily="34" charset="0"/>
              </a:rPr>
              <a:t>   American literature</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altLang="en-US" sz="3600" b="1" dirty="0">
                <a:latin typeface="Calibri Light" panose="020F0302020204030204" pitchFamily="34" charset="0"/>
              </a:rPr>
              <a:t>   creative writing</a:t>
            </a:r>
          </a:p>
        </p:txBody>
      </p:sp>
      <p:pic>
        <p:nvPicPr>
          <p:cNvPr id="1229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19700" y="2143501"/>
            <a:ext cx="3726111" cy="2570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40166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p:cNvSpPr>
            <a:spLocks noGrp="1"/>
          </p:cNvSpPr>
          <p:nvPr>
            <p:ph type="title"/>
          </p:nvPr>
        </p:nvSpPr>
        <p:spPr>
          <a:xfrm>
            <a:off x="611188" y="549275"/>
            <a:ext cx="7886700" cy="1325563"/>
          </a:xfrm>
        </p:spPr>
        <p:txBody>
          <a:bodyPr>
            <a:normAutofit fontScale="90000"/>
          </a:bodyPr>
          <a:lstStyle/>
          <a:p>
            <a:pPr eaLnBrk="1" hangingPunct="1">
              <a:defRPr/>
            </a:pPr>
            <a:r>
              <a:rPr lang="en-GB" altLang="en-US" sz="5300" b="1" dirty="0"/>
              <a:t>HISTORY</a:t>
            </a:r>
            <a:br>
              <a:rPr lang="en-GB" altLang="en-US" sz="3600" b="1" dirty="0"/>
            </a:br>
            <a:endParaRPr lang="en-GB" altLang="en-US" dirty="0"/>
          </a:p>
        </p:txBody>
      </p:sp>
      <p:sp>
        <p:nvSpPr>
          <p:cNvPr id="7" name="Rectangle 6"/>
          <p:cNvSpPr/>
          <p:nvPr/>
        </p:nvSpPr>
        <p:spPr>
          <a:xfrm>
            <a:off x="900113" y="1196975"/>
            <a:ext cx="7343775" cy="1384300"/>
          </a:xfrm>
          <a:prstGeom prst="rect">
            <a:avLst/>
          </a:prstGeom>
        </p:spPr>
        <p:txBody>
          <a:bodyPr>
            <a:spAutoFit/>
          </a:bodyPr>
          <a:lstStyle/>
          <a:p>
            <a:pPr eaLnBrk="1" fontAlgn="auto" hangingPunct="1">
              <a:spcBef>
                <a:spcPct val="20000"/>
              </a:spcBef>
              <a:spcAft>
                <a:spcPts val="0"/>
              </a:spcAft>
              <a:buClr>
                <a:schemeClr val="hlink"/>
              </a:buClr>
              <a:defRPr/>
            </a:pPr>
            <a:r>
              <a:rPr lang="en-GB" sz="2400" dirty="0">
                <a:latin typeface="+mn-lt"/>
              </a:rPr>
              <a:t>‘</a:t>
            </a:r>
            <a:r>
              <a:rPr lang="en-GB" sz="2800" b="1" dirty="0">
                <a:latin typeface="Calibri Light" panose="020F0302020204030204" pitchFamily="34" charset="0"/>
              </a:rPr>
              <a:t>Modern History’ in some universities may mean nothing before 1900 but in others 1789, 1485 or even when the Romans left Britain.</a:t>
            </a:r>
          </a:p>
        </p:txBody>
      </p:sp>
      <p:sp>
        <p:nvSpPr>
          <p:cNvPr id="8" name="Rectangle 7"/>
          <p:cNvSpPr/>
          <p:nvPr/>
        </p:nvSpPr>
        <p:spPr>
          <a:xfrm>
            <a:off x="755650" y="2817813"/>
            <a:ext cx="3529013" cy="2924175"/>
          </a:xfrm>
          <a:prstGeom prst="rect">
            <a:avLst/>
          </a:prstGeom>
        </p:spPr>
        <p:txBody>
          <a:bodyPr>
            <a:spAutoFit/>
          </a:bodyPr>
          <a:lstStyle/>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sz="4000" b="1" dirty="0">
                <a:latin typeface="Calibri Light" panose="020F0302020204030204" pitchFamily="34" charset="0"/>
              </a:rPr>
              <a:t>Ancient</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sz="4000" b="1" dirty="0">
                <a:latin typeface="Calibri Light" panose="020F0302020204030204" pitchFamily="34" charset="0"/>
              </a:rPr>
              <a:t>Medieval</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sz="4000" b="1" dirty="0">
                <a:latin typeface="Calibri Light" panose="020F0302020204030204" pitchFamily="34" charset="0"/>
              </a:rPr>
              <a:t>Early Modern</a:t>
            </a:r>
          </a:p>
          <a:p>
            <a:pPr marL="342900" indent="-342900" eaLnBrk="1" fontAlgn="auto" hangingPunct="1">
              <a:spcBef>
                <a:spcPct val="20000"/>
              </a:spcBef>
              <a:spcAft>
                <a:spcPts val="0"/>
              </a:spcAft>
              <a:buClr>
                <a:schemeClr val="hlink"/>
              </a:buClr>
              <a:buFont typeface="Arial" panose="020B0604020202020204" pitchFamily="34" charset="0"/>
              <a:buChar char="•"/>
              <a:defRPr/>
            </a:pPr>
            <a:r>
              <a:rPr lang="en-GB" sz="4000" b="1" dirty="0">
                <a:latin typeface="Calibri Light" panose="020F0302020204030204" pitchFamily="34" charset="0"/>
              </a:rPr>
              <a:t>Modern</a:t>
            </a:r>
          </a:p>
        </p:txBody>
      </p:sp>
      <p:pic>
        <p:nvPicPr>
          <p:cNvPr id="1331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67175" y="2708275"/>
            <a:ext cx="4897438" cy="302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02383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7" descr="Biomedical&amp;Pharmaceutical"/>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677862" y="1700213"/>
            <a:ext cx="3451225" cy="44640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6626" name="Rectangle 6"/>
          <p:cNvSpPr>
            <a:spLocks noGrp="1" noChangeArrowheads="1"/>
          </p:cNvSpPr>
          <p:nvPr>
            <p:ph type="body" sz="half" idx="2"/>
          </p:nvPr>
        </p:nvSpPr>
        <p:spPr>
          <a:xfrm>
            <a:off x="4427538" y="1700213"/>
            <a:ext cx="4038600" cy="4537075"/>
          </a:xfrm>
        </p:spPr>
        <p:txBody>
          <a:bodyPr/>
          <a:lstStyle/>
          <a:p>
            <a:pPr eaLnBrk="1" fontAlgn="auto" hangingPunct="1">
              <a:spcAft>
                <a:spcPts val="0"/>
              </a:spcAft>
              <a:buFont typeface="Arial" panose="020B0604020202020204" pitchFamily="34" charset="0"/>
              <a:buChar char="•"/>
              <a:defRPr/>
            </a:pPr>
            <a:r>
              <a:rPr lang="en-GB" altLang="en-US" sz="4000" b="1" kern="1200" dirty="0">
                <a:latin typeface="Calibri Light" panose="020F0302020204030204" pitchFamily="34" charset="0"/>
              </a:rPr>
              <a:t>Botany</a:t>
            </a:r>
            <a:endParaRPr lang="en-US" altLang="en-US" sz="4000" b="1" kern="1200" dirty="0">
              <a:latin typeface="Calibri Light" panose="020F0302020204030204" pitchFamily="34" charset="0"/>
            </a:endParaRPr>
          </a:p>
          <a:p>
            <a:pPr eaLnBrk="1" fontAlgn="auto" hangingPunct="1">
              <a:spcAft>
                <a:spcPts val="0"/>
              </a:spcAft>
              <a:buFont typeface="Arial" panose="020B0604020202020204" pitchFamily="34" charset="0"/>
              <a:buChar char="•"/>
              <a:defRPr/>
            </a:pPr>
            <a:r>
              <a:rPr lang="en-GB" altLang="en-US" sz="4000" b="1" kern="1200" dirty="0">
                <a:latin typeface="Calibri Light" panose="020F0302020204030204" pitchFamily="34" charset="0"/>
              </a:rPr>
              <a:t>Human</a:t>
            </a:r>
            <a:endParaRPr lang="en-US" altLang="en-US" sz="4000" b="1" kern="1200" dirty="0">
              <a:latin typeface="Calibri Light" panose="020F0302020204030204" pitchFamily="34" charset="0"/>
            </a:endParaRPr>
          </a:p>
          <a:p>
            <a:pPr eaLnBrk="1" fontAlgn="auto" hangingPunct="1">
              <a:spcAft>
                <a:spcPts val="0"/>
              </a:spcAft>
              <a:buFont typeface="Arial" panose="020B0604020202020204" pitchFamily="34" charset="0"/>
              <a:buChar char="•"/>
              <a:defRPr/>
            </a:pPr>
            <a:r>
              <a:rPr lang="en-GB" altLang="en-US" sz="4000" b="1" kern="1200" dirty="0">
                <a:latin typeface="Calibri Light" panose="020F0302020204030204" pitchFamily="34" charset="0"/>
              </a:rPr>
              <a:t>Zoology</a:t>
            </a:r>
            <a:endParaRPr lang="en-US" altLang="en-US" sz="4000" b="1" kern="1200" dirty="0">
              <a:latin typeface="Calibri Light" panose="020F0302020204030204" pitchFamily="34" charset="0"/>
            </a:endParaRPr>
          </a:p>
          <a:p>
            <a:pPr eaLnBrk="1" fontAlgn="auto" hangingPunct="1">
              <a:spcAft>
                <a:spcPts val="0"/>
              </a:spcAft>
              <a:buFont typeface="Arial" panose="020B0604020202020204" pitchFamily="34" charset="0"/>
              <a:buChar char="•"/>
              <a:defRPr/>
            </a:pPr>
            <a:r>
              <a:rPr lang="en-GB" altLang="en-US" sz="4000" b="1" kern="1200" dirty="0">
                <a:latin typeface="Calibri Light" panose="020F0302020204030204" pitchFamily="34" charset="0"/>
              </a:rPr>
              <a:t>Marine Biology</a:t>
            </a:r>
          </a:p>
          <a:p>
            <a:pPr eaLnBrk="1" fontAlgn="auto" hangingPunct="1">
              <a:spcAft>
                <a:spcPts val="0"/>
              </a:spcAft>
              <a:buFont typeface="Arial" panose="020B0604020202020204" pitchFamily="34" charset="0"/>
              <a:buChar char="•"/>
              <a:defRPr/>
            </a:pPr>
            <a:r>
              <a:rPr lang="en-GB" altLang="en-US" sz="4000" b="1" kern="1200" dirty="0">
                <a:latin typeface="Calibri Light" panose="020F0302020204030204" pitchFamily="34" charset="0"/>
              </a:rPr>
              <a:t>Genetics</a:t>
            </a:r>
            <a:r>
              <a:rPr lang="en-US" altLang="en-US" sz="2700" b="1" dirty="0">
                <a:latin typeface="+mj-lt"/>
              </a:rPr>
              <a:t>  etc.</a:t>
            </a:r>
          </a:p>
          <a:p>
            <a:pPr marL="0" indent="0" eaLnBrk="1" fontAlgn="auto" hangingPunct="1">
              <a:spcAft>
                <a:spcPts val="0"/>
              </a:spcAft>
              <a:buNone/>
              <a:defRPr/>
            </a:pPr>
            <a:endParaRPr lang="en-US" altLang="en-US" sz="2700" b="1" dirty="0">
              <a:latin typeface="+mj-lt"/>
            </a:endParaRPr>
          </a:p>
        </p:txBody>
      </p:sp>
      <p:sp>
        <p:nvSpPr>
          <p:cNvPr id="3" name="Rectangle 2"/>
          <p:cNvSpPr/>
          <p:nvPr/>
        </p:nvSpPr>
        <p:spPr>
          <a:xfrm>
            <a:off x="2527209" y="348553"/>
            <a:ext cx="4089581" cy="1107996"/>
          </a:xfrm>
          <a:prstGeom prst="rect">
            <a:avLst/>
          </a:prstGeom>
        </p:spPr>
        <p:txBody>
          <a:bodyPr wrap="none">
            <a:spAutoFit/>
          </a:bodyPr>
          <a:lstStyle/>
          <a:p>
            <a:pPr>
              <a:defRPr/>
            </a:pPr>
            <a:r>
              <a:rPr lang="en-GB" altLang="en-US" sz="6600" b="1" kern="0" dirty="0">
                <a:effectLst>
                  <a:outerShdw blurRad="38100" dist="38100" dir="2700000" algn="tl">
                    <a:srgbClr val="000000"/>
                  </a:outerShdw>
                </a:effectLst>
                <a:latin typeface="Arial"/>
                <a:ea typeface="+mj-ea"/>
                <a:cs typeface="+mj-cs"/>
              </a:rPr>
              <a:t>BIOLOGY</a:t>
            </a:r>
            <a:endParaRPr lang="en-GB" sz="2800" dirty="0">
              <a:latin typeface="Tahoma" pitchFamily="34" charset="0"/>
            </a:endParaRPr>
          </a:p>
        </p:txBody>
      </p:sp>
    </p:spTree>
    <p:extLst>
      <p:ext uri="{BB962C8B-B14F-4D97-AF65-F5344CB8AC3E}">
        <p14:creationId xmlns:p14="http://schemas.microsoft.com/office/powerpoint/2010/main" val="19522998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248013" y="293914"/>
            <a:ext cx="6647974" cy="1200329"/>
          </a:xfrm>
          <a:prstGeom prst="rect">
            <a:avLst/>
          </a:prstGeom>
        </p:spPr>
        <p:txBody>
          <a:bodyPr wrap="none">
            <a:spAutoFit/>
          </a:bodyPr>
          <a:lstStyle/>
          <a:p>
            <a:pPr>
              <a:defRPr/>
            </a:pPr>
            <a:r>
              <a:rPr lang="en-GB" altLang="en-US" sz="7200" b="1" kern="0" dirty="0">
                <a:effectLst>
                  <a:outerShdw blurRad="38100" dist="38100" dir="2700000" algn="tl">
                    <a:srgbClr val="000000"/>
                  </a:outerShdw>
                </a:effectLst>
                <a:latin typeface="Arial"/>
                <a:ea typeface="+mj-ea"/>
                <a:cs typeface="+mj-cs"/>
              </a:rPr>
              <a:t>ENGINEERING</a:t>
            </a:r>
            <a:endParaRPr lang="en-GB" sz="3200" dirty="0">
              <a:latin typeface="Tahoma" pitchFamily="34" charset="0"/>
            </a:endParaRPr>
          </a:p>
        </p:txBody>
      </p:sp>
      <p:sp>
        <p:nvSpPr>
          <p:cNvPr id="7" name="Rectangle 3"/>
          <p:cNvSpPr txBox="1">
            <a:spLocks noChangeArrowheads="1"/>
          </p:cNvSpPr>
          <p:nvPr/>
        </p:nvSpPr>
        <p:spPr bwMode="auto">
          <a:xfrm>
            <a:off x="323850" y="1052513"/>
            <a:ext cx="4108450" cy="5484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rmAutofit/>
          </a:bodyPr>
          <a:lstStyle>
            <a:lvl1pPr marL="342900" indent="-342900" algn="l" rtl="0" eaLnBrk="0" fontAlgn="base" hangingPunct="0">
              <a:spcBef>
                <a:spcPct val="20000"/>
              </a:spcBef>
              <a:spcAft>
                <a:spcPct val="0"/>
              </a:spcAft>
              <a:buClr>
                <a:schemeClr val="hlink"/>
              </a:buClr>
              <a:buFont typeface="Wingdings" pitchFamily="2" charset="2"/>
              <a:buBlip>
                <a:blip r:embed="rId3"/>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Blip>
                <a:blip r:embed="rId3"/>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3"/>
              </a:buBlip>
              <a:defRPr sz="2000">
                <a:solidFill>
                  <a:schemeClr val="tx1"/>
                </a:solidFill>
                <a:effectLst>
                  <a:outerShdw blurRad="38100" dist="38100" dir="2700000" algn="tl">
                    <a:srgbClr val="000000"/>
                  </a:outerShdw>
                </a:effectLst>
                <a:latin typeface="+mn-lt"/>
              </a:defRPr>
            </a:lvl9pPr>
          </a:lstStyle>
          <a:p>
            <a:pPr marL="0" indent="0" eaLnBrk="1" fontAlgn="auto" hangingPunct="1">
              <a:spcAft>
                <a:spcPts val="0"/>
              </a:spcAft>
              <a:buFont typeface="Arial" panose="020B0604020202020204" pitchFamily="34" charset="0"/>
              <a:buNone/>
              <a:defRPr/>
            </a:pPr>
            <a:endParaRPr lang="en-GB" b="1" kern="0" dirty="0"/>
          </a:p>
          <a:p>
            <a:pPr eaLnBrk="1" fontAlgn="auto" hangingPunct="1">
              <a:spcAft>
                <a:spcPts val="0"/>
              </a:spcAft>
              <a:buFont typeface="Arial" panose="020B0604020202020204" pitchFamily="34" charset="0"/>
              <a:buChar char="•"/>
              <a:defRPr/>
            </a:pPr>
            <a:r>
              <a:rPr lang="en-GB" altLang="en-US" sz="4000" b="1" dirty="0">
                <a:latin typeface="Calibri Light" panose="020F0302020204030204" pitchFamily="34" charset="0"/>
              </a:rPr>
              <a:t>Civil</a:t>
            </a:r>
          </a:p>
          <a:p>
            <a:pPr eaLnBrk="1" fontAlgn="auto" hangingPunct="1">
              <a:spcAft>
                <a:spcPts val="0"/>
              </a:spcAft>
              <a:buFont typeface="Arial" panose="020B0604020202020204" pitchFamily="34" charset="0"/>
              <a:buChar char="•"/>
              <a:defRPr/>
            </a:pPr>
            <a:r>
              <a:rPr lang="en-GB" altLang="en-US" sz="4000" b="1" dirty="0">
                <a:latin typeface="Calibri Light" panose="020F0302020204030204" pitchFamily="34" charset="0"/>
              </a:rPr>
              <a:t>Mechanical</a:t>
            </a:r>
          </a:p>
          <a:p>
            <a:pPr eaLnBrk="1" fontAlgn="auto" hangingPunct="1">
              <a:spcAft>
                <a:spcPts val="0"/>
              </a:spcAft>
              <a:buFont typeface="Arial" panose="020B0604020202020204" pitchFamily="34" charset="0"/>
              <a:buChar char="•"/>
              <a:defRPr/>
            </a:pPr>
            <a:r>
              <a:rPr lang="en-GB" altLang="en-US" sz="4000" b="1" dirty="0">
                <a:latin typeface="Calibri Light" panose="020F0302020204030204" pitchFamily="34" charset="0"/>
              </a:rPr>
              <a:t>Electrical</a:t>
            </a:r>
          </a:p>
          <a:p>
            <a:pPr eaLnBrk="1" fontAlgn="auto" hangingPunct="1">
              <a:spcAft>
                <a:spcPts val="0"/>
              </a:spcAft>
              <a:buFont typeface="Arial" panose="020B0604020202020204" pitchFamily="34" charset="0"/>
              <a:buChar char="•"/>
              <a:defRPr/>
            </a:pPr>
            <a:r>
              <a:rPr lang="en-GB" altLang="en-US" sz="4000" b="1" dirty="0">
                <a:latin typeface="Calibri Light" panose="020F0302020204030204" pitchFamily="34" charset="0"/>
              </a:rPr>
              <a:t>Aeronautical</a:t>
            </a:r>
          </a:p>
          <a:p>
            <a:pPr eaLnBrk="1" fontAlgn="auto" hangingPunct="1">
              <a:spcAft>
                <a:spcPts val="0"/>
              </a:spcAft>
              <a:buFont typeface="Arial" panose="020B0604020202020204" pitchFamily="34" charset="0"/>
              <a:buChar char="•"/>
              <a:defRPr/>
            </a:pPr>
            <a:r>
              <a:rPr lang="en-GB" altLang="en-US" sz="4000" b="1" dirty="0">
                <a:latin typeface="Calibri Light" panose="020F0302020204030204" pitchFamily="34" charset="0"/>
              </a:rPr>
              <a:t>General</a:t>
            </a:r>
            <a:endParaRPr lang="en-GB" sz="4000" b="1" dirty="0">
              <a:latin typeface="Calibri Light" panose="020F0302020204030204" pitchFamily="34" charset="0"/>
            </a:endParaRPr>
          </a:p>
          <a:p>
            <a:pPr eaLnBrk="1" fontAlgn="auto" hangingPunct="1">
              <a:spcAft>
                <a:spcPts val="0"/>
              </a:spcAft>
              <a:buFont typeface="Arial" panose="020B0604020202020204" pitchFamily="34" charset="0"/>
              <a:buChar char="•"/>
              <a:defRPr/>
            </a:pPr>
            <a:endParaRPr lang="en-GB" b="1" kern="0" dirty="0"/>
          </a:p>
        </p:txBody>
      </p:sp>
      <p:pic>
        <p:nvPicPr>
          <p:cNvPr id="15364"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635375" y="1773238"/>
            <a:ext cx="5400675"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stretch>
            <a:fillRect/>
          </a:stretch>
        </p:blipFill>
        <p:spPr>
          <a:xfrm>
            <a:off x="3779913" y="3531557"/>
            <a:ext cx="3240360" cy="109103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57635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noChangeArrowheads="1"/>
          </p:cNvSpPr>
          <p:nvPr>
            <p:ph idx="1"/>
          </p:nvPr>
        </p:nvSpPr>
        <p:spPr>
          <a:xfrm>
            <a:off x="336550" y="1458912"/>
            <a:ext cx="4535488" cy="4464050"/>
          </a:xfrm>
        </p:spPr>
        <p:txBody>
          <a:bodyPr/>
          <a:lstStyle/>
          <a:p>
            <a:pPr eaLnBrk="1" fontAlgn="auto" hangingPunct="1">
              <a:spcAft>
                <a:spcPts val="0"/>
              </a:spcAft>
              <a:buFont typeface="Arial" panose="020B0604020202020204" pitchFamily="34" charset="0"/>
              <a:buChar char="•"/>
              <a:defRPr/>
            </a:pPr>
            <a:r>
              <a:rPr lang="en-GB" sz="3600" b="1" dirty="0">
                <a:latin typeface="Calibri Light" panose="020F0302020204030204" pitchFamily="34" charset="0"/>
              </a:rPr>
              <a:t>Sports Science </a:t>
            </a:r>
          </a:p>
          <a:p>
            <a:pPr marL="0" indent="0" eaLnBrk="1" fontAlgn="auto" hangingPunct="1">
              <a:spcAft>
                <a:spcPts val="0"/>
              </a:spcAft>
              <a:buFont typeface="Wingdings" pitchFamily="2" charset="2"/>
              <a:buNone/>
              <a:defRPr/>
            </a:pPr>
            <a:r>
              <a:rPr lang="en-GB" sz="2000" b="1" dirty="0">
                <a:latin typeface="Calibri Light" panose="020F0302020204030204" pitchFamily="34" charset="0"/>
              </a:rPr>
              <a:t>e.g. Loughborough - AAA - Science A Levels</a:t>
            </a:r>
            <a:endParaRPr lang="en-US" sz="2000" b="1" dirty="0">
              <a:latin typeface="Calibri Light" panose="020F0302020204030204" pitchFamily="34" charset="0"/>
            </a:endParaRPr>
          </a:p>
          <a:p>
            <a:pPr eaLnBrk="1" fontAlgn="auto" hangingPunct="1">
              <a:spcAft>
                <a:spcPts val="0"/>
              </a:spcAft>
              <a:buFont typeface="Arial" panose="020B0604020202020204" pitchFamily="34" charset="0"/>
              <a:buChar char="•"/>
              <a:defRPr/>
            </a:pPr>
            <a:r>
              <a:rPr lang="en-GB" sz="3600" b="1" dirty="0">
                <a:latin typeface="Calibri Light" panose="020F0302020204030204" pitchFamily="34" charset="0"/>
              </a:rPr>
              <a:t>….. Studies</a:t>
            </a:r>
            <a:endParaRPr lang="en-US" sz="3600" b="1" dirty="0">
              <a:latin typeface="Calibri Light" panose="020F0302020204030204" pitchFamily="34" charset="0"/>
            </a:endParaRPr>
          </a:p>
          <a:p>
            <a:pPr eaLnBrk="1" fontAlgn="auto" hangingPunct="1">
              <a:spcAft>
                <a:spcPts val="0"/>
              </a:spcAft>
              <a:buFont typeface="Arial" panose="020B0604020202020204" pitchFamily="34" charset="0"/>
              <a:buChar char="•"/>
              <a:defRPr/>
            </a:pPr>
            <a:r>
              <a:rPr lang="en-GB" sz="3600" b="1" dirty="0">
                <a:latin typeface="Calibri Light" panose="020F0302020204030204" pitchFamily="34" charset="0"/>
              </a:rPr>
              <a:t>…..</a:t>
            </a:r>
            <a:r>
              <a:rPr lang="en-GB" sz="4000" b="1" dirty="0">
                <a:latin typeface="Calibri Light" panose="020F0302020204030204" pitchFamily="34" charset="0"/>
              </a:rPr>
              <a:t> </a:t>
            </a:r>
            <a:r>
              <a:rPr lang="en-GB" sz="3600" b="1" dirty="0">
                <a:latin typeface="Calibri Light" panose="020F0302020204030204" pitchFamily="34" charset="0"/>
              </a:rPr>
              <a:t>Management</a:t>
            </a:r>
            <a:endParaRPr lang="en-US" sz="3600" b="1" dirty="0">
              <a:latin typeface="Calibri Light" panose="020F0302020204030204" pitchFamily="34" charset="0"/>
            </a:endParaRPr>
          </a:p>
          <a:p>
            <a:pPr eaLnBrk="1" fontAlgn="auto" hangingPunct="1">
              <a:spcAft>
                <a:spcPts val="0"/>
              </a:spcAft>
              <a:buFont typeface="Arial" panose="020B0604020202020204" pitchFamily="34" charset="0"/>
              <a:buChar char="•"/>
              <a:defRPr/>
            </a:pPr>
            <a:r>
              <a:rPr lang="en-GB" sz="3600" b="1" dirty="0">
                <a:latin typeface="Calibri Light" panose="020F0302020204030204" pitchFamily="34" charset="0"/>
              </a:rPr>
              <a:t>….. Coaching</a:t>
            </a:r>
          </a:p>
          <a:p>
            <a:pPr eaLnBrk="1" fontAlgn="auto" hangingPunct="1">
              <a:spcAft>
                <a:spcPts val="0"/>
              </a:spcAft>
              <a:buFont typeface="Arial" panose="020B0604020202020204" pitchFamily="34" charset="0"/>
              <a:buChar char="•"/>
              <a:defRPr/>
            </a:pPr>
            <a:r>
              <a:rPr lang="en-GB" sz="3600" b="1" dirty="0">
                <a:latin typeface="Calibri Light" panose="020F0302020204030204" pitchFamily="34" charset="0"/>
              </a:rPr>
              <a:t>……Psychology</a:t>
            </a:r>
          </a:p>
          <a:p>
            <a:pPr eaLnBrk="1" fontAlgn="auto" hangingPunct="1">
              <a:spcAft>
                <a:spcPts val="0"/>
              </a:spcAft>
              <a:buFont typeface="Arial" panose="020B0604020202020204" pitchFamily="34" charset="0"/>
              <a:buChar char="•"/>
              <a:defRPr/>
            </a:pPr>
            <a:r>
              <a:rPr lang="en-GB" sz="3600" b="1" dirty="0">
                <a:latin typeface="Calibri Light" panose="020F0302020204030204" pitchFamily="34" charset="0"/>
              </a:rPr>
              <a:t>…..Therapy</a:t>
            </a:r>
          </a:p>
          <a:p>
            <a:pPr marL="0" indent="0" eaLnBrk="1" fontAlgn="auto" hangingPunct="1">
              <a:spcAft>
                <a:spcPts val="0"/>
              </a:spcAft>
              <a:buNone/>
              <a:defRPr/>
            </a:pPr>
            <a:endParaRPr lang="en-US" sz="4000" b="1" dirty="0">
              <a:latin typeface="Calibri Light" panose="020F0302020204030204" pitchFamily="34" charset="0"/>
            </a:endParaRPr>
          </a:p>
          <a:p>
            <a:pPr eaLnBrk="1" hangingPunct="1">
              <a:buFont typeface="Wingdings" pitchFamily="2" charset="2"/>
              <a:buBlip>
                <a:blip r:embed="rId3"/>
              </a:buBlip>
              <a:defRPr/>
            </a:pPr>
            <a:endParaRPr lang="en-US" dirty="0">
              <a:latin typeface="Calibri Light" panose="020F0302020204030204" pitchFamily="34" charset="0"/>
            </a:endParaRPr>
          </a:p>
        </p:txBody>
      </p:sp>
      <p:pic>
        <p:nvPicPr>
          <p:cNvPr id="16387" name="Picture 4" descr="Univof Essex-Sports Faciliti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484773">
            <a:off x="4048240" y="2858722"/>
            <a:ext cx="4723484" cy="323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863215" y="137795"/>
            <a:ext cx="3664786" cy="1107996"/>
          </a:xfrm>
          <a:prstGeom prst="rect">
            <a:avLst/>
          </a:prstGeom>
        </p:spPr>
        <p:txBody>
          <a:bodyPr wrap="none">
            <a:spAutoFit/>
          </a:bodyPr>
          <a:lstStyle/>
          <a:p>
            <a:pPr>
              <a:defRPr/>
            </a:pPr>
            <a:r>
              <a:rPr lang="en-GB" altLang="en-US" sz="6600" b="1" kern="0" dirty="0">
                <a:effectLst>
                  <a:outerShdw blurRad="38100" dist="38100" dir="2700000" algn="tl">
                    <a:srgbClr val="000000"/>
                  </a:outerShdw>
                </a:effectLst>
                <a:latin typeface="Arial"/>
                <a:ea typeface="+mj-ea"/>
                <a:cs typeface="+mj-cs"/>
              </a:rPr>
              <a:t>SPORTS</a:t>
            </a:r>
            <a:endParaRPr lang="en-GB" dirty="0">
              <a:latin typeface="Tahoma" pitchFamily="34" charset="0"/>
            </a:endParaRPr>
          </a:p>
        </p:txBody>
      </p:sp>
    </p:spTree>
    <p:extLst>
      <p:ext uri="{BB962C8B-B14F-4D97-AF65-F5344CB8AC3E}">
        <p14:creationId xmlns:p14="http://schemas.microsoft.com/office/powerpoint/2010/main" val="34990723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noRot="1" noChangeArrowheads="1"/>
          </p:cNvSpPr>
          <p:nvPr>
            <p:ph idx="1"/>
          </p:nvPr>
        </p:nvSpPr>
        <p:spPr>
          <a:xfrm>
            <a:off x="469232" y="722313"/>
            <a:ext cx="8287001" cy="6337300"/>
          </a:xfrm>
        </p:spPr>
        <p:txBody>
          <a:bodyPr vert="horz" lIns="91440" tIns="45720" rIns="91440" bIns="45720" rtlCol="0" anchor="t">
            <a:normAutofit/>
          </a:bodyPr>
          <a:lstStyle/>
          <a:p>
            <a:pPr marL="0" indent="0" eaLnBrk="1" fontAlgn="auto" hangingPunct="1">
              <a:spcAft>
                <a:spcPts val="0"/>
              </a:spcAft>
              <a:buFont typeface="Arial" panose="020B0604020202020204" pitchFamily="34" charset="0"/>
              <a:buNone/>
              <a:defRPr/>
            </a:pPr>
            <a:r>
              <a:rPr lang="en-GB" sz="3600" b="1" dirty="0">
                <a:latin typeface="Calibri Light" panose="020F0302020204030204" pitchFamily="34" charset="0"/>
              </a:rPr>
              <a:t>There  are all sorts of subjects that are not taught or even introduced in school at all…</a:t>
            </a:r>
          </a:p>
          <a:p>
            <a:pPr>
              <a:defRPr/>
            </a:pPr>
            <a:endParaRPr lang="en-GB" sz="4000" b="1" dirty="0">
              <a:latin typeface="Calibri Light"/>
              <a:ea typeface="Calibri Light"/>
              <a:cs typeface="Calibri Light"/>
            </a:endParaRPr>
          </a:p>
          <a:p>
            <a:pPr>
              <a:spcAft>
                <a:spcPts val="0"/>
              </a:spcAft>
              <a:buFont typeface="Arial" panose="020B0604020202020204" pitchFamily="34" charset="0"/>
              <a:buChar char="•"/>
              <a:defRPr/>
            </a:pPr>
            <a:r>
              <a:rPr lang="en-GB" sz="4000" b="1" dirty="0">
                <a:latin typeface="Calibri Light"/>
                <a:ea typeface="Calibri Light"/>
                <a:cs typeface="Calibri Light"/>
              </a:rPr>
              <a:t>Adult Studies</a:t>
            </a:r>
            <a:endParaRPr lang="en-GB" dirty="0">
              <a:latin typeface="Calibri Light"/>
              <a:ea typeface="Calibri Light"/>
              <a:cs typeface="Calibri Light"/>
            </a:endParaRPr>
          </a:p>
          <a:p>
            <a:pPr eaLnBrk="1" fontAlgn="auto" hangingPunct="1">
              <a:spcAft>
                <a:spcPts val="0"/>
              </a:spcAft>
              <a:buFont typeface="Arial" panose="020B0604020202020204" pitchFamily="34" charset="0"/>
              <a:buChar char="•"/>
              <a:defRPr/>
            </a:pPr>
            <a:r>
              <a:rPr lang="en-GB" sz="4000" b="1" dirty="0">
                <a:latin typeface="Calibri Light" panose="020F0302020204030204" pitchFamily="34" charset="0"/>
              </a:rPr>
              <a:t>Anthropology</a:t>
            </a:r>
          </a:p>
          <a:p>
            <a:pPr eaLnBrk="1" fontAlgn="auto" hangingPunct="1">
              <a:spcAft>
                <a:spcPts val="0"/>
              </a:spcAft>
              <a:buFont typeface="Arial" panose="020B0604020202020204" pitchFamily="34" charset="0"/>
              <a:buChar char="•"/>
              <a:defRPr/>
            </a:pPr>
            <a:r>
              <a:rPr lang="en-GB" sz="4000" b="1" dirty="0">
                <a:latin typeface="Calibri Light" panose="020F0302020204030204" pitchFamily="34" charset="0"/>
              </a:rPr>
              <a:t>Gemmology</a:t>
            </a:r>
          </a:p>
          <a:p>
            <a:pPr eaLnBrk="1" fontAlgn="auto" hangingPunct="1">
              <a:spcAft>
                <a:spcPts val="0"/>
              </a:spcAft>
              <a:buFont typeface="Arial" panose="020B0604020202020204" pitchFamily="34" charset="0"/>
              <a:buChar char="•"/>
              <a:defRPr/>
            </a:pPr>
            <a:r>
              <a:rPr lang="en-GB" sz="4000" b="1" dirty="0">
                <a:latin typeface="Calibri Light" panose="020F0302020204030204" pitchFamily="34" charset="0"/>
              </a:rPr>
              <a:t>Optometry</a:t>
            </a:r>
          </a:p>
          <a:p>
            <a:pPr eaLnBrk="1" fontAlgn="auto" hangingPunct="1">
              <a:spcAft>
                <a:spcPts val="0"/>
              </a:spcAft>
              <a:buFont typeface="Arial" panose="020B0604020202020204" pitchFamily="34" charset="0"/>
              <a:buChar char="•"/>
              <a:defRPr/>
            </a:pPr>
            <a:r>
              <a:rPr lang="en-GB" sz="4000" b="1" dirty="0">
                <a:latin typeface="Calibri Light" panose="020F0302020204030204" pitchFamily="34" charset="0"/>
              </a:rPr>
              <a:t>Viticulture</a:t>
            </a:r>
            <a:endParaRPr lang="en-US" sz="4000" b="1" dirty="0">
              <a:latin typeface="Calibri Light" panose="020F0302020204030204" pitchFamily="34" charset="0"/>
            </a:endParaRPr>
          </a:p>
        </p:txBody>
      </p:sp>
      <p:pic>
        <p:nvPicPr>
          <p:cNvPr id="17411"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75121" y="4161742"/>
            <a:ext cx="2588795" cy="2088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20434" y="4164263"/>
            <a:ext cx="2451100" cy="208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699084" y="2200189"/>
            <a:ext cx="27432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918591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33CA768E-0678-44FA-8F37-916C3CDFDBBB}"/>
              </a:ext>
            </a:extLst>
          </p:cNvPr>
          <p:cNvSpPr>
            <a:spLocks noGrp="1"/>
          </p:cNvSpPr>
          <p:nvPr>
            <p:ph type="title"/>
          </p:nvPr>
        </p:nvSpPr>
        <p:spPr bwMode="auto">
          <a:xfrm>
            <a:off x="387625" y="395909"/>
            <a:ext cx="8229600" cy="85725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r>
              <a:rPr lang="en-GB" altLang="en-US" sz="7200" dirty="0"/>
              <a:t>Key Dates</a:t>
            </a:r>
          </a:p>
        </p:txBody>
      </p:sp>
      <p:sp>
        <p:nvSpPr>
          <p:cNvPr id="29699" name="TextBox 2">
            <a:extLst>
              <a:ext uri="{FF2B5EF4-FFF2-40B4-BE49-F238E27FC236}">
                <a16:creationId xmlns:a16="http://schemas.microsoft.com/office/drawing/2014/main" id="{28DF33A2-9AC5-43A0-AEBD-C1EE067BE631}"/>
              </a:ext>
            </a:extLst>
          </p:cNvPr>
          <p:cNvSpPr txBox="1">
            <a:spLocks noChangeArrowheads="1"/>
          </p:cNvSpPr>
          <p:nvPr/>
        </p:nvSpPr>
        <p:spPr bwMode="auto">
          <a:xfrm>
            <a:off x="144380" y="1538633"/>
            <a:ext cx="8800838"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buFont typeface="Arial" panose="020B0604020202020204" pitchFamily="34" charset="0"/>
              <a:buChar char="•"/>
            </a:pPr>
            <a:r>
              <a:rPr lang="en-GB" altLang="en-US" sz="3200" b="1" dirty="0"/>
              <a:t>12</a:t>
            </a:r>
            <a:r>
              <a:rPr lang="en-GB" altLang="en-US" sz="3200" b="1" baseline="30000" dirty="0"/>
              <a:t>th</a:t>
            </a:r>
            <a:r>
              <a:rPr lang="en-GB" altLang="en-US" sz="3200" b="1" dirty="0"/>
              <a:t> May					</a:t>
            </a:r>
            <a:r>
              <a:rPr lang="en-GB" altLang="en-US" sz="3200" dirty="0"/>
              <a:t>New UCAS cycle opens</a:t>
            </a:r>
          </a:p>
          <a:p>
            <a:pPr>
              <a:buFont typeface="Arial" panose="020B0604020202020204" pitchFamily="34" charset="0"/>
              <a:buChar char="•"/>
            </a:pPr>
            <a:r>
              <a:rPr lang="en-GB" altLang="en-US" sz="3200" b="1" dirty="0"/>
              <a:t>Term 6 (now!)			</a:t>
            </a:r>
            <a:r>
              <a:rPr lang="en-GB" altLang="en-US" sz="3200" dirty="0"/>
              <a:t>Students start writing </a:t>
            </a:r>
          </a:p>
          <a:p>
            <a:pPr marL="2286000" lvl="5" indent="0"/>
            <a:r>
              <a:rPr lang="en-GB" altLang="en-US" sz="3200" dirty="0"/>
              <a:t>			personal statements</a:t>
            </a:r>
          </a:p>
          <a:p>
            <a:pPr>
              <a:buFont typeface="Arial" panose="020B0604020202020204" pitchFamily="34" charset="0"/>
              <a:buChar char="•"/>
            </a:pPr>
            <a:r>
              <a:rPr lang="en-GB" altLang="en-US" sz="3200" b="1" dirty="0"/>
              <a:t>Term 1 (Sept ‘26)</a:t>
            </a:r>
            <a:r>
              <a:rPr lang="en-GB" altLang="en-US" sz="3200" dirty="0"/>
              <a:t>		References written and 										applications made</a:t>
            </a:r>
          </a:p>
          <a:p>
            <a:pPr>
              <a:buFont typeface="Arial" panose="020B0604020202020204" pitchFamily="34" charset="0"/>
              <a:buChar char="•"/>
            </a:pPr>
            <a:r>
              <a:rPr lang="en-GB" altLang="en-US" sz="3200" b="1" dirty="0"/>
              <a:t>15</a:t>
            </a:r>
            <a:r>
              <a:rPr lang="en-GB" altLang="en-US" sz="3200" b="1" baseline="30000" dirty="0"/>
              <a:t>th</a:t>
            </a:r>
            <a:r>
              <a:rPr lang="en-GB" altLang="en-US" sz="3200" b="1" dirty="0"/>
              <a:t> October ‘26		</a:t>
            </a:r>
            <a:r>
              <a:rPr lang="en-GB" altLang="en-US" sz="3200" dirty="0"/>
              <a:t>Deadline for Oxbridge and 									medicine</a:t>
            </a:r>
            <a:endParaRPr lang="en-GB" altLang="en-US" sz="3200" b="1" dirty="0"/>
          </a:p>
          <a:p>
            <a:pPr>
              <a:buFont typeface="Arial" panose="020B0604020202020204" pitchFamily="34" charset="0"/>
              <a:buChar char="•"/>
            </a:pPr>
            <a:r>
              <a:rPr lang="en-GB" altLang="en-US" sz="3200" b="1" dirty="0"/>
              <a:t>January 2027			</a:t>
            </a:r>
            <a:r>
              <a:rPr lang="en-GB" altLang="en-US" sz="3200" dirty="0"/>
              <a:t>Cycle closes</a:t>
            </a:r>
          </a:p>
          <a:p>
            <a:pPr>
              <a:buFont typeface="Arial" panose="020B0604020202020204" pitchFamily="34" charset="0"/>
              <a:buChar char="•"/>
            </a:pPr>
            <a:r>
              <a:rPr lang="en-GB" altLang="en-US" sz="3200" b="1" dirty="0"/>
              <a:t>Terms 2 – 6				</a:t>
            </a:r>
            <a:r>
              <a:rPr lang="en-GB" altLang="en-US" sz="3200" dirty="0"/>
              <a:t>Offers made, choices made</a:t>
            </a:r>
          </a:p>
          <a:p>
            <a:pPr>
              <a:buFont typeface="Arial" panose="020B0604020202020204" pitchFamily="34" charset="0"/>
              <a:buChar char="•"/>
            </a:pPr>
            <a:r>
              <a:rPr lang="en-GB" altLang="en-US" sz="3200" b="1" dirty="0"/>
              <a:t>Results - August 		</a:t>
            </a:r>
            <a:r>
              <a:rPr lang="en-GB" altLang="en-US" sz="3200" dirty="0"/>
              <a:t>Acceptance or clearing</a:t>
            </a:r>
          </a:p>
        </p:txBody>
      </p:sp>
    </p:spTree>
    <p:extLst>
      <p:ext uri="{BB962C8B-B14F-4D97-AF65-F5344CB8AC3E}">
        <p14:creationId xmlns:p14="http://schemas.microsoft.com/office/powerpoint/2010/main" val="1398455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 calcmode="lin" valueType="num">
                                      <p:cBhvr additive="base">
                                        <p:cTn id="7" dur="500" fill="hold"/>
                                        <p:tgtEl>
                                          <p:spTgt spid="2969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969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9699">
                                            <p:txEl>
                                              <p:pRg st="1" end="1"/>
                                            </p:txEl>
                                          </p:spTgt>
                                        </p:tgtEl>
                                        <p:attrNameLst>
                                          <p:attrName>style.visibility</p:attrName>
                                        </p:attrNameLst>
                                      </p:cBhvr>
                                      <p:to>
                                        <p:strVal val="visible"/>
                                      </p:to>
                                    </p:set>
                                    <p:anim calcmode="lin" valueType="num">
                                      <p:cBhvr additive="base">
                                        <p:cTn id="13" dur="500" fill="hold"/>
                                        <p:tgtEl>
                                          <p:spTgt spid="2969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9699">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9699">
                                            <p:txEl>
                                              <p:pRg st="2" end="2"/>
                                            </p:txEl>
                                          </p:spTgt>
                                        </p:tgtEl>
                                        <p:attrNameLst>
                                          <p:attrName>style.visibility</p:attrName>
                                        </p:attrNameLst>
                                      </p:cBhvr>
                                      <p:to>
                                        <p:strVal val="visible"/>
                                      </p:to>
                                    </p:set>
                                    <p:anim calcmode="lin" valueType="num">
                                      <p:cBhvr additive="base">
                                        <p:cTn id="17" dur="500" fill="hold"/>
                                        <p:tgtEl>
                                          <p:spTgt spid="29699">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969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29699">
                                            <p:txEl>
                                              <p:pRg st="3" end="3"/>
                                            </p:txEl>
                                          </p:spTgt>
                                        </p:tgtEl>
                                        <p:attrNameLst>
                                          <p:attrName>style.visibility</p:attrName>
                                        </p:attrNameLst>
                                      </p:cBhvr>
                                      <p:to>
                                        <p:strVal val="visible"/>
                                      </p:to>
                                    </p:set>
                                    <p:anim calcmode="lin" valueType="num">
                                      <p:cBhvr additive="base">
                                        <p:cTn id="23" dur="500" fill="hold"/>
                                        <p:tgtEl>
                                          <p:spTgt spid="29699">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969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29699">
                                            <p:txEl>
                                              <p:pRg st="4" end="4"/>
                                            </p:txEl>
                                          </p:spTgt>
                                        </p:tgtEl>
                                        <p:attrNameLst>
                                          <p:attrName>style.visibility</p:attrName>
                                        </p:attrNameLst>
                                      </p:cBhvr>
                                      <p:to>
                                        <p:strVal val="visible"/>
                                      </p:to>
                                    </p:set>
                                    <p:anim calcmode="lin" valueType="num">
                                      <p:cBhvr additive="base">
                                        <p:cTn id="29" dur="500" fill="hold"/>
                                        <p:tgtEl>
                                          <p:spTgt spid="29699">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969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nodeType="clickEffect">
                                  <p:stCondLst>
                                    <p:cond delay="0"/>
                                  </p:stCondLst>
                                  <p:childTnLst>
                                    <p:set>
                                      <p:cBhvr>
                                        <p:cTn id="34" dur="1" fill="hold">
                                          <p:stCondLst>
                                            <p:cond delay="0"/>
                                          </p:stCondLst>
                                        </p:cTn>
                                        <p:tgtEl>
                                          <p:spTgt spid="29699">
                                            <p:txEl>
                                              <p:pRg st="5" end="5"/>
                                            </p:txEl>
                                          </p:spTgt>
                                        </p:tgtEl>
                                        <p:attrNameLst>
                                          <p:attrName>style.visibility</p:attrName>
                                        </p:attrNameLst>
                                      </p:cBhvr>
                                      <p:to>
                                        <p:strVal val="visible"/>
                                      </p:to>
                                    </p:set>
                                    <p:anim calcmode="lin" valueType="num">
                                      <p:cBhvr additive="base">
                                        <p:cTn id="35" dur="500" fill="hold"/>
                                        <p:tgtEl>
                                          <p:spTgt spid="29699">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969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29699">
                                            <p:txEl>
                                              <p:pRg st="6" end="6"/>
                                            </p:txEl>
                                          </p:spTgt>
                                        </p:tgtEl>
                                        <p:attrNameLst>
                                          <p:attrName>style.visibility</p:attrName>
                                        </p:attrNameLst>
                                      </p:cBhvr>
                                      <p:to>
                                        <p:strVal val="visible"/>
                                      </p:to>
                                    </p:set>
                                    <p:anim calcmode="lin" valueType="num">
                                      <p:cBhvr additive="base">
                                        <p:cTn id="41" dur="500" fill="hold"/>
                                        <p:tgtEl>
                                          <p:spTgt spid="29699">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2969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nodeType="clickEffect">
                                  <p:stCondLst>
                                    <p:cond delay="0"/>
                                  </p:stCondLst>
                                  <p:childTnLst>
                                    <p:set>
                                      <p:cBhvr>
                                        <p:cTn id="46" dur="1" fill="hold">
                                          <p:stCondLst>
                                            <p:cond delay="0"/>
                                          </p:stCondLst>
                                        </p:cTn>
                                        <p:tgtEl>
                                          <p:spTgt spid="29699">
                                            <p:txEl>
                                              <p:pRg st="7" end="7"/>
                                            </p:txEl>
                                          </p:spTgt>
                                        </p:tgtEl>
                                        <p:attrNameLst>
                                          <p:attrName>style.visibility</p:attrName>
                                        </p:attrNameLst>
                                      </p:cBhvr>
                                      <p:to>
                                        <p:strVal val="visible"/>
                                      </p:to>
                                    </p:set>
                                    <p:anim calcmode="lin" valueType="num">
                                      <p:cBhvr additive="base">
                                        <p:cTn id="47" dur="500" fill="hold"/>
                                        <p:tgtEl>
                                          <p:spTgt spid="29699">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29699">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CCD8170-4F63-CF61-0D74-6F113BB748B9}"/>
              </a:ext>
            </a:extLst>
          </p:cNvPr>
          <p:cNvPicPr>
            <a:picLocks noChangeAspect="1"/>
          </p:cNvPicPr>
          <p:nvPr/>
        </p:nvPicPr>
        <p:blipFill>
          <a:blip r:embed="rId2"/>
          <a:stretch>
            <a:fillRect/>
          </a:stretch>
        </p:blipFill>
        <p:spPr>
          <a:xfrm rot="20975811">
            <a:off x="546092" y="3984511"/>
            <a:ext cx="2756492" cy="3875941"/>
          </a:xfrm>
          <a:prstGeom prst="rect">
            <a:avLst/>
          </a:prstGeom>
        </p:spPr>
      </p:pic>
      <p:sp>
        <p:nvSpPr>
          <p:cNvPr id="33794" name="Title 1">
            <a:extLst>
              <a:ext uri="{FF2B5EF4-FFF2-40B4-BE49-F238E27FC236}">
                <a16:creationId xmlns:a16="http://schemas.microsoft.com/office/drawing/2014/main" id="{D4F38352-FA08-4D02-9AE9-DDF8AF810EF0}"/>
              </a:ext>
            </a:extLst>
          </p:cNvPr>
          <p:cNvSpPr>
            <a:spLocks noGrp="1"/>
          </p:cNvSpPr>
          <p:nvPr>
            <p:ph type="title"/>
          </p:nvPr>
        </p:nvSpPr>
        <p:spPr bwMode="auto">
          <a:xfrm>
            <a:off x="268357" y="438586"/>
            <a:ext cx="8229600" cy="85724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algn="l"/>
            <a:r>
              <a:rPr lang="en-GB" altLang="en-US" sz="6000" b="1" dirty="0"/>
              <a:t>Useful publications</a:t>
            </a:r>
          </a:p>
        </p:txBody>
      </p:sp>
      <p:sp>
        <p:nvSpPr>
          <p:cNvPr id="4" name="TextBox 2">
            <a:extLst>
              <a:ext uri="{FF2B5EF4-FFF2-40B4-BE49-F238E27FC236}">
                <a16:creationId xmlns:a16="http://schemas.microsoft.com/office/drawing/2014/main" id="{2647A622-2405-44DA-8CD4-97E151ACAE5F}"/>
              </a:ext>
            </a:extLst>
          </p:cNvPr>
          <p:cNvSpPr txBox="1">
            <a:spLocks noChangeArrowheads="1"/>
          </p:cNvSpPr>
          <p:nvPr/>
        </p:nvSpPr>
        <p:spPr bwMode="auto">
          <a:xfrm>
            <a:off x="218803" y="1566270"/>
            <a:ext cx="535039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buFont typeface="Arial" panose="020B0604020202020204" pitchFamily="34" charset="0"/>
              <a:buChar char="•"/>
            </a:pPr>
            <a:r>
              <a:rPr lang="en-GB" altLang="en-US" sz="3200" dirty="0"/>
              <a:t>Getting into Oxford &amp; Cambridge (£19)</a:t>
            </a:r>
          </a:p>
          <a:p>
            <a:pPr>
              <a:buFont typeface="Arial" panose="020B0604020202020204" pitchFamily="34" charset="0"/>
              <a:buChar char="•"/>
            </a:pPr>
            <a:r>
              <a:rPr lang="en-GB" altLang="en-US" sz="3200" dirty="0"/>
              <a:t>Sunday Times Good University Guide (£18)</a:t>
            </a:r>
          </a:p>
          <a:p>
            <a:pPr>
              <a:buFont typeface="Arial" panose="020B0604020202020204" pitchFamily="34" charset="0"/>
              <a:buChar char="•"/>
            </a:pPr>
            <a:r>
              <a:rPr lang="en-GB" altLang="en-US" sz="3200" dirty="0"/>
              <a:t>The HEAP guide (£39)</a:t>
            </a:r>
          </a:p>
        </p:txBody>
      </p:sp>
      <p:pic>
        <p:nvPicPr>
          <p:cNvPr id="1026" name="Picture 2">
            <a:extLst>
              <a:ext uri="{FF2B5EF4-FFF2-40B4-BE49-F238E27FC236}">
                <a16:creationId xmlns:a16="http://schemas.microsoft.com/office/drawing/2014/main" id="{AC010AAA-0DBA-0A8A-10BE-EE58FFA032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672188">
            <a:off x="6067776" y="913170"/>
            <a:ext cx="3550450" cy="539498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EF39005C-1DB1-3343-2D50-ED9A14ECF83B}"/>
              </a:ext>
            </a:extLst>
          </p:cNvPr>
          <p:cNvPicPr>
            <a:picLocks noChangeAspect="1"/>
          </p:cNvPicPr>
          <p:nvPr/>
        </p:nvPicPr>
        <p:blipFill>
          <a:blip r:embed="rId4"/>
          <a:stretch>
            <a:fillRect/>
          </a:stretch>
        </p:blipFill>
        <p:spPr>
          <a:xfrm rot="20500887">
            <a:off x="3973533" y="3747074"/>
            <a:ext cx="3191320" cy="4829849"/>
          </a:xfrm>
          <a:prstGeom prst="rect">
            <a:avLst/>
          </a:prstGeom>
        </p:spPr>
      </p:pic>
    </p:spTree>
    <p:extLst>
      <p:ext uri="{BB962C8B-B14F-4D97-AF65-F5344CB8AC3E}">
        <p14:creationId xmlns:p14="http://schemas.microsoft.com/office/powerpoint/2010/main" val="2925310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13064930-36A4-4BA3-B419-564604ADC95D}"/>
              </a:ext>
            </a:extLst>
          </p:cNvPr>
          <p:cNvSpPr>
            <a:spLocks noGrp="1"/>
          </p:cNvSpPr>
          <p:nvPr>
            <p:ph type="title"/>
          </p:nvPr>
        </p:nvSpPr>
        <p:spPr bwMode="auto">
          <a:xfrm>
            <a:off x="457200" y="351008"/>
            <a:ext cx="8229600" cy="857249"/>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0000"/>
          </a:bodyPr>
          <a:lstStyle/>
          <a:p>
            <a:r>
              <a:rPr lang="en-GB" altLang="en-US" sz="6000" b="1" dirty="0"/>
              <a:t>Useful websites</a:t>
            </a:r>
          </a:p>
        </p:txBody>
      </p:sp>
      <p:sp>
        <p:nvSpPr>
          <p:cNvPr id="32771" name="Title 1">
            <a:extLst>
              <a:ext uri="{FF2B5EF4-FFF2-40B4-BE49-F238E27FC236}">
                <a16:creationId xmlns:a16="http://schemas.microsoft.com/office/drawing/2014/main" id="{12AD7A58-43C4-474F-A209-30C2531F5CCF}"/>
              </a:ext>
            </a:extLst>
          </p:cNvPr>
          <p:cNvSpPr txBox="1">
            <a:spLocks/>
          </p:cNvSpPr>
          <p:nvPr/>
        </p:nvSpPr>
        <p:spPr bwMode="auto">
          <a:xfrm>
            <a:off x="356839" y="1319769"/>
            <a:ext cx="8229600" cy="3903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71500" indent="-571500">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buFont typeface="Arial" panose="020B0604020202020204" pitchFamily="34" charset="0"/>
              <a:buChar char="•"/>
            </a:pPr>
            <a:r>
              <a:rPr lang="en-GB" altLang="en-US" sz="4400" dirty="0">
                <a:hlinkClick r:id="rId2"/>
              </a:rPr>
              <a:t>www.theuniguide.co.uk</a:t>
            </a:r>
            <a:r>
              <a:rPr lang="en-GB" altLang="en-US" sz="4400" dirty="0"/>
              <a:t> (formerly ‘Which?’ University)</a:t>
            </a:r>
          </a:p>
          <a:p>
            <a:pPr>
              <a:buFont typeface="Arial" panose="020B0604020202020204" pitchFamily="34" charset="0"/>
              <a:buChar char="•"/>
            </a:pPr>
            <a:r>
              <a:rPr lang="en-GB" altLang="en-US" sz="4400" dirty="0">
                <a:hlinkClick r:id="rId3"/>
              </a:rPr>
              <a:t>www.ucas.com</a:t>
            </a:r>
            <a:endParaRPr lang="en-GB" altLang="en-US" sz="4400" dirty="0"/>
          </a:p>
          <a:p>
            <a:pPr>
              <a:buFont typeface="Arial" panose="020B0604020202020204" pitchFamily="34" charset="0"/>
              <a:buChar char="•"/>
            </a:pPr>
            <a:r>
              <a:rPr lang="en-GB" altLang="en-US" sz="4400" dirty="0">
                <a:hlinkClick r:id="rId4"/>
              </a:rPr>
              <a:t>www.heaponline.co.uk/</a:t>
            </a:r>
            <a:endParaRPr lang="en-GB" altLang="en-US" sz="4400" dirty="0"/>
          </a:p>
          <a:p>
            <a:pPr>
              <a:buFont typeface="Arial" panose="020B0604020202020204" pitchFamily="34" charset="0"/>
              <a:buChar char="•"/>
            </a:pPr>
            <a:r>
              <a:rPr lang="en-GB" altLang="en-US" sz="4400" dirty="0">
                <a:hlinkClick r:id="rId5"/>
              </a:rPr>
              <a:t>www.whatuni.com</a:t>
            </a:r>
            <a:endParaRPr lang="en-GB" altLang="en-US" sz="4400" dirty="0"/>
          </a:p>
          <a:p>
            <a:pPr>
              <a:buFont typeface="Arial" panose="020B0604020202020204" pitchFamily="34" charset="0"/>
              <a:buChar char="•"/>
            </a:pPr>
            <a:r>
              <a:rPr lang="en-GB" altLang="en-US" sz="4400" dirty="0">
                <a:hlinkClick r:id="rId6"/>
              </a:rPr>
              <a:t>www.slc.co.uk</a:t>
            </a:r>
            <a:endParaRPr lang="en-GB" altLang="en-US" sz="4400" dirty="0"/>
          </a:p>
          <a:p>
            <a:pPr>
              <a:buFont typeface="Arial" panose="020B0604020202020204" pitchFamily="34" charset="0"/>
              <a:buChar char="•"/>
            </a:pPr>
            <a:r>
              <a:rPr lang="en-GB" altLang="en-US" sz="4400" dirty="0"/>
              <a:t>The school website!</a:t>
            </a:r>
          </a:p>
        </p:txBody>
      </p:sp>
    </p:spTree>
    <p:extLst>
      <p:ext uri="{BB962C8B-B14F-4D97-AF65-F5344CB8AC3E}">
        <p14:creationId xmlns:p14="http://schemas.microsoft.com/office/powerpoint/2010/main" val="16252384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382C5-EDE6-677C-9343-46FC6A63EFC5}"/>
              </a:ext>
            </a:extLst>
          </p:cNvPr>
          <p:cNvSpPr>
            <a:spLocks noGrp="1"/>
          </p:cNvSpPr>
          <p:nvPr>
            <p:ph type="title"/>
          </p:nvPr>
        </p:nvSpPr>
        <p:spPr/>
        <p:txBody>
          <a:bodyPr/>
          <a:lstStyle/>
          <a:p>
            <a:endParaRPr lang="en-GB"/>
          </a:p>
        </p:txBody>
      </p:sp>
      <p:pic>
        <p:nvPicPr>
          <p:cNvPr id="5" name="Picture 4">
            <a:extLst>
              <a:ext uri="{FF2B5EF4-FFF2-40B4-BE49-F238E27FC236}">
                <a16:creationId xmlns:a16="http://schemas.microsoft.com/office/drawing/2014/main" id="{4C62F021-330A-44E5-201F-B7A3127E8330}"/>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767443"/>
            <a:ext cx="9144000" cy="5323114"/>
          </a:xfrm>
          <a:prstGeom prst="rect">
            <a:avLst/>
          </a:prstGeom>
        </p:spPr>
      </p:pic>
    </p:spTree>
    <p:extLst>
      <p:ext uri="{BB962C8B-B14F-4D97-AF65-F5344CB8AC3E}">
        <p14:creationId xmlns:p14="http://schemas.microsoft.com/office/powerpoint/2010/main" val="7351168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B4B6A8-DE00-467E-A0BD-9A834B5BD082}"/>
              </a:ext>
            </a:extLst>
          </p:cNvPr>
          <p:cNvSpPr/>
          <p:nvPr/>
        </p:nvSpPr>
        <p:spPr>
          <a:xfrm>
            <a:off x="166940" y="2205335"/>
            <a:ext cx="8831905" cy="1446550"/>
          </a:xfrm>
          <a:prstGeom prst="rect">
            <a:avLst/>
          </a:prstGeom>
          <a:noFill/>
        </p:spPr>
        <p:txBody>
          <a:bodyPr wrap="none">
            <a:spAutoFit/>
          </a:bodyPr>
          <a:lstStyle/>
          <a:p>
            <a:pPr algn="ctr">
              <a:defRPr/>
            </a:pPr>
            <a:r>
              <a:rPr lang="en-US" sz="8800" b="1" dirty="0">
                <a:ln w="22225">
                  <a:solidFill>
                    <a:schemeClr val="accent2"/>
                  </a:solidFill>
                  <a:prstDash val="solid"/>
                </a:ln>
              </a:rPr>
              <a:t>UCAS: The process</a:t>
            </a:r>
          </a:p>
        </p:txBody>
      </p:sp>
    </p:spTree>
    <p:extLst>
      <p:ext uri="{BB962C8B-B14F-4D97-AF65-F5344CB8AC3E}">
        <p14:creationId xmlns:p14="http://schemas.microsoft.com/office/powerpoint/2010/main" val="20335094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4E3A522-E0A7-4DF8-9223-4A4736D90558}"/>
              </a:ext>
            </a:extLst>
          </p:cNvPr>
          <p:cNvSpPr/>
          <p:nvPr/>
        </p:nvSpPr>
        <p:spPr>
          <a:xfrm>
            <a:off x="304801" y="340967"/>
            <a:ext cx="8621486" cy="3908762"/>
          </a:xfrm>
          <a:prstGeom prst="rect">
            <a:avLst/>
          </a:prstGeom>
        </p:spPr>
        <p:txBody>
          <a:bodyPr wrap="square" lIns="91440" tIns="45720" rIns="91440" bIns="45720" anchor="t">
            <a:spAutoFit/>
          </a:bodyPr>
          <a:lstStyle/>
          <a:p>
            <a:pPr>
              <a:defRPr/>
            </a:pPr>
            <a:r>
              <a:rPr lang="en-GB" sz="3200" b="1" dirty="0">
                <a:ea typeface="Calibri" panose="020F0502020204030204" pitchFamily="34" charset="0"/>
                <a:cs typeface="Times New Roman" panose="02020603050405020304" pitchFamily="18" charset="0"/>
              </a:rPr>
              <a:t>Key Information for UCAS Registration:</a:t>
            </a:r>
          </a:p>
          <a:p>
            <a:pPr>
              <a:defRPr/>
            </a:pPr>
            <a:endParaRPr lang="en-GB" sz="2400" dirty="0">
              <a:ea typeface="Calibri" panose="020F0502020204030204" pitchFamily="34" charset="0"/>
              <a:cs typeface="Times New Roman" panose="02020603050405020304" pitchFamily="18" charset="0"/>
            </a:endParaRPr>
          </a:p>
          <a:p>
            <a:pPr marL="285115" indent="-285115">
              <a:buFont typeface="Arial" panose="020B0604020202020204" pitchFamily="34" charset="0"/>
              <a:buChar char="•"/>
              <a:defRPr/>
            </a:pPr>
            <a:r>
              <a:rPr lang="en-GB" sz="3200" dirty="0">
                <a:ea typeface="Calibri" panose="020F0502020204030204" pitchFamily="34" charset="0"/>
                <a:cs typeface="Times New Roman" panose="02020603050405020304" pitchFamily="18" charset="0"/>
              </a:rPr>
              <a:t>Website: </a:t>
            </a:r>
            <a:r>
              <a:rPr lang="en-GB" sz="3200" u="sng" dirty="0">
                <a:solidFill>
                  <a:srgbClr val="0563C1"/>
                </a:solidFill>
                <a:ea typeface="Calibri" panose="020F0502020204030204" pitchFamily="34" charset="0"/>
                <a:cs typeface="Times New Roman" panose="02020603050405020304" pitchFamily="18" charset="0"/>
                <a:hlinkClick r:id="rId2"/>
              </a:rPr>
              <a:t>https://www.ucas.com</a:t>
            </a:r>
            <a:endParaRPr lang="en-GB" sz="2400" dirty="0">
              <a:ea typeface="Calibri" panose="020F0502020204030204" pitchFamily="34" charset="0"/>
              <a:cs typeface="Times New Roman" panose="02020603050405020304" pitchFamily="18" charset="0"/>
            </a:endParaRPr>
          </a:p>
          <a:p>
            <a:pPr marL="285115" indent="-285115">
              <a:buFont typeface="Arial" panose="020B0604020202020204" pitchFamily="34" charset="0"/>
              <a:buChar char="•"/>
              <a:defRPr/>
            </a:pPr>
            <a:r>
              <a:rPr lang="en-GB" sz="3200" dirty="0">
                <a:ea typeface="Calibri"/>
                <a:cs typeface="Times New Roman"/>
              </a:rPr>
              <a:t>Select </a:t>
            </a:r>
            <a:r>
              <a:rPr lang="en-GB" sz="3200" b="1" dirty="0">
                <a:ea typeface="Calibri"/>
                <a:cs typeface="Times New Roman"/>
              </a:rPr>
              <a:t>undergraduate</a:t>
            </a:r>
            <a:r>
              <a:rPr lang="en-GB" sz="3200" dirty="0">
                <a:ea typeface="Calibri"/>
                <a:cs typeface="Times New Roman"/>
              </a:rPr>
              <a:t> and choose </a:t>
            </a:r>
            <a:r>
              <a:rPr lang="en-GB" sz="3200" b="1" dirty="0">
                <a:ea typeface="Calibri"/>
                <a:cs typeface="Times New Roman"/>
              </a:rPr>
              <a:t>2027 entry</a:t>
            </a:r>
            <a:endParaRPr lang="en-GB" sz="2400" dirty="0">
              <a:ea typeface="Calibri"/>
              <a:cs typeface="Times New Roman"/>
            </a:endParaRPr>
          </a:p>
          <a:p>
            <a:pPr marL="285115" indent="-285115">
              <a:buFont typeface="Arial" panose="020B0604020202020204" pitchFamily="34" charset="0"/>
              <a:buChar char="•"/>
              <a:defRPr/>
            </a:pPr>
            <a:r>
              <a:rPr lang="en-GB" sz="3200" dirty="0">
                <a:ea typeface="Calibri" panose="020F0502020204030204" pitchFamily="34" charset="0"/>
                <a:cs typeface="Times New Roman" panose="02020603050405020304" pitchFamily="18" charset="0"/>
              </a:rPr>
              <a:t>Choose ‘through school / college’ when asked how you are applying</a:t>
            </a:r>
            <a:endParaRPr lang="en-GB" sz="2400" dirty="0">
              <a:ea typeface="Calibri" panose="020F0502020204030204" pitchFamily="34" charset="0"/>
              <a:cs typeface="Times New Roman" panose="02020603050405020304" pitchFamily="18" charset="0"/>
            </a:endParaRPr>
          </a:p>
          <a:p>
            <a:pPr marL="285115" indent="-285115">
              <a:buFont typeface="Arial" panose="020B0604020202020204" pitchFamily="34" charset="0"/>
              <a:buChar char="•"/>
              <a:defRPr/>
            </a:pPr>
            <a:r>
              <a:rPr lang="en-GB" sz="3200" b="1" dirty="0">
                <a:ea typeface="Calibri"/>
                <a:cs typeface="Times New Roman"/>
              </a:rPr>
              <a:t>Buzzword = 2027SJC / Beaminster2027</a:t>
            </a:r>
            <a:endParaRPr lang="en-GB" sz="2400" dirty="0">
              <a:ea typeface="Calibri"/>
              <a:cs typeface="Times New Roman"/>
            </a:endParaRPr>
          </a:p>
          <a:p>
            <a:pPr marL="285115" indent="-285115">
              <a:buFont typeface="Arial" panose="020B0604020202020204" pitchFamily="34" charset="0"/>
              <a:buChar char="•"/>
              <a:defRPr/>
            </a:pPr>
            <a:endParaRPr lang="en-GB" sz="32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89912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150193FA-9C25-4475-B4DA-41A6A2E1361E}"/>
              </a:ext>
            </a:extLst>
          </p:cNvPr>
          <p:cNvSpPr>
            <a:spLocks noGrp="1"/>
          </p:cNvSpPr>
          <p:nvPr>
            <p:ph type="title"/>
          </p:nvPr>
        </p:nvSpPr>
        <p:spPr bwMode="auto">
          <a:xfrm>
            <a:off x="309356" y="408519"/>
            <a:ext cx="8229600" cy="85936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r>
              <a:rPr lang="en-GB" altLang="en-US" sz="6000" dirty="0"/>
              <a:t>The Process</a:t>
            </a:r>
          </a:p>
        </p:txBody>
      </p:sp>
      <p:sp>
        <p:nvSpPr>
          <p:cNvPr id="3" name="TextBox 2">
            <a:extLst>
              <a:ext uri="{FF2B5EF4-FFF2-40B4-BE49-F238E27FC236}">
                <a16:creationId xmlns:a16="http://schemas.microsoft.com/office/drawing/2014/main" id="{E9391E9E-78B5-470E-9B91-D7DA694C1AFF}"/>
              </a:ext>
            </a:extLst>
          </p:cNvPr>
          <p:cNvSpPr txBox="1"/>
          <p:nvPr/>
        </p:nvSpPr>
        <p:spPr>
          <a:xfrm>
            <a:off x="424530" y="1539831"/>
            <a:ext cx="8809567" cy="4893647"/>
          </a:xfrm>
          <a:prstGeom prst="rect">
            <a:avLst/>
          </a:prstGeom>
          <a:noFill/>
        </p:spPr>
        <p:txBody>
          <a:bodyPr>
            <a:spAutoFit/>
          </a:bodyPr>
          <a:lstStyle/>
          <a:p>
            <a:pPr marL="514338" indent="-514338">
              <a:buFont typeface="+mj-lt"/>
              <a:buAutoNum type="arabicPeriod"/>
              <a:defRPr/>
            </a:pPr>
            <a:r>
              <a:rPr lang="en-GB" sz="2400" b="1" dirty="0"/>
              <a:t>Students research </a:t>
            </a:r>
            <a:r>
              <a:rPr lang="en-GB" sz="2400" dirty="0"/>
              <a:t>and </a:t>
            </a:r>
            <a:r>
              <a:rPr lang="en-GB" sz="2400" b="1" dirty="0"/>
              <a:t>decide on courses </a:t>
            </a:r>
            <a:r>
              <a:rPr lang="en-GB" sz="2400" dirty="0"/>
              <a:t>and locations</a:t>
            </a:r>
          </a:p>
          <a:p>
            <a:pPr marL="514338" indent="-514338">
              <a:buFont typeface="+mj-lt"/>
              <a:buAutoNum type="arabicPeriod"/>
              <a:defRPr/>
            </a:pPr>
            <a:r>
              <a:rPr lang="en-GB" sz="2400" dirty="0"/>
              <a:t>Students set up </a:t>
            </a:r>
            <a:r>
              <a:rPr lang="en-GB" sz="2400" b="1" dirty="0"/>
              <a:t>UCAS ‘Hub’ accounts </a:t>
            </a:r>
            <a:r>
              <a:rPr lang="en-GB" sz="2400" dirty="0"/>
              <a:t>(they are responsible for user names and passwords. Think carefully about personal email addresses)</a:t>
            </a:r>
          </a:p>
          <a:p>
            <a:pPr marL="514338" indent="-514338">
              <a:buFont typeface="+mj-lt"/>
              <a:buAutoNum type="arabicPeriod"/>
              <a:defRPr/>
            </a:pPr>
            <a:r>
              <a:rPr lang="en-GB" sz="2400" dirty="0"/>
              <a:t>Applications made to </a:t>
            </a:r>
            <a:r>
              <a:rPr lang="en-GB" sz="2400" b="1" dirty="0"/>
              <a:t>5 institutions </a:t>
            </a:r>
            <a:r>
              <a:rPr lang="en-GB" sz="2400" dirty="0"/>
              <a:t>(spread! Invisible!)</a:t>
            </a:r>
          </a:p>
          <a:p>
            <a:pPr marL="514338" indent="-514338">
              <a:buFont typeface="+mj-lt"/>
              <a:buAutoNum type="arabicPeriod"/>
              <a:defRPr/>
            </a:pPr>
            <a:r>
              <a:rPr lang="en-GB" sz="2400" b="1" dirty="0"/>
              <a:t>References</a:t>
            </a:r>
            <a:r>
              <a:rPr lang="en-GB" sz="2400" dirty="0"/>
              <a:t> written, </a:t>
            </a:r>
            <a:r>
              <a:rPr lang="en-GB" sz="2400" b="1" dirty="0"/>
              <a:t>application</a:t>
            </a:r>
            <a:r>
              <a:rPr lang="en-GB" sz="2400" dirty="0"/>
              <a:t> sent</a:t>
            </a:r>
          </a:p>
          <a:p>
            <a:pPr marL="514338" indent="-514338">
              <a:buFont typeface="+mj-lt"/>
              <a:buAutoNum type="arabicPeriod"/>
              <a:defRPr/>
            </a:pPr>
            <a:r>
              <a:rPr lang="en-GB" sz="2400" b="1" dirty="0"/>
              <a:t>Payment of £28.50 </a:t>
            </a:r>
            <a:r>
              <a:rPr lang="en-GB" sz="2400" dirty="0"/>
              <a:t>(by card only)</a:t>
            </a:r>
          </a:p>
          <a:p>
            <a:pPr marL="514338" indent="-514338">
              <a:buFont typeface="+mj-lt"/>
              <a:buAutoNum type="arabicPeriod"/>
              <a:defRPr/>
            </a:pPr>
            <a:r>
              <a:rPr lang="en-GB" sz="2400" dirty="0"/>
              <a:t>UCAS </a:t>
            </a:r>
            <a:r>
              <a:rPr lang="en-GB" sz="2400" b="1" dirty="0"/>
              <a:t>processes application</a:t>
            </a:r>
          </a:p>
          <a:p>
            <a:pPr marL="514338" indent="-514338">
              <a:buFont typeface="+mj-lt"/>
              <a:buAutoNum type="arabicPeriod"/>
              <a:defRPr/>
            </a:pPr>
            <a:r>
              <a:rPr lang="en-GB" sz="2400" b="1" dirty="0"/>
              <a:t>Offers made </a:t>
            </a:r>
            <a:r>
              <a:rPr lang="en-GB" sz="2400" dirty="0"/>
              <a:t>/ interviews</a:t>
            </a:r>
          </a:p>
          <a:p>
            <a:pPr marL="514338" indent="-514338">
              <a:buFont typeface="+mj-lt"/>
              <a:buAutoNum type="arabicPeriod"/>
              <a:defRPr/>
            </a:pPr>
            <a:r>
              <a:rPr lang="en-GB" sz="2400" b="1" dirty="0"/>
              <a:t>Firm</a:t>
            </a:r>
            <a:r>
              <a:rPr lang="en-GB" sz="2400" dirty="0"/>
              <a:t> acceptance / </a:t>
            </a:r>
            <a:r>
              <a:rPr lang="en-GB" sz="2400" b="1" dirty="0"/>
              <a:t>insurance</a:t>
            </a:r>
            <a:r>
              <a:rPr lang="en-GB" sz="2400" dirty="0"/>
              <a:t> / </a:t>
            </a:r>
            <a:r>
              <a:rPr lang="en-GB" sz="2400" b="1" dirty="0"/>
              <a:t>UCAS extra</a:t>
            </a:r>
          </a:p>
          <a:p>
            <a:pPr marL="514338" indent="-514338">
              <a:buFont typeface="+mj-lt"/>
              <a:buAutoNum type="arabicPeriod"/>
              <a:defRPr/>
            </a:pPr>
            <a:r>
              <a:rPr lang="en-GB" sz="2400" dirty="0"/>
              <a:t>Results and places confirmed – </a:t>
            </a:r>
            <a:r>
              <a:rPr lang="en-GB" sz="2400" b="1" dirty="0"/>
              <a:t>results day in August</a:t>
            </a:r>
          </a:p>
          <a:p>
            <a:pPr marL="514338" indent="-514338">
              <a:buFont typeface="+mj-lt"/>
              <a:buAutoNum type="arabicPeriod"/>
              <a:defRPr/>
            </a:pPr>
            <a:r>
              <a:rPr lang="en-GB" sz="2400" dirty="0"/>
              <a:t>Students start university! (Finance in place via Student Loans Company)</a:t>
            </a:r>
          </a:p>
        </p:txBody>
      </p:sp>
    </p:spTree>
    <p:extLst>
      <p:ext uri="{BB962C8B-B14F-4D97-AF65-F5344CB8AC3E}">
        <p14:creationId xmlns:p14="http://schemas.microsoft.com/office/powerpoint/2010/main" val="33525464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result for key factors for success">
            <a:extLst>
              <a:ext uri="{FF2B5EF4-FFF2-40B4-BE49-F238E27FC236}">
                <a16:creationId xmlns:a16="http://schemas.microsoft.com/office/drawing/2014/main" id="{0810AF6C-4D72-4BB9-91AD-F175223D364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273" t="17975" r="30625" b="19244"/>
          <a:stretch/>
        </p:blipFill>
        <p:spPr bwMode="auto">
          <a:xfrm>
            <a:off x="2920139" y="2486977"/>
            <a:ext cx="2561375" cy="2469996"/>
          </a:xfrm>
          <a:prstGeom prst="ellipse">
            <a:avLst/>
          </a:prstGeom>
          <a:noFill/>
          <a:extLst>
            <a:ext uri="{909E8E84-426E-40DD-AFC4-6F175D3DCCD1}">
              <a14:hiddenFill xmlns:a14="http://schemas.microsoft.com/office/drawing/2010/main">
                <a:solidFill>
                  <a:srgbClr val="FFFFFF"/>
                </a:solidFill>
              </a14:hiddenFill>
            </a:ext>
          </a:extLst>
        </p:spPr>
      </p:pic>
      <p:sp>
        <p:nvSpPr>
          <p:cNvPr id="48131" name="Title 1">
            <a:extLst>
              <a:ext uri="{FF2B5EF4-FFF2-40B4-BE49-F238E27FC236}">
                <a16:creationId xmlns:a16="http://schemas.microsoft.com/office/drawing/2014/main" id="{F31133FA-97A8-4616-B290-3FCBFB73461C}"/>
              </a:ext>
            </a:extLst>
          </p:cNvPr>
          <p:cNvSpPr txBox="1">
            <a:spLocks/>
          </p:cNvSpPr>
          <p:nvPr/>
        </p:nvSpPr>
        <p:spPr bwMode="auto">
          <a:xfrm>
            <a:off x="414867" y="182034"/>
            <a:ext cx="9014884" cy="857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en-GB" altLang="en-US" sz="4000" b="1">
                <a:solidFill>
                  <a:srgbClr val="E00023"/>
                </a:solidFill>
                <a:ea typeface="FS Albert Pro"/>
                <a:cs typeface="FS Albert Pro"/>
              </a:rPr>
              <a:t>Key factors for successful applications</a:t>
            </a:r>
          </a:p>
        </p:txBody>
      </p:sp>
      <p:sp>
        <p:nvSpPr>
          <p:cNvPr id="4" name="Rectangle 3">
            <a:extLst>
              <a:ext uri="{FF2B5EF4-FFF2-40B4-BE49-F238E27FC236}">
                <a16:creationId xmlns:a16="http://schemas.microsoft.com/office/drawing/2014/main" id="{7414099B-DF29-47C2-B9A3-6F7D2DB2340E}"/>
              </a:ext>
            </a:extLst>
          </p:cNvPr>
          <p:cNvSpPr/>
          <p:nvPr/>
        </p:nvSpPr>
        <p:spPr>
          <a:xfrm>
            <a:off x="5983817" y="5050368"/>
            <a:ext cx="2097616" cy="1200329"/>
          </a:xfrm>
          <a:prstGeom prst="rect">
            <a:avLst/>
          </a:prstGeom>
        </p:spPr>
        <p:txBody>
          <a:bodyPr>
            <a:spAutoFit/>
          </a:bodyPr>
          <a:lstStyle/>
          <a:p>
            <a:pPr eaLnBrk="1" hangingPunct="1">
              <a:defRPr/>
            </a:pPr>
            <a:r>
              <a:rPr lang="en-GB" sz="2400" b="1" dirty="0">
                <a:solidFill>
                  <a:schemeClr val="tx1">
                    <a:lumMod val="75000"/>
                    <a:lumOff val="25000"/>
                  </a:schemeClr>
                </a:solidFill>
              </a:rPr>
              <a:t>Professional academic reference</a:t>
            </a:r>
          </a:p>
        </p:txBody>
      </p:sp>
      <p:sp>
        <p:nvSpPr>
          <p:cNvPr id="5" name="Rectangle 4">
            <a:extLst>
              <a:ext uri="{FF2B5EF4-FFF2-40B4-BE49-F238E27FC236}">
                <a16:creationId xmlns:a16="http://schemas.microsoft.com/office/drawing/2014/main" id="{13BBEEFF-6127-4965-AE4C-256475B3C801}"/>
              </a:ext>
            </a:extLst>
          </p:cNvPr>
          <p:cNvSpPr/>
          <p:nvPr/>
        </p:nvSpPr>
        <p:spPr>
          <a:xfrm>
            <a:off x="1143001" y="1039285"/>
            <a:ext cx="1953684" cy="1200329"/>
          </a:xfrm>
          <a:prstGeom prst="rect">
            <a:avLst/>
          </a:prstGeom>
        </p:spPr>
        <p:txBody>
          <a:bodyPr>
            <a:spAutoFit/>
          </a:bodyPr>
          <a:lstStyle/>
          <a:p>
            <a:pPr eaLnBrk="1" hangingPunct="1">
              <a:defRPr/>
            </a:pPr>
            <a:r>
              <a:rPr lang="en-GB" sz="2400" b="1" dirty="0">
                <a:solidFill>
                  <a:schemeClr val="tx1">
                    <a:lumMod val="75000"/>
                    <a:lumOff val="25000"/>
                  </a:schemeClr>
                </a:solidFill>
              </a:rPr>
              <a:t>Some preparation of ‘plan B’ </a:t>
            </a:r>
          </a:p>
        </p:txBody>
      </p:sp>
      <p:sp>
        <p:nvSpPr>
          <p:cNvPr id="6" name="TextBox 5">
            <a:extLst>
              <a:ext uri="{FF2B5EF4-FFF2-40B4-BE49-F238E27FC236}">
                <a16:creationId xmlns:a16="http://schemas.microsoft.com/office/drawing/2014/main" id="{5F84A83C-75E8-42D4-A572-0FE64D80830A}"/>
              </a:ext>
            </a:extLst>
          </p:cNvPr>
          <p:cNvSpPr txBox="1"/>
          <p:nvPr/>
        </p:nvSpPr>
        <p:spPr>
          <a:xfrm>
            <a:off x="82551" y="4006852"/>
            <a:ext cx="2948516" cy="1200329"/>
          </a:xfrm>
          <a:prstGeom prst="rect">
            <a:avLst/>
          </a:prstGeom>
          <a:noFill/>
        </p:spPr>
        <p:txBody>
          <a:bodyPr>
            <a:spAutoFit/>
          </a:bodyPr>
          <a:lstStyle/>
          <a:p>
            <a:pPr eaLnBrk="1" hangingPunct="1">
              <a:defRPr/>
            </a:pPr>
            <a:r>
              <a:rPr lang="en-GB" sz="2400" dirty="0">
                <a:solidFill>
                  <a:schemeClr val="tx1">
                    <a:lumMod val="75000"/>
                    <a:lumOff val="25000"/>
                  </a:schemeClr>
                </a:solidFill>
              </a:rPr>
              <a:t>Timely and </a:t>
            </a:r>
            <a:r>
              <a:rPr lang="en-GB" sz="2400" b="1" dirty="0">
                <a:solidFill>
                  <a:schemeClr val="tx1">
                    <a:lumMod val="75000"/>
                    <a:lumOff val="25000"/>
                  </a:schemeClr>
                </a:solidFill>
              </a:rPr>
              <a:t>effective </a:t>
            </a:r>
          </a:p>
          <a:p>
            <a:pPr eaLnBrk="1" hangingPunct="1">
              <a:defRPr/>
            </a:pPr>
            <a:r>
              <a:rPr lang="en-GB" sz="2400" b="1" dirty="0">
                <a:solidFill>
                  <a:schemeClr val="tx1">
                    <a:lumMod val="75000"/>
                    <a:lumOff val="25000"/>
                  </a:schemeClr>
                </a:solidFill>
              </a:rPr>
              <a:t>management</a:t>
            </a:r>
            <a:r>
              <a:rPr lang="en-GB" sz="2400" dirty="0">
                <a:solidFill>
                  <a:schemeClr val="tx1">
                    <a:lumMod val="75000"/>
                    <a:lumOff val="25000"/>
                  </a:schemeClr>
                </a:solidFill>
              </a:rPr>
              <a:t> via Track. </a:t>
            </a:r>
          </a:p>
        </p:txBody>
      </p:sp>
      <p:sp>
        <p:nvSpPr>
          <p:cNvPr id="7" name="TextBox 6">
            <a:extLst>
              <a:ext uri="{FF2B5EF4-FFF2-40B4-BE49-F238E27FC236}">
                <a16:creationId xmlns:a16="http://schemas.microsoft.com/office/drawing/2014/main" id="{0EC499E7-3966-4339-8E80-F5206DF97483}"/>
              </a:ext>
            </a:extLst>
          </p:cNvPr>
          <p:cNvSpPr txBox="1"/>
          <p:nvPr/>
        </p:nvSpPr>
        <p:spPr>
          <a:xfrm>
            <a:off x="620185" y="5238751"/>
            <a:ext cx="2999316" cy="1569660"/>
          </a:xfrm>
          <a:prstGeom prst="rect">
            <a:avLst/>
          </a:prstGeom>
          <a:noFill/>
        </p:spPr>
        <p:txBody>
          <a:bodyPr>
            <a:spAutoFit/>
          </a:bodyPr>
          <a:lstStyle/>
          <a:p>
            <a:pPr eaLnBrk="1" hangingPunct="1">
              <a:defRPr/>
            </a:pPr>
            <a:r>
              <a:rPr lang="en-GB" sz="2400" dirty="0">
                <a:solidFill>
                  <a:schemeClr val="tx1">
                    <a:lumMod val="75000"/>
                    <a:lumOff val="25000"/>
                  </a:schemeClr>
                </a:solidFill>
              </a:rPr>
              <a:t>Associated factors    considered (e.g. student loans, accommodation) </a:t>
            </a:r>
          </a:p>
        </p:txBody>
      </p:sp>
      <p:sp>
        <p:nvSpPr>
          <p:cNvPr id="39944" name="TextBox 7">
            <a:extLst>
              <a:ext uri="{FF2B5EF4-FFF2-40B4-BE49-F238E27FC236}">
                <a16:creationId xmlns:a16="http://schemas.microsoft.com/office/drawing/2014/main" id="{91112EC2-4FC5-437B-98E7-74BCFF5AE763}"/>
              </a:ext>
            </a:extLst>
          </p:cNvPr>
          <p:cNvSpPr txBox="1">
            <a:spLocks noChangeArrowheads="1"/>
          </p:cNvSpPr>
          <p:nvPr/>
        </p:nvSpPr>
        <p:spPr bwMode="auto">
          <a:xfrm>
            <a:off x="3187700" y="1009652"/>
            <a:ext cx="32766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en-GB" altLang="en-US" sz="2400" b="1" dirty="0"/>
              <a:t>Thorough and effective research </a:t>
            </a:r>
            <a:r>
              <a:rPr lang="en-GB" altLang="en-US" sz="2400" dirty="0"/>
              <a:t>(95% regret lack of this!)</a:t>
            </a:r>
          </a:p>
        </p:txBody>
      </p:sp>
      <p:sp>
        <p:nvSpPr>
          <p:cNvPr id="9" name="TextBox 8">
            <a:extLst>
              <a:ext uri="{FF2B5EF4-FFF2-40B4-BE49-F238E27FC236}">
                <a16:creationId xmlns:a16="http://schemas.microsoft.com/office/drawing/2014/main" id="{BE7855A8-412C-4C20-B921-CD9E57393F53}"/>
              </a:ext>
            </a:extLst>
          </p:cNvPr>
          <p:cNvSpPr txBox="1"/>
          <p:nvPr/>
        </p:nvSpPr>
        <p:spPr>
          <a:xfrm>
            <a:off x="5867402" y="2211918"/>
            <a:ext cx="2849033" cy="1200329"/>
          </a:xfrm>
          <a:prstGeom prst="rect">
            <a:avLst/>
          </a:prstGeom>
          <a:noFill/>
        </p:spPr>
        <p:txBody>
          <a:bodyPr>
            <a:spAutoFit/>
          </a:bodyPr>
          <a:lstStyle/>
          <a:p>
            <a:pPr eaLnBrk="1" hangingPunct="1">
              <a:defRPr/>
            </a:pPr>
            <a:r>
              <a:rPr lang="en-GB" sz="2400" dirty="0">
                <a:solidFill>
                  <a:schemeClr val="tx1">
                    <a:lumMod val="75000"/>
                    <a:lumOff val="25000"/>
                  </a:schemeClr>
                </a:solidFill>
              </a:rPr>
              <a:t>Considered choices - </a:t>
            </a:r>
            <a:r>
              <a:rPr lang="en-GB" sz="2400" b="1" dirty="0">
                <a:solidFill>
                  <a:schemeClr val="tx1">
                    <a:lumMod val="75000"/>
                    <a:lumOff val="25000"/>
                  </a:schemeClr>
                </a:solidFill>
              </a:rPr>
              <a:t>weighing aspiration and risk </a:t>
            </a:r>
          </a:p>
        </p:txBody>
      </p:sp>
      <p:sp>
        <p:nvSpPr>
          <p:cNvPr id="10" name="TextBox 9">
            <a:extLst>
              <a:ext uri="{FF2B5EF4-FFF2-40B4-BE49-F238E27FC236}">
                <a16:creationId xmlns:a16="http://schemas.microsoft.com/office/drawing/2014/main" id="{0DBD3F67-794B-4CA2-BD26-E9B6E3C13F00}"/>
              </a:ext>
            </a:extLst>
          </p:cNvPr>
          <p:cNvSpPr txBox="1"/>
          <p:nvPr/>
        </p:nvSpPr>
        <p:spPr>
          <a:xfrm>
            <a:off x="3780369" y="5151968"/>
            <a:ext cx="2224617" cy="1200329"/>
          </a:xfrm>
          <a:prstGeom prst="rect">
            <a:avLst/>
          </a:prstGeom>
          <a:noFill/>
        </p:spPr>
        <p:txBody>
          <a:bodyPr>
            <a:spAutoFit/>
          </a:bodyPr>
          <a:lstStyle/>
          <a:p>
            <a:pPr eaLnBrk="1" hangingPunct="1">
              <a:defRPr/>
            </a:pPr>
            <a:r>
              <a:rPr lang="en-GB" sz="2400" dirty="0">
                <a:solidFill>
                  <a:schemeClr val="tx1">
                    <a:lumMod val="75000"/>
                    <a:lumOff val="25000"/>
                  </a:schemeClr>
                </a:solidFill>
              </a:rPr>
              <a:t>Submitted by relevant </a:t>
            </a:r>
            <a:r>
              <a:rPr lang="en-GB" sz="2400" b="1" dirty="0">
                <a:solidFill>
                  <a:schemeClr val="tx1">
                    <a:lumMod val="75000"/>
                    <a:lumOff val="25000"/>
                  </a:schemeClr>
                </a:solidFill>
              </a:rPr>
              <a:t>deadline</a:t>
            </a:r>
          </a:p>
        </p:txBody>
      </p:sp>
      <p:sp>
        <p:nvSpPr>
          <p:cNvPr id="11" name="Rectangle 10">
            <a:extLst>
              <a:ext uri="{FF2B5EF4-FFF2-40B4-BE49-F238E27FC236}">
                <a16:creationId xmlns:a16="http://schemas.microsoft.com/office/drawing/2014/main" id="{522A1EFF-EF76-4C71-A745-13A240F8B6E6}"/>
              </a:ext>
            </a:extLst>
          </p:cNvPr>
          <p:cNvSpPr/>
          <p:nvPr/>
        </p:nvSpPr>
        <p:spPr>
          <a:xfrm>
            <a:off x="6066367" y="3630085"/>
            <a:ext cx="2842684" cy="1200329"/>
          </a:xfrm>
          <a:prstGeom prst="rect">
            <a:avLst/>
          </a:prstGeom>
        </p:spPr>
        <p:txBody>
          <a:bodyPr>
            <a:spAutoFit/>
          </a:bodyPr>
          <a:lstStyle/>
          <a:p>
            <a:pPr eaLnBrk="1" hangingPunct="1">
              <a:defRPr/>
            </a:pPr>
            <a:r>
              <a:rPr lang="en-GB" sz="2400" dirty="0">
                <a:solidFill>
                  <a:schemeClr val="tx1">
                    <a:lumMod val="75000"/>
                    <a:lumOff val="25000"/>
                  </a:schemeClr>
                </a:solidFill>
              </a:rPr>
              <a:t>A strong, focussed, error-free </a:t>
            </a:r>
            <a:r>
              <a:rPr lang="en-GB" sz="2400" b="1" dirty="0">
                <a:solidFill>
                  <a:schemeClr val="tx1">
                    <a:lumMod val="75000"/>
                    <a:lumOff val="25000"/>
                  </a:schemeClr>
                </a:solidFill>
              </a:rPr>
              <a:t>personal statement</a:t>
            </a:r>
          </a:p>
        </p:txBody>
      </p:sp>
      <p:sp>
        <p:nvSpPr>
          <p:cNvPr id="12" name="Rectangle 11">
            <a:extLst>
              <a:ext uri="{FF2B5EF4-FFF2-40B4-BE49-F238E27FC236}">
                <a16:creationId xmlns:a16="http://schemas.microsoft.com/office/drawing/2014/main" id="{9D532A38-2C5B-4DBD-8D3D-02C7AFA21B45}"/>
              </a:ext>
            </a:extLst>
          </p:cNvPr>
          <p:cNvSpPr/>
          <p:nvPr/>
        </p:nvSpPr>
        <p:spPr>
          <a:xfrm>
            <a:off x="795869" y="2351617"/>
            <a:ext cx="2300817" cy="1569660"/>
          </a:xfrm>
          <a:prstGeom prst="rect">
            <a:avLst/>
          </a:prstGeom>
        </p:spPr>
        <p:txBody>
          <a:bodyPr>
            <a:spAutoFit/>
          </a:bodyPr>
          <a:lstStyle/>
          <a:p>
            <a:pPr eaLnBrk="1" hangingPunct="1">
              <a:defRPr/>
            </a:pPr>
            <a:r>
              <a:rPr lang="en-GB" sz="2400" b="1" dirty="0">
                <a:solidFill>
                  <a:schemeClr val="tx1">
                    <a:lumMod val="75000"/>
                    <a:lumOff val="25000"/>
                  </a:schemeClr>
                </a:solidFill>
              </a:rPr>
              <a:t>Contact </a:t>
            </a:r>
            <a:r>
              <a:rPr lang="en-GB" sz="2400" dirty="0">
                <a:solidFill>
                  <a:schemeClr val="tx1">
                    <a:lumMod val="75000"/>
                    <a:lumOff val="25000"/>
                  </a:schemeClr>
                </a:solidFill>
              </a:rPr>
              <a:t>with university </a:t>
            </a:r>
            <a:r>
              <a:rPr lang="en-GB" sz="2400" b="1" dirty="0">
                <a:solidFill>
                  <a:schemeClr val="tx1">
                    <a:lumMod val="75000"/>
                    <a:lumOff val="25000"/>
                  </a:schemeClr>
                </a:solidFill>
              </a:rPr>
              <a:t>admissions offices</a:t>
            </a:r>
          </a:p>
        </p:txBody>
      </p:sp>
    </p:spTree>
    <p:extLst>
      <p:ext uri="{BB962C8B-B14F-4D97-AF65-F5344CB8AC3E}">
        <p14:creationId xmlns:p14="http://schemas.microsoft.com/office/powerpoint/2010/main" val="38042604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9944"/>
                                        </p:tgtEl>
                                        <p:attrNameLst>
                                          <p:attrName>style.visibility</p:attrName>
                                        </p:attrNameLst>
                                      </p:cBhvr>
                                      <p:to>
                                        <p:strVal val="visible"/>
                                      </p:to>
                                    </p:set>
                                    <p:anim calcmode="lin" valueType="num">
                                      <p:cBhvr additive="base">
                                        <p:cTn id="7" dur="500" fill="hold"/>
                                        <p:tgtEl>
                                          <p:spTgt spid="39944"/>
                                        </p:tgtEl>
                                        <p:attrNameLst>
                                          <p:attrName>ppt_x</p:attrName>
                                        </p:attrNameLst>
                                      </p:cBhvr>
                                      <p:tavLst>
                                        <p:tav tm="0">
                                          <p:val>
                                            <p:strVal val="#ppt_x"/>
                                          </p:val>
                                        </p:tav>
                                        <p:tav tm="100000">
                                          <p:val>
                                            <p:strVal val="#ppt_x"/>
                                          </p:val>
                                        </p:tav>
                                      </p:tavLst>
                                    </p:anim>
                                    <p:anim calcmode="lin" valueType="num">
                                      <p:cBhvr additive="base">
                                        <p:cTn id="8" dur="500" fill="hold"/>
                                        <p:tgtEl>
                                          <p:spTgt spid="3994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additive="base">
                                        <p:cTn id="55" dur="500" fill="hold"/>
                                        <p:tgtEl>
                                          <p:spTgt spid="5"/>
                                        </p:tgtEl>
                                        <p:attrNameLst>
                                          <p:attrName>ppt_x</p:attrName>
                                        </p:attrNameLst>
                                      </p:cBhvr>
                                      <p:tavLst>
                                        <p:tav tm="0">
                                          <p:val>
                                            <p:strVal val="#ppt_x"/>
                                          </p:val>
                                        </p:tav>
                                        <p:tav tm="100000">
                                          <p:val>
                                            <p:strVal val="#ppt_x"/>
                                          </p:val>
                                        </p:tav>
                                      </p:tavLst>
                                    </p:anim>
                                    <p:anim calcmode="lin" valueType="num">
                                      <p:cBhvr additive="base">
                                        <p:cTn id="5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39944" grpId="0"/>
      <p:bldP spid="9" grpId="0"/>
      <p:bldP spid="10" grpId="0"/>
      <p:bldP spid="11"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85" y="3424648"/>
            <a:ext cx="10263324" cy="34333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lIns="81636" tIns="40819" rIns="81636" bIns="40819" anchor="ctr"/>
          <a:lstStyle/>
          <a:p>
            <a:pPr algn="ctr">
              <a:defRPr/>
            </a:pPr>
            <a:endParaRPr lang="en-GB" sz="2400">
              <a:solidFill>
                <a:prstClr val="white"/>
              </a:solidFill>
            </a:endParaRPr>
          </a:p>
        </p:txBody>
      </p:sp>
      <p:sp>
        <p:nvSpPr>
          <p:cNvPr id="14" name="Rectangle 13"/>
          <p:cNvSpPr/>
          <p:nvPr/>
        </p:nvSpPr>
        <p:spPr>
          <a:xfrm>
            <a:off x="485" y="0"/>
            <a:ext cx="10356100" cy="339765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lIns="81636" tIns="40819" rIns="81636" bIns="40819" anchor="ctr"/>
          <a:lstStyle/>
          <a:p>
            <a:pPr algn="ctr">
              <a:defRPr/>
            </a:pPr>
            <a:endParaRPr lang="en-GB" sz="2400">
              <a:solidFill>
                <a:prstClr val="white"/>
              </a:solidFill>
            </a:endParaRPr>
          </a:p>
        </p:txBody>
      </p:sp>
      <p:graphicFrame>
        <p:nvGraphicFramePr>
          <p:cNvPr id="7" name="Table 6"/>
          <p:cNvGraphicFramePr>
            <a:graphicFrameLocks noGrp="1"/>
          </p:cNvGraphicFramePr>
          <p:nvPr/>
        </p:nvGraphicFramePr>
        <p:xfrm>
          <a:off x="3371037" y="3505715"/>
          <a:ext cx="2401925" cy="3271217"/>
        </p:xfrm>
        <a:graphic>
          <a:graphicData uri="http://schemas.openxmlformats.org/drawingml/2006/table">
            <a:tbl>
              <a:tblPr firstRow="1" bandRow="1">
                <a:tableStyleId>{E929F9F4-4A8F-4326-A1B4-22849713DDAB}</a:tableStyleId>
              </a:tblPr>
              <a:tblGrid>
                <a:gridCol w="1108580">
                  <a:extLst>
                    <a:ext uri="{9D8B030D-6E8A-4147-A177-3AD203B41FA5}">
                      <a16:colId xmlns:a16="http://schemas.microsoft.com/office/drawing/2014/main" val="20000"/>
                    </a:ext>
                  </a:extLst>
                </a:gridCol>
                <a:gridCol w="1293345">
                  <a:extLst>
                    <a:ext uri="{9D8B030D-6E8A-4147-A177-3AD203B41FA5}">
                      <a16:colId xmlns:a16="http://schemas.microsoft.com/office/drawing/2014/main" val="20001"/>
                    </a:ext>
                  </a:extLst>
                </a:gridCol>
              </a:tblGrid>
              <a:tr h="390303">
                <a:tc gridSpan="2">
                  <a:txBody>
                    <a:bodyPr/>
                    <a:lstStyle/>
                    <a:p>
                      <a:r>
                        <a:rPr lang="en-GB" sz="1100" dirty="0"/>
                        <a:t>BTEC </a:t>
                      </a:r>
                      <a:r>
                        <a:rPr lang="en-GB" sz="1100" baseline="0" dirty="0"/>
                        <a:t>Diploma</a:t>
                      </a:r>
                      <a:endParaRPr lang="en-GB" sz="1100" b="1" dirty="0"/>
                    </a:p>
                  </a:txBody>
                  <a:tcPr marL="121908" marR="121908" marT="25708" marB="25708">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tc hMerge="1">
                  <a:txBody>
                    <a:bodyPr/>
                    <a:lstStyle/>
                    <a:p>
                      <a:endParaRPr lang="en-GB" dirty="0"/>
                    </a:p>
                  </a:txBody>
                  <a:tcPr/>
                </a:tc>
                <a:extLst>
                  <a:ext uri="{0D108BD9-81ED-4DB2-BD59-A6C34878D82A}">
                    <a16:rowId xmlns:a16="http://schemas.microsoft.com/office/drawing/2014/main" val="10000"/>
                  </a:ext>
                </a:extLst>
              </a:tr>
              <a:tr h="39030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a:t>D*D*</a:t>
                      </a:r>
                      <a:endParaRPr lang="en-GB" sz="1600" b="1" dirty="0"/>
                    </a:p>
                  </a:txBody>
                  <a:tcPr marL="121908" marR="121908" marT="25708" marB="25708">
                    <a:lnL w="38100" cap="flat" cmpd="sng" algn="ctr">
                      <a:solidFill>
                        <a:schemeClr val="tx1"/>
                      </a:solidFill>
                      <a:prstDash val="solid"/>
                      <a:round/>
                      <a:headEnd type="none" w="med" len="med"/>
                      <a:tailEnd type="none" w="med" len="med"/>
                    </a:lnL>
                  </a:tcPr>
                </a:tc>
                <a:tc>
                  <a:txBody>
                    <a:bodyPr/>
                    <a:lstStyle/>
                    <a:p>
                      <a:r>
                        <a:rPr lang="en-GB" sz="1600" dirty="0"/>
                        <a:t>112    (A*A*)</a:t>
                      </a:r>
                    </a:p>
                  </a:txBody>
                  <a:tcPr marL="121908" marR="121908" marT="25708" marB="25708">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390303">
                <a:tc>
                  <a:txBody>
                    <a:bodyPr/>
                    <a:lstStyle/>
                    <a:p>
                      <a:r>
                        <a:rPr lang="en-GB" sz="1600" dirty="0"/>
                        <a:t>D*D</a:t>
                      </a:r>
                      <a:endParaRPr lang="en-GB" sz="1600" b="1" dirty="0"/>
                    </a:p>
                  </a:txBody>
                  <a:tcPr marL="121908" marR="121908" marT="25708" marB="25708">
                    <a:lnL w="38100" cap="flat" cmpd="sng" algn="ctr">
                      <a:solidFill>
                        <a:schemeClr val="tx1"/>
                      </a:solidFill>
                      <a:prstDash val="solid"/>
                      <a:round/>
                      <a:headEnd type="none" w="med" len="med"/>
                      <a:tailEnd type="none" w="med" len="med"/>
                    </a:lnL>
                  </a:tcPr>
                </a:tc>
                <a:tc>
                  <a:txBody>
                    <a:bodyPr/>
                    <a:lstStyle/>
                    <a:p>
                      <a:r>
                        <a:rPr lang="en-GB" sz="1600" dirty="0"/>
                        <a:t>104    (BBD)</a:t>
                      </a:r>
                    </a:p>
                  </a:txBody>
                  <a:tcPr marL="121908" marR="121908" marT="25708" marB="25708">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390303">
                <a:tc>
                  <a:txBody>
                    <a:bodyPr/>
                    <a:lstStyle/>
                    <a:p>
                      <a:r>
                        <a:rPr lang="en-GB" sz="1600" dirty="0"/>
                        <a:t>DD</a:t>
                      </a:r>
                      <a:endParaRPr lang="en-GB" sz="1600" b="1" dirty="0"/>
                    </a:p>
                  </a:txBody>
                  <a:tcPr marL="121908" marR="121908" marT="25708" marB="25708">
                    <a:lnL w="38100" cap="flat" cmpd="sng" algn="ctr">
                      <a:solidFill>
                        <a:schemeClr val="tx1"/>
                      </a:solidFill>
                      <a:prstDash val="solid"/>
                      <a:round/>
                      <a:headEnd type="none" w="med" len="med"/>
                      <a:tailEnd type="none" w="med" len="med"/>
                    </a:lnL>
                  </a:tcPr>
                </a:tc>
                <a:tc>
                  <a:txBody>
                    <a:bodyPr/>
                    <a:lstStyle/>
                    <a:p>
                      <a:r>
                        <a:rPr lang="en-GB" sz="1600" dirty="0"/>
                        <a:t>96       (AA)</a:t>
                      </a:r>
                    </a:p>
                  </a:txBody>
                  <a:tcPr marL="121908" marR="121908" marT="25708" marB="25708">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390303">
                <a:tc>
                  <a:txBody>
                    <a:bodyPr/>
                    <a:lstStyle/>
                    <a:p>
                      <a:r>
                        <a:rPr lang="en-GB" sz="1600" dirty="0"/>
                        <a:t>DM</a:t>
                      </a:r>
                      <a:endParaRPr lang="en-GB" sz="1600" b="1" dirty="0"/>
                    </a:p>
                  </a:txBody>
                  <a:tcPr marL="121908" marR="121908" marT="25708" marB="25708">
                    <a:lnL w="38100" cap="flat" cmpd="sng" algn="ctr">
                      <a:solidFill>
                        <a:schemeClr val="tx1"/>
                      </a:solidFill>
                      <a:prstDash val="solid"/>
                      <a:round/>
                      <a:headEnd type="none" w="med" len="med"/>
                      <a:tailEnd type="none" w="med" len="med"/>
                    </a:lnL>
                  </a:tcPr>
                </a:tc>
                <a:tc>
                  <a:txBody>
                    <a:bodyPr/>
                    <a:lstStyle/>
                    <a:p>
                      <a:r>
                        <a:rPr lang="en-GB" sz="1600" dirty="0"/>
                        <a:t>80</a:t>
                      </a:r>
                    </a:p>
                  </a:txBody>
                  <a:tcPr marL="121908" marR="121908" marT="25708" marB="25708">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4"/>
                  </a:ext>
                </a:extLst>
              </a:tr>
              <a:tr h="390303">
                <a:tc>
                  <a:txBody>
                    <a:bodyPr/>
                    <a:lstStyle/>
                    <a:p>
                      <a:r>
                        <a:rPr lang="en-GB" sz="1600" dirty="0"/>
                        <a:t>MM</a:t>
                      </a:r>
                      <a:endParaRPr lang="en-GB" sz="1600" b="1" dirty="0"/>
                    </a:p>
                  </a:txBody>
                  <a:tcPr marL="121908" marR="121908" marT="25708" marB="25708">
                    <a:lnL w="38100" cap="flat" cmpd="sng" algn="ctr">
                      <a:solidFill>
                        <a:schemeClr val="tx1"/>
                      </a:solidFill>
                      <a:prstDash val="solid"/>
                      <a:round/>
                      <a:headEnd type="none" w="med" len="med"/>
                      <a:tailEnd type="none" w="med" len="med"/>
                    </a:lnL>
                  </a:tcPr>
                </a:tc>
                <a:tc>
                  <a:txBody>
                    <a:bodyPr/>
                    <a:lstStyle/>
                    <a:p>
                      <a:r>
                        <a:rPr lang="en-GB" sz="1600" dirty="0"/>
                        <a:t>64</a:t>
                      </a:r>
                    </a:p>
                  </a:txBody>
                  <a:tcPr marL="121908" marR="121908" marT="25708" marB="25708">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5"/>
                  </a:ext>
                </a:extLst>
              </a:tr>
              <a:tr h="390303">
                <a:tc>
                  <a:txBody>
                    <a:bodyPr/>
                    <a:lstStyle/>
                    <a:p>
                      <a:r>
                        <a:rPr lang="en-GB" sz="1600" dirty="0"/>
                        <a:t>MP</a:t>
                      </a:r>
                      <a:endParaRPr lang="en-GB" sz="1600" b="1" dirty="0"/>
                    </a:p>
                  </a:txBody>
                  <a:tcPr marL="121908" marR="121908" marT="25708" marB="25708">
                    <a:lnL w="38100" cap="flat" cmpd="sng" algn="ctr">
                      <a:solidFill>
                        <a:schemeClr val="tx1"/>
                      </a:solidFill>
                      <a:prstDash val="solid"/>
                      <a:round/>
                      <a:headEnd type="none" w="med" len="med"/>
                      <a:tailEnd type="none" w="med" len="med"/>
                    </a:lnL>
                  </a:tcPr>
                </a:tc>
                <a:tc>
                  <a:txBody>
                    <a:bodyPr/>
                    <a:lstStyle/>
                    <a:p>
                      <a:r>
                        <a:rPr lang="en-GB" sz="1600" dirty="0"/>
                        <a:t>48        (DD)</a:t>
                      </a:r>
                    </a:p>
                  </a:txBody>
                  <a:tcPr marL="121908" marR="121908" marT="25708" marB="25708">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6"/>
                  </a:ext>
                </a:extLst>
              </a:tr>
              <a:tr h="390303">
                <a:tc>
                  <a:txBody>
                    <a:bodyPr/>
                    <a:lstStyle/>
                    <a:p>
                      <a:r>
                        <a:rPr lang="en-GB" sz="1600" dirty="0"/>
                        <a:t>PP</a:t>
                      </a:r>
                      <a:endParaRPr lang="en-GB" sz="1600" b="1" dirty="0"/>
                    </a:p>
                  </a:txBody>
                  <a:tcPr marL="121908" marR="121908" marT="25708" marB="25708">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1600" dirty="0"/>
                        <a:t>32</a:t>
                      </a:r>
                    </a:p>
                  </a:txBody>
                  <a:tcPr marL="121908" marR="121908" marT="25708" marB="25708">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graphicFrame>
        <p:nvGraphicFramePr>
          <p:cNvPr id="8" name="Table 7"/>
          <p:cNvGraphicFramePr>
            <a:graphicFrameLocks noGrp="1"/>
          </p:cNvGraphicFramePr>
          <p:nvPr/>
        </p:nvGraphicFramePr>
        <p:xfrm>
          <a:off x="5975310" y="3476497"/>
          <a:ext cx="3836008" cy="3271213"/>
        </p:xfrm>
        <a:graphic>
          <a:graphicData uri="http://schemas.openxmlformats.org/drawingml/2006/table">
            <a:tbl>
              <a:tblPr bandRow="1">
                <a:tableStyleId>{AF606853-7671-496A-8E4F-DF71F8EC918B}</a:tableStyleId>
              </a:tblPr>
              <a:tblGrid>
                <a:gridCol w="1781003">
                  <a:extLst>
                    <a:ext uri="{9D8B030D-6E8A-4147-A177-3AD203B41FA5}">
                      <a16:colId xmlns:a16="http://schemas.microsoft.com/office/drawing/2014/main" val="20000"/>
                    </a:ext>
                  </a:extLst>
                </a:gridCol>
                <a:gridCol w="2055005">
                  <a:extLst>
                    <a:ext uri="{9D8B030D-6E8A-4147-A177-3AD203B41FA5}">
                      <a16:colId xmlns:a16="http://schemas.microsoft.com/office/drawing/2014/main" val="20001"/>
                    </a:ext>
                  </a:extLst>
                </a:gridCol>
              </a:tblGrid>
              <a:tr h="297383">
                <a:tc gridSpan="2">
                  <a:txBody>
                    <a:bodyPr/>
                    <a:lstStyle/>
                    <a:p>
                      <a:r>
                        <a:rPr lang="en-GB" sz="1400" b="1" dirty="0"/>
                        <a:t>BTEC Extended </a:t>
                      </a:r>
                      <a:r>
                        <a:rPr lang="en-GB" sz="1400" b="1" baseline="0" dirty="0"/>
                        <a:t>Diploma</a:t>
                      </a:r>
                      <a:endParaRPr lang="en-GB" sz="1400" b="1" dirty="0"/>
                    </a:p>
                  </a:txBody>
                  <a:tcPr marL="121896" marR="121896" marT="25723" marB="25723">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tx1"/>
                    </a:solidFill>
                  </a:tcPr>
                </a:tc>
                <a:tc hMerge="1">
                  <a:txBody>
                    <a:bodyPr/>
                    <a:lstStyle/>
                    <a:p>
                      <a:endParaRPr lang="en-GB" dirty="0"/>
                    </a:p>
                  </a:txBody>
                  <a:tcPr/>
                </a:tc>
                <a:extLst>
                  <a:ext uri="{0D108BD9-81ED-4DB2-BD59-A6C34878D82A}">
                    <a16:rowId xmlns:a16="http://schemas.microsoft.com/office/drawing/2014/main" val="10000"/>
                  </a:ext>
                </a:extLst>
              </a:tr>
              <a:tr h="29738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dirty="0"/>
                        <a:t>D*D*D*</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168  (A*A*A*)</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297383">
                <a:tc>
                  <a:txBody>
                    <a:bodyPr/>
                    <a:lstStyle/>
                    <a:p>
                      <a:r>
                        <a:rPr lang="en-GB" sz="1600" dirty="0"/>
                        <a:t>D*D*D</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160  </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297383">
                <a:tc>
                  <a:txBody>
                    <a:bodyPr/>
                    <a:lstStyle/>
                    <a:p>
                      <a:r>
                        <a:rPr lang="en-GB" sz="1600" dirty="0"/>
                        <a:t>D*DD</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152   </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297383">
                <a:tc>
                  <a:txBody>
                    <a:bodyPr/>
                    <a:lstStyle/>
                    <a:p>
                      <a:r>
                        <a:rPr lang="en-GB" sz="1600" dirty="0"/>
                        <a:t>DDD</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144</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4"/>
                  </a:ext>
                </a:extLst>
              </a:tr>
              <a:tr h="297383">
                <a:tc>
                  <a:txBody>
                    <a:bodyPr/>
                    <a:lstStyle/>
                    <a:p>
                      <a:r>
                        <a:rPr lang="en-GB" sz="1600" dirty="0"/>
                        <a:t>DDM</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128  (ABB)</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5"/>
                  </a:ext>
                </a:extLst>
              </a:tr>
              <a:tr h="297383">
                <a:tc>
                  <a:txBody>
                    <a:bodyPr/>
                    <a:lstStyle/>
                    <a:p>
                      <a:r>
                        <a:rPr lang="en-GB" sz="1600" dirty="0"/>
                        <a:t>DMM</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112   </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6"/>
                  </a:ext>
                </a:extLst>
              </a:tr>
              <a:tr h="297383">
                <a:tc>
                  <a:txBody>
                    <a:bodyPr/>
                    <a:lstStyle/>
                    <a:p>
                      <a:r>
                        <a:rPr lang="en-GB" sz="1600" dirty="0"/>
                        <a:t>MMM</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96   (CCC)</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7"/>
                  </a:ext>
                </a:extLst>
              </a:tr>
              <a:tr h="297383">
                <a:tc>
                  <a:txBody>
                    <a:bodyPr/>
                    <a:lstStyle/>
                    <a:p>
                      <a:r>
                        <a:rPr lang="en-GB" sz="1600" dirty="0"/>
                        <a:t>MMP</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80    (BB)</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8"/>
                  </a:ext>
                </a:extLst>
              </a:tr>
              <a:tr h="297383">
                <a:tc>
                  <a:txBody>
                    <a:bodyPr/>
                    <a:lstStyle/>
                    <a:p>
                      <a:r>
                        <a:rPr lang="en-GB" sz="1600" dirty="0"/>
                        <a:t>MPP</a:t>
                      </a:r>
                      <a:endParaRPr lang="en-GB" sz="1600" b="1" dirty="0"/>
                    </a:p>
                  </a:txBody>
                  <a:tcPr marL="121896" marR="121896" marT="25723" marB="25723">
                    <a:lnL w="38100" cap="flat" cmpd="sng" algn="ctr">
                      <a:solidFill>
                        <a:schemeClr val="tx1"/>
                      </a:solidFill>
                      <a:prstDash val="solid"/>
                      <a:round/>
                      <a:headEnd type="none" w="med" len="med"/>
                      <a:tailEnd type="none" w="med" len="med"/>
                    </a:lnL>
                  </a:tcPr>
                </a:tc>
                <a:tc>
                  <a:txBody>
                    <a:bodyPr/>
                    <a:lstStyle/>
                    <a:p>
                      <a:r>
                        <a:rPr lang="en-GB" sz="1600" dirty="0"/>
                        <a:t>64</a:t>
                      </a:r>
                    </a:p>
                  </a:txBody>
                  <a:tcPr marL="121896" marR="121896" marT="25723" marB="25723">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9"/>
                  </a:ext>
                </a:extLst>
              </a:tr>
              <a:tr h="297383">
                <a:tc>
                  <a:txBody>
                    <a:bodyPr/>
                    <a:lstStyle/>
                    <a:p>
                      <a:r>
                        <a:rPr lang="en-GB" sz="1600" dirty="0"/>
                        <a:t>PPP</a:t>
                      </a:r>
                      <a:endParaRPr lang="en-GB" sz="1600" b="1" dirty="0"/>
                    </a:p>
                  </a:txBody>
                  <a:tcPr marL="121896" marR="121896" marT="25723" marB="25723">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1600" dirty="0"/>
                        <a:t>48</a:t>
                      </a:r>
                    </a:p>
                  </a:txBody>
                  <a:tcPr marL="121896" marR="121896" marT="25723" marB="25723">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0"/>
                  </a:ext>
                </a:extLst>
              </a:tr>
            </a:tbl>
          </a:graphicData>
        </a:graphic>
      </p:graphicFrame>
      <p:graphicFrame>
        <p:nvGraphicFramePr>
          <p:cNvPr id="9" name="Table 8"/>
          <p:cNvGraphicFramePr>
            <a:graphicFrameLocks noGrp="1"/>
          </p:cNvGraphicFramePr>
          <p:nvPr/>
        </p:nvGraphicFramePr>
        <p:xfrm>
          <a:off x="238126" y="541875"/>
          <a:ext cx="3735159" cy="2702067"/>
        </p:xfrm>
        <a:graphic>
          <a:graphicData uri="http://schemas.openxmlformats.org/drawingml/2006/table">
            <a:tbl>
              <a:tblPr firstRow="1" bandRow="1">
                <a:tableStyleId>{37CE84F3-28C3-443E-9E96-99CF82512B78}</a:tableStyleId>
              </a:tblPr>
              <a:tblGrid>
                <a:gridCol w="691203">
                  <a:extLst>
                    <a:ext uri="{9D8B030D-6E8A-4147-A177-3AD203B41FA5}">
                      <a16:colId xmlns:a16="http://schemas.microsoft.com/office/drawing/2014/main" val="20000"/>
                    </a:ext>
                  </a:extLst>
                </a:gridCol>
                <a:gridCol w="3043956">
                  <a:extLst>
                    <a:ext uri="{9D8B030D-6E8A-4147-A177-3AD203B41FA5}">
                      <a16:colId xmlns:a16="http://schemas.microsoft.com/office/drawing/2014/main" val="20001"/>
                    </a:ext>
                  </a:extLst>
                </a:gridCol>
              </a:tblGrid>
              <a:tr h="416559">
                <a:tc gridSpan="2">
                  <a:txBody>
                    <a:bodyPr/>
                    <a:lstStyle/>
                    <a:p>
                      <a:r>
                        <a:rPr lang="en-GB" sz="2000" dirty="0"/>
                        <a:t>A levels</a:t>
                      </a:r>
                    </a:p>
                  </a:txBody>
                  <a:tcPr marL="121905" marR="121905" marT="25719" marB="25719">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dirty="0"/>
                    </a:p>
                  </a:txBody>
                  <a:tcPr/>
                </a:tc>
                <a:extLst>
                  <a:ext uri="{0D108BD9-81ED-4DB2-BD59-A6C34878D82A}">
                    <a16:rowId xmlns:a16="http://schemas.microsoft.com/office/drawing/2014/main" val="10000"/>
                  </a:ext>
                </a:extLst>
              </a:tr>
              <a:tr h="380918">
                <a:tc>
                  <a:txBody>
                    <a:bodyPr/>
                    <a:lstStyle/>
                    <a:p>
                      <a:r>
                        <a:rPr lang="en-GB" sz="2000" dirty="0"/>
                        <a:t>A*</a:t>
                      </a:r>
                      <a:endParaRPr lang="en-GB" sz="2000" b="1" dirty="0"/>
                    </a:p>
                  </a:txBody>
                  <a:tcPr marL="121905" marR="121905" marT="25719" marB="25719">
                    <a:lnL w="381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r>
                        <a:rPr lang="en-GB" sz="2000" dirty="0"/>
                        <a:t>56  (</a:t>
                      </a:r>
                      <a:r>
                        <a:rPr lang="en-GB" sz="2000" dirty="0" err="1"/>
                        <a:t>equiv</a:t>
                      </a:r>
                      <a:r>
                        <a:rPr lang="en-GB" sz="2000" dirty="0"/>
                        <a:t> D* at BTEC)</a:t>
                      </a:r>
                    </a:p>
                  </a:txBody>
                  <a:tcPr marL="121905" marR="121905" marT="25719" marB="25719">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1"/>
                  </a:ext>
                </a:extLst>
              </a:tr>
              <a:tr h="380918">
                <a:tc>
                  <a:txBody>
                    <a:bodyPr/>
                    <a:lstStyle/>
                    <a:p>
                      <a:r>
                        <a:rPr lang="en-GB" sz="2000" dirty="0"/>
                        <a:t>A</a:t>
                      </a:r>
                      <a:endParaRPr lang="en-GB" sz="2000" b="1" dirty="0"/>
                    </a:p>
                  </a:txBody>
                  <a:tcPr marL="121905" marR="121905" marT="25719" marB="25719">
                    <a:lnL w="38100" cap="flat" cmpd="sng" algn="ctr">
                      <a:solidFill>
                        <a:schemeClr val="tx1"/>
                      </a:solidFill>
                      <a:prstDash val="solid"/>
                      <a:round/>
                      <a:headEnd type="none" w="med" len="med"/>
                      <a:tailEnd type="none" w="med" len="med"/>
                    </a:lnL>
                  </a:tcPr>
                </a:tc>
                <a:tc>
                  <a:txBody>
                    <a:bodyPr/>
                    <a:lstStyle/>
                    <a:p>
                      <a:r>
                        <a:rPr lang="en-GB" sz="2000" dirty="0"/>
                        <a:t>48</a:t>
                      </a:r>
                    </a:p>
                  </a:txBody>
                  <a:tcPr marL="121905" marR="121905" marT="25719" marB="25719">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380918">
                <a:tc>
                  <a:txBody>
                    <a:bodyPr/>
                    <a:lstStyle/>
                    <a:p>
                      <a:r>
                        <a:rPr lang="en-GB" sz="2000" dirty="0"/>
                        <a:t>B</a:t>
                      </a:r>
                      <a:endParaRPr lang="en-GB" sz="2000" b="1" dirty="0"/>
                    </a:p>
                  </a:txBody>
                  <a:tcPr marL="121905" marR="121905" marT="25719" marB="25719">
                    <a:lnL w="38100" cap="flat" cmpd="sng" algn="ctr">
                      <a:solidFill>
                        <a:schemeClr val="tx1"/>
                      </a:solidFill>
                      <a:prstDash val="solid"/>
                      <a:round/>
                      <a:headEnd type="none" w="med" len="med"/>
                      <a:tailEnd type="none" w="med" len="med"/>
                    </a:lnL>
                  </a:tcPr>
                </a:tc>
                <a:tc>
                  <a:txBody>
                    <a:bodyPr/>
                    <a:lstStyle/>
                    <a:p>
                      <a:r>
                        <a:rPr lang="en-GB" sz="2000" dirty="0"/>
                        <a:t>40</a:t>
                      </a:r>
                    </a:p>
                  </a:txBody>
                  <a:tcPr marL="121905" marR="121905" marT="25719" marB="25719">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380918">
                <a:tc>
                  <a:txBody>
                    <a:bodyPr/>
                    <a:lstStyle/>
                    <a:p>
                      <a:r>
                        <a:rPr lang="en-GB" sz="2000" dirty="0"/>
                        <a:t>C</a:t>
                      </a:r>
                      <a:endParaRPr lang="en-GB" sz="2000" b="1" dirty="0"/>
                    </a:p>
                  </a:txBody>
                  <a:tcPr marL="121905" marR="121905" marT="25719" marB="25719">
                    <a:lnL w="38100" cap="flat" cmpd="sng" algn="ctr">
                      <a:solidFill>
                        <a:schemeClr val="tx1"/>
                      </a:solidFill>
                      <a:prstDash val="solid"/>
                      <a:round/>
                      <a:headEnd type="none" w="med" len="med"/>
                      <a:tailEnd type="none" w="med" len="med"/>
                    </a:lnL>
                  </a:tcPr>
                </a:tc>
                <a:tc>
                  <a:txBody>
                    <a:bodyPr/>
                    <a:lstStyle/>
                    <a:p>
                      <a:r>
                        <a:rPr lang="en-GB" sz="2000" dirty="0"/>
                        <a:t>32  (28 is A* for</a:t>
                      </a:r>
                      <a:r>
                        <a:rPr lang="en-GB" sz="2000" baseline="0" dirty="0"/>
                        <a:t> </a:t>
                      </a:r>
                      <a:r>
                        <a:rPr lang="en-GB" sz="2000" dirty="0"/>
                        <a:t>EPQ)</a:t>
                      </a:r>
                    </a:p>
                  </a:txBody>
                  <a:tcPr marL="121905" marR="121905" marT="25719" marB="25719">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4"/>
                  </a:ext>
                </a:extLst>
              </a:tr>
              <a:tr h="380918">
                <a:tc>
                  <a:txBody>
                    <a:bodyPr/>
                    <a:lstStyle/>
                    <a:p>
                      <a:r>
                        <a:rPr lang="en-GB" sz="2000" dirty="0"/>
                        <a:t>D</a:t>
                      </a:r>
                      <a:endParaRPr lang="en-GB" sz="2000" b="1" dirty="0"/>
                    </a:p>
                  </a:txBody>
                  <a:tcPr marL="121905" marR="121905" marT="25719" marB="25719">
                    <a:lnL w="38100" cap="flat" cmpd="sng" algn="ctr">
                      <a:solidFill>
                        <a:schemeClr val="tx1"/>
                      </a:solidFill>
                      <a:prstDash val="solid"/>
                      <a:round/>
                      <a:headEnd type="none" w="med" len="med"/>
                      <a:tailEnd type="none" w="med" len="med"/>
                    </a:lnL>
                  </a:tcPr>
                </a:tc>
                <a:tc>
                  <a:txBody>
                    <a:bodyPr/>
                    <a:lstStyle/>
                    <a:p>
                      <a:r>
                        <a:rPr lang="en-GB" sz="2000" dirty="0"/>
                        <a:t>24  (20 points is A at AS)</a:t>
                      </a:r>
                    </a:p>
                  </a:txBody>
                  <a:tcPr marL="121905" marR="121905" marT="25719" marB="25719">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5"/>
                  </a:ext>
                </a:extLst>
              </a:tr>
              <a:tr h="380918">
                <a:tc>
                  <a:txBody>
                    <a:bodyPr/>
                    <a:lstStyle/>
                    <a:p>
                      <a:r>
                        <a:rPr lang="en-GB" sz="2000" dirty="0"/>
                        <a:t>E</a:t>
                      </a:r>
                      <a:endParaRPr lang="en-GB" sz="2000" b="1" dirty="0"/>
                    </a:p>
                  </a:txBody>
                  <a:tcPr marL="121905" marR="121905" marT="25719" marB="25719">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2000" dirty="0"/>
                        <a:t>16</a:t>
                      </a:r>
                    </a:p>
                  </a:txBody>
                  <a:tcPr marL="121905" marR="121905" marT="25719" marB="25719">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graphicFrame>
        <p:nvGraphicFramePr>
          <p:cNvPr id="10" name="Table 9"/>
          <p:cNvGraphicFramePr>
            <a:graphicFrameLocks noGrp="1"/>
          </p:cNvGraphicFramePr>
          <p:nvPr/>
        </p:nvGraphicFramePr>
        <p:xfrm>
          <a:off x="4272443" y="541875"/>
          <a:ext cx="2208214" cy="2120437"/>
        </p:xfrm>
        <a:graphic>
          <a:graphicData uri="http://schemas.openxmlformats.org/drawingml/2006/table">
            <a:tbl>
              <a:tblPr firstRow="1" bandRow="1">
                <a:tableStyleId>{8FD4443E-F989-4FC4-A0C8-D5A2AF1F390B}</a:tableStyleId>
              </a:tblPr>
              <a:tblGrid>
                <a:gridCol w="860343">
                  <a:extLst>
                    <a:ext uri="{9D8B030D-6E8A-4147-A177-3AD203B41FA5}">
                      <a16:colId xmlns:a16="http://schemas.microsoft.com/office/drawing/2014/main" val="20000"/>
                    </a:ext>
                  </a:extLst>
                </a:gridCol>
                <a:gridCol w="1347871">
                  <a:extLst>
                    <a:ext uri="{9D8B030D-6E8A-4147-A177-3AD203B41FA5}">
                      <a16:colId xmlns:a16="http://schemas.microsoft.com/office/drawing/2014/main" val="20001"/>
                    </a:ext>
                  </a:extLst>
                </a:gridCol>
              </a:tblGrid>
              <a:tr h="491587">
                <a:tc gridSpan="2">
                  <a:txBody>
                    <a:bodyPr/>
                    <a:lstStyle/>
                    <a:p>
                      <a:r>
                        <a:rPr lang="en-GB" sz="1600" dirty="0"/>
                        <a:t>AS levels (40% A level)</a:t>
                      </a:r>
                    </a:p>
                  </a:txBody>
                  <a:tcPr marL="121919" marR="121919" marT="25725" marB="25725">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tc hMerge="1">
                  <a:txBody>
                    <a:bodyPr/>
                    <a:lstStyle/>
                    <a:p>
                      <a:endParaRPr lang="en-GB" dirty="0"/>
                    </a:p>
                  </a:txBody>
                  <a:tcPr/>
                </a:tc>
                <a:extLst>
                  <a:ext uri="{0D108BD9-81ED-4DB2-BD59-A6C34878D82A}">
                    <a16:rowId xmlns:a16="http://schemas.microsoft.com/office/drawing/2014/main" val="10000"/>
                  </a:ext>
                </a:extLst>
              </a:tr>
              <a:tr h="279825">
                <a:tc>
                  <a:txBody>
                    <a:bodyPr/>
                    <a:lstStyle/>
                    <a:p>
                      <a:r>
                        <a:rPr lang="en-GB" sz="1800" dirty="0"/>
                        <a:t>A</a:t>
                      </a:r>
                      <a:endParaRPr lang="en-GB" sz="1800" b="1" dirty="0"/>
                    </a:p>
                  </a:txBody>
                  <a:tcPr marL="121919" marR="121919" marT="25725" marB="25725">
                    <a:lnL w="38100" cap="flat" cmpd="sng" algn="ctr">
                      <a:solidFill>
                        <a:schemeClr val="tx1"/>
                      </a:solidFill>
                      <a:prstDash val="solid"/>
                      <a:round/>
                      <a:headEnd type="none" w="med" len="med"/>
                      <a:tailEnd type="none" w="med" len="med"/>
                    </a:lnL>
                  </a:tcPr>
                </a:tc>
                <a:tc>
                  <a:txBody>
                    <a:bodyPr/>
                    <a:lstStyle/>
                    <a:p>
                      <a:r>
                        <a:rPr lang="en-GB" sz="1800" dirty="0"/>
                        <a:t>20</a:t>
                      </a:r>
                    </a:p>
                  </a:txBody>
                  <a:tcPr marL="121919" marR="121919" marT="25725" marB="25725">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279825">
                <a:tc>
                  <a:txBody>
                    <a:bodyPr/>
                    <a:lstStyle/>
                    <a:p>
                      <a:r>
                        <a:rPr lang="en-GB" sz="1800" dirty="0"/>
                        <a:t>B</a:t>
                      </a:r>
                      <a:endParaRPr lang="en-GB" sz="1800" b="1" dirty="0"/>
                    </a:p>
                  </a:txBody>
                  <a:tcPr marL="121919" marR="121919" marT="25725" marB="25725">
                    <a:lnL w="38100" cap="flat" cmpd="sng" algn="ctr">
                      <a:solidFill>
                        <a:schemeClr val="tx1"/>
                      </a:solidFill>
                      <a:prstDash val="solid"/>
                      <a:round/>
                      <a:headEnd type="none" w="med" len="med"/>
                      <a:tailEnd type="none" w="med" len="med"/>
                    </a:lnL>
                  </a:tcPr>
                </a:tc>
                <a:tc>
                  <a:txBody>
                    <a:bodyPr/>
                    <a:lstStyle/>
                    <a:p>
                      <a:r>
                        <a:rPr lang="en-GB" sz="1800" dirty="0"/>
                        <a:t>16</a:t>
                      </a:r>
                    </a:p>
                  </a:txBody>
                  <a:tcPr marL="121919" marR="121919" marT="25725" marB="25725">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279825">
                <a:tc>
                  <a:txBody>
                    <a:bodyPr/>
                    <a:lstStyle/>
                    <a:p>
                      <a:r>
                        <a:rPr lang="en-GB" sz="1800" dirty="0"/>
                        <a:t>C</a:t>
                      </a:r>
                      <a:endParaRPr lang="en-GB" sz="1800" b="1" dirty="0"/>
                    </a:p>
                  </a:txBody>
                  <a:tcPr marL="121919" marR="121919" marT="25725" marB="25725">
                    <a:lnL w="38100" cap="flat" cmpd="sng" algn="ctr">
                      <a:solidFill>
                        <a:schemeClr val="tx1"/>
                      </a:solidFill>
                      <a:prstDash val="solid"/>
                      <a:round/>
                      <a:headEnd type="none" w="med" len="med"/>
                      <a:tailEnd type="none" w="med" len="med"/>
                    </a:lnL>
                  </a:tcPr>
                </a:tc>
                <a:tc>
                  <a:txBody>
                    <a:bodyPr/>
                    <a:lstStyle/>
                    <a:p>
                      <a:r>
                        <a:rPr lang="en-GB" sz="1800" dirty="0"/>
                        <a:t>12</a:t>
                      </a:r>
                    </a:p>
                  </a:txBody>
                  <a:tcPr marL="121919" marR="121919" marT="25725" marB="25725">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279825">
                <a:tc>
                  <a:txBody>
                    <a:bodyPr/>
                    <a:lstStyle/>
                    <a:p>
                      <a:r>
                        <a:rPr lang="en-GB" sz="1800" dirty="0"/>
                        <a:t>D</a:t>
                      </a:r>
                      <a:endParaRPr lang="en-GB" sz="1800" b="1" dirty="0"/>
                    </a:p>
                  </a:txBody>
                  <a:tcPr marL="121919" marR="121919" marT="25725" marB="25725">
                    <a:lnL w="38100" cap="flat" cmpd="sng" algn="ctr">
                      <a:solidFill>
                        <a:schemeClr val="tx1"/>
                      </a:solidFill>
                      <a:prstDash val="solid"/>
                      <a:round/>
                      <a:headEnd type="none" w="med" len="med"/>
                      <a:tailEnd type="none" w="med" len="med"/>
                    </a:lnL>
                  </a:tcPr>
                </a:tc>
                <a:tc>
                  <a:txBody>
                    <a:bodyPr/>
                    <a:lstStyle/>
                    <a:p>
                      <a:r>
                        <a:rPr lang="en-GB" sz="1800" dirty="0"/>
                        <a:t>10</a:t>
                      </a:r>
                    </a:p>
                  </a:txBody>
                  <a:tcPr marL="121919" marR="121919" marT="25725" marB="25725">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4"/>
                  </a:ext>
                </a:extLst>
              </a:tr>
              <a:tr h="279825">
                <a:tc>
                  <a:txBody>
                    <a:bodyPr/>
                    <a:lstStyle/>
                    <a:p>
                      <a:r>
                        <a:rPr lang="en-GB" sz="1800" dirty="0"/>
                        <a:t>E</a:t>
                      </a:r>
                      <a:endParaRPr lang="en-GB" sz="1800" b="1" dirty="0"/>
                    </a:p>
                  </a:txBody>
                  <a:tcPr marL="121919" marR="121919" marT="25725" marB="25725">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1800" dirty="0"/>
                        <a:t>6</a:t>
                      </a:r>
                    </a:p>
                  </a:txBody>
                  <a:tcPr marL="121919" marR="121919" marT="25725" marB="25725">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graphicFrame>
        <p:nvGraphicFramePr>
          <p:cNvPr id="11" name="Table 10"/>
          <p:cNvGraphicFramePr>
            <a:graphicFrameLocks noGrp="1"/>
          </p:cNvGraphicFramePr>
          <p:nvPr/>
        </p:nvGraphicFramePr>
        <p:xfrm>
          <a:off x="6779815" y="528380"/>
          <a:ext cx="3031503" cy="2340895"/>
        </p:xfrm>
        <a:graphic>
          <a:graphicData uri="http://schemas.openxmlformats.org/drawingml/2006/table">
            <a:tbl>
              <a:tblPr firstRow="1" bandRow="1">
                <a:tableStyleId>{AF606853-7671-496A-8E4F-DF71F8EC918B}</a:tableStyleId>
              </a:tblPr>
              <a:tblGrid>
                <a:gridCol w="1025360">
                  <a:extLst>
                    <a:ext uri="{9D8B030D-6E8A-4147-A177-3AD203B41FA5}">
                      <a16:colId xmlns:a16="http://schemas.microsoft.com/office/drawing/2014/main" val="20000"/>
                    </a:ext>
                  </a:extLst>
                </a:gridCol>
                <a:gridCol w="2006143">
                  <a:extLst>
                    <a:ext uri="{9D8B030D-6E8A-4147-A177-3AD203B41FA5}">
                      <a16:colId xmlns:a16="http://schemas.microsoft.com/office/drawing/2014/main" val="20001"/>
                    </a:ext>
                  </a:extLst>
                </a:gridCol>
              </a:tblGrid>
              <a:tr h="386275">
                <a:tc gridSpan="2">
                  <a:txBody>
                    <a:bodyPr/>
                    <a:lstStyle/>
                    <a:p>
                      <a:r>
                        <a:rPr lang="en-GB" sz="1400" dirty="0"/>
                        <a:t>Extended Project        </a:t>
                      </a:r>
                      <a:r>
                        <a:rPr lang="en-GB" sz="1000" dirty="0"/>
                        <a:t>(higher tariff</a:t>
                      </a:r>
                      <a:r>
                        <a:rPr lang="en-GB" sz="1000" baseline="0" dirty="0"/>
                        <a:t> than AS)</a:t>
                      </a:r>
                      <a:endParaRPr lang="en-GB" sz="1400" dirty="0"/>
                    </a:p>
                  </a:txBody>
                  <a:tcPr marL="121864" marR="121864" marT="25725" marB="25725">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hMerge="1">
                  <a:txBody>
                    <a:bodyPr/>
                    <a:lstStyle/>
                    <a:p>
                      <a:endParaRPr lang="en-GB" dirty="0"/>
                    </a:p>
                  </a:txBody>
                  <a:tcPr/>
                </a:tc>
                <a:extLst>
                  <a:ext uri="{0D108BD9-81ED-4DB2-BD59-A6C34878D82A}">
                    <a16:rowId xmlns:a16="http://schemas.microsoft.com/office/drawing/2014/main" val="10000"/>
                  </a:ext>
                </a:extLst>
              </a:tr>
              <a:tr h="250740">
                <a:tc>
                  <a:txBody>
                    <a:bodyPr/>
                    <a:lstStyle/>
                    <a:p>
                      <a:r>
                        <a:rPr lang="en-GB" sz="1800" dirty="0"/>
                        <a:t>A*</a:t>
                      </a:r>
                      <a:endParaRPr lang="en-GB" sz="1800" b="1" dirty="0"/>
                    </a:p>
                  </a:txBody>
                  <a:tcPr marL="121864" marR="121864" marT="25725" marB="25725">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tcPr>
                </a:tc>
                <a:tc>
                  <a:txBody>
                    <a:bodyPr/>
                    <a:lstStyle/>
                    <a:p>
                      <a:r>
                        <a:rPr lang="en-GB" sz="1800" dirty="0"/>
                        <a:t>28</a:t>
                      </a:r>
                    </a:p>
                  </a:txBody>
                  <a:tcPr marL="121864" marR="121864" marT="25725" marB="25725">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1"/>
                  </a:ext>
                </a:extLst>
              </a:tr>
              <a:tr h="250740">
                <a:tc>
                  <a:txBody>
                    <a:bodyPr/>
                    <a:lstStyle/>
                    <a:p>
                      <a:r>
                        <a:rPr lang="en-GB" sz="1800" dirty="0"/>
                        <a:t>A</a:t>
                      </a:r>
                      <a:endParaRPr lang="en-GB" sz="1800" b="1" dirty="0"/>
                    </a:p>
                  </a:txBody>
                  <a:tcPr marL="121864" marR="121864" marT="25725" marB="25725">
                    <a:lnL w="38100" cap="flat" cmpd="sng" algn="ctr">
                      <a:solidFill>
                        <a:schemeClr val="tx1"/>
                      </a:solidFill>
                      <a:prstDash val="solid"/>
                      <a:round/>
                      <a:headEnd type="none" w="med" len="med"/>
                      <a:tailEnd type="none" w="med" len="med"/>
                    </a:lnL>
                  </a:tcPr>
                </a:tc>
                <a:tc>
                  <a:txBody>
                    <a:bodyPr/>
                    <a:lstStyle/>
                    <a:p>
                      <a:r>
                        <a:rPr lang="en-GB" sz="1800" dirty="0"/>
                        <a:t>24</a:t>
                      </a:r>
                    </a:p>
                  </a:txBody>
                  <a:tcPr marL="121864" marR="121864" marT="25725" marB="25725">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250740">
                <a:tc>
                  <a:txBody>
                    <a:bodyPr/>
                    <a:lstStyle/>
                    <a:p>
                      <a:r>
                        <a:rPr lang="en-GB" sz="1800" dirty="0"/>
                        <a:t>B</a:t>
                      </a:r>
                      <a:endParaRPr lang="en-GB" sz="1800" b="1" dirty="0"/>
                    </a:p>
                  </a:txBody>
                  <a:tcPr marL="121864" marR="121864" marT="25725" marB="25725">
                    <a:lnL w="38100" cap="flat" cmpd="sng" algn="ctr">
                      <a:solidFill>
                        <a:schemeClr val="tx1"/>
                      </a:solidFill>
                      <a:prstDash val="solid"/>
                      <a:round/>
                      <a:headEnd type="none" w="med" len="med"/>
                      <a:tailEnd type="none" w="med" len="med"/>
                    </a:lnL>
                  </a:tcPr>
                </a:tc>
                <a:tc>
                  <a:txBody>
                    <a:bodyPr/>
                    <a:lstStyle/>
                    <a:p>
                      <a:r>
                        <a:rPr lang="en-GB" sz="1800" dirty="0"/>
                        <a:t>20</a:t>
                      </a:r>
                    </a:p>
                  </a:txBody>
                  <a:tcPr marL="121864" marR="121864" marT="25725" marB="25725">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250740">
                <a:tc>
                  <a:txBody>
                    <a:bodyPr/>
                    <a:lstStyle/>
                    <a:p>
                      <a:r>
                        <a:rPr lang="en-GB" sz="1800" dirty="0"/>
                        <a:t>C</a:t>
                      </a:r>
                      <a:endParaRPr lang="en-GB" sz="1800" b="1" dirty="0"/>
                    </a:p>
                  </a:txBody>
                  <a:tcPr marL="121864" marR="121864" marT="25725" marB="25725">
                    <a:lnL w="38100" cap="flat" cmpd="sng" algn="ctr">
                      <a:solidFill>
                        <a:schemeClr val="tx1"/>
                      </a:solidFill>
                      <a:prstDash val="solid"/>
                      <a:round/>
                      <a:headEnd type="none" w="med" len="med"/>
                      <a:tailEnd type="none" w="med" len="med"/>
                    </a:lnL>
                  </a:tcPr>
                </a:tc>
                <a:tc>
                  <a:txBody>
                    <a:bodyPr/>
                    <a:lstStyle/>
                    <a:p>
                      <a:r>
                        <a:rPr lang="en-GB" sz="1800" dirty="0"/>
                        <a:t>16</a:t>
                      </a:r>
                    </a:p>
                  </a:txBody>
                  <a:tcPr marL="121864" marR="121864" marT="25725" marB="25725">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4"/>
                  </a:ext>
                </a:extLst>
              </a:tr>
              <a:tr h="250740">
                <a:tc>
                  <a:txBody>
                    <a:bodyPr/>
                    <a:lstStyle/>
                    <a:p>
                      <a:r>
                        <a:rPr lang="en-GB" sz="1800" dirty="0"/>
                        <a:t>D</a:t>
                      </a:r>
                      <a:endParaRPr lang="en-GB" sz="1800" b="1" dirty="0"/>
                    </a:p>
                  </a:txBody>
                  <a:tcPr marL="121864" marR="121864" marT="25725" marB="25725">
                    <a:lnL w="38100" cap="flat" cmpd="sng" algn="ctr">
                      <a:solidFill>
                        <a:schemeClr val="tx1"/>
                      </a:solidFill>
                      <a:prstDash val="solid"/>
                      <a:round/>
                      <a:headEnd type="none" w="med" len="med"/>
                      <a:tailEnd type="none" w="med" len="med"/>
                    </a:lnL>
                  </a:tcPr>
                </a:tc>
                <a:tc>
                  <a:txBody>
                    <a:bodyPr/>
                    <a:lstStyle/>
                    <a:p>
                      <a:r>
                        <a:rPr lang="en-GB" sz="1800" dirty="0"/>
                        <a:t>12</a:t>
                      </a:r>
                    </a:p>
                  </a:txBody>
                  <a:tcPr marL="121864" marR="121864" marT="25725" marB="25725">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5"/>
                  </a:ext>
                </a:extLst>
              </a:tr>
              <a:tr h="250740">
                <a:tc>
                  <a:txBody>
                    <a:bodyPr/>
                    <a:lstStyle/>
                    <a:p>
                      <a:r>
                        <a:rPr lang="en-GB" sz="1800" dirty="0"/>
                        <a:t>E</a:t>
                      </a:r>
                      <a:endParaRPr lang="en-GB" sz="1800" b="1" dirty="0"/>
                    </a:p>
                  </a:txBody>
                  <a:tcPr marL="121864" marR="121864" marT="25725" marB="25725">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GB" sz="1800" dirty="0"/>
                        <a:t>8</a:t>
                      </a:r>
                    </a:p>
                  </a:txBody>
                  <a:tcPr marL="121864" marR="121864" marT="25725" marB="25725">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35961" name="TextBox 12"/>
          <p:cNvSpPr txBox="1">
            <a:spLocks noChangeArrowheads="1"/>
          </p:cNvSpPr>
          <p:nvPr/>
        </p:nvSpPr>
        <p:spPr bwMode="auto">
          <a:xfrm>
            <a:off x="0" y="4920283"/>
            <a:ext cx="3910013" cy="805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1636" tIns="40819" rIns="81636" bIns="40819">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en-GB" altLang="en-US" sz="3200" b="1" dirty="0">
                <a:solidFill>
                  <a:srgbClr val="000000"/>
                </a:solidFill>
                <a:latin typeface="Franklin Gothic Demi" panose="020B0703020102020204" pitchFamily="34" charset="0"/>
              </a:rPr>
              <a:t>BTEC UCAS Tariff</a:t>
            </a:r>
          </a:p>
          <a:p>
            <a:r>
              <a:rPr lang="en-GB" altLang="en-US" sz="1500" b="1" dirty="0">
                <a:solidFill>
                  <a:srgbClr val="000000"/>
                </a:solidFill>
                <a:latin typeface="Franklin Gothic Demi" panose="020B0703020102020204" pitchFamily="34" charset="0"/>
              </a:rPr>
              <a:t>And their equivalents at full A level</a:t>
            </a:r>
          </a:p>
        </p:txBody>
      </p:sp>
      <p:sp>
        <p:nvSpPr>
          <p:cNvPr id="35962" name="TextBox 14"/>
          <p:cNvSpPr txBox="1">
            <a:spLocks noChangeArrowheads="1"/>
          </p:cNvSpPr>
          <p:nvPr/>
        </p:nvSpPr>
        <p:spPr bwMode="auto">
          <a:xfrm>
            <a:off x="120338" y="-9564"/>
            <a:ext cx="5256212" cy="574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1636" tIns="40819" rIns="81636" bIns="40819">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r>
              <a:rPr lang="en-GB" altLang="en-US" sz="3200" b="1" dirty="0">
                <a:solidFill>
                  <a:srgbClr val="000000"/>
                </a:solidFill>
                <a:latin typeface="Franklin Gothic Demi" panose="020B0703020102020204" pitchFamily="34" charset="0"/>
              </a:rPr>
              <a:t>A level UCAS Tariff</a:t>
            </a:r>
          </a:p>
        </p:txBody>
      </p:sp>
    </p:spTree>
    <p:extLst>
      <p:ext uri="{BB962C8B-B14F-4D97-AF65-F5344CB8AC3E}">
        <p14:creationId xmlns:p14="http://schemas.microsoft.com/office/powerpoint/2010/main" val="39507187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1">
            <a:extLst>
              <a:ext uri="{FF2B5EF4-FFF2-40B4-BE49-F238E27FC236}">
                <a16:creationId xmlns:a16="http://schemas.microsoft.com/office/drawing/2014/main" id="{69A95B64-CDFF-4544-B417-355127D18D8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868" y="890337"/>
            <a:ext cx="9283736" cy="432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11166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A515156-6859-C56D-00FB-2AA205C7DC15}"/>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695385"/>
            <a:ext cx="9144000" cy="4922943"/>
          </a:xfrm>
          <a:prstGeom prst="rect">
            <a:avLst/>
          </a:prstGeom>
        </p:spPr>
      </p:pic>
    </p:spTree>
    <p:extLst>
      <p:ext uri="{BB962C8B-B14F-4D97-AF65-F5344CB8AC3E}">
        <p14:creationId xmlns:p14="http://schemas.microsoft.com/office/powerpoint/2010/main" val="6137188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2">
            <a:extLst>
              <a:ext uri="{FF2B5EF4-FFF2-40B4-BE49-F238E27FC236}">
                <a16:creationId xmlns:a16="http://schemas.microsoft.com/office/drawing/2014/main" id="{613204C8-7CBE-4B04-9E9A-2DB13D33EFE8}"/>
              </a:ext>
            </a:extLst>
          </p:cNvPr>
          <p:cNvSpPr>
            <a:spLocks noChangeArrowheads="1"/>
          </p:cNvSpPr>
          <p:nvPr/>
        </p:nvSpPr>
        <p:spPr bwMode="auto">
          <a:xfrm>
            <a:off x="157993" y="252530"/>
            <a:ext cx="862118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en-GB" altLang="en-US" sz="4000" b="1" dirty="0">
                <a:solidFill>
                  <a:srgbClr val="E00023"/>
                </a:solidFill>
                <a:ea typeface="FS Albert Pro"/>
                <a:cs typeface="FS Albert Pro"/>
              </a:rPr>
              <a:t>Entering qualifications</a:t>
            </a:r>
          </a:p>
        </p:txBody>
      </p:sp>
      <p:sp>
        <p:nvSpPr>
          <p:cNvPr id="4" name="Rectangle 3">
            <a:extLst>
              <a:ext uri="{FF2B5EF4-FFF2-40B4-BE49-F238E27FC236}">
                <a16:creationId xmlns:a16="http://schemas.microsoft.com/office/drawing/2014/main" id="{61CCD8AD-9D84-4D7D-B372-925D0D432AA1}"/>
              </a:ext>
            </a:extLst>
          </p:cNvPr>
          <p:cNvSpPr/>
          <p:nvPr/>
        </p:nvSpPr>
        <p:spPr>
          <a:xfrm>
            <a:off x="0" y="1002473"/>
            <a:ext cx="8937171" cy="4585871"/>
          </a:xfrm>
          <a:prstGeom prst="rect">
            <a:avLst/>
          </a:prstGeom>
        </p:spPr>
        <p:txBody>
          <a:bodyPr wrap="square">
            <a:spAutoFit/>
          </a:bodyPr>
          <a:lstStyle/>
          <a:p>
            <a:pPr marL="285744" indent="-285744">
              <a:spcBef>
                <a:spcPts val="600"/>
              </a:spcBef>
              <a:spcAft>
                <a:spcPts val="600"/>
              </a:spcAft>
              <a:buFont typeface="Arial" panose="020B0604020202020204" pitchFamily="34" charset="0"/>
              <a:buChar char="•"/>
              <a:defRPr/>
            </a:pPr>
            <a:r>
              <a:rPr lang="en-US" sz="3400" b="1" u="sng" dirty="0">
                <a:solidFill>
                  <a:schemeClr val="tx1">
                    <a:lumMod val="65000"/>
                    <a:lumOff val="35000"/>
                  </a:schemeClr>
                </a:solidFill>
              </a:rPr>
              <a:t>All completed, certificated qualifications should be entered </a:t>
            </a:r>
            <a:r>
              <a:rPr lang="en-US" sz="3400" dirty="0">
                <a:solidFill>
                  <a:schemeClr val="tx1">
                    <a:lumMod val="65000"/>
                    <a:lumOff val="35000"/>
                  </a:schemeClr>
                </a:solidFill>
              </a:rPr>
              <a:t>with relevant date and grade. Even if a U grade or </a:t>
            </a:r>
            <a:r>
              <a:rPr lang="en-US" sz="3400" dirty="0" err="1">
                <a:solidFill>
                  <a:schemeClr val="tx1">
                    <a:lumMod val="65000"/>
                    <a:lumOff val="35000"/>
                  </a:schemeClr>
                </a:solidFill>
              </a:rPr>
              <a:t>resit</a:t>
            </a:r>
            <a:r>
              <a:rPr lang="en-US" sz="3400" dirty="0">
                <a:solidFill>
                  <a:schemeClr val="tx1">
                    <a:lumMod val="65000"/>
                    <a:lumOff val="35000"/>
                  </a:schemeClr>
                </a:solidFill>
              </a:rPr>
              <a:t>(s). </a:t>
            </a:r>
          </a:p>
          <a:p>
            <a:pPr marL="285744" indent="-285744">
              <a:spcBef>
                <a:spcPts val="600"/>
              </a:spcBef>
              <a:spcAft>
                <a:spcPts val="600"/>
              </a:spcAft>
              <a:buFont typeface="Arial" panose="020B0604020202020204" pitchFamily="34" charset="0"/>
              <a:buChar char="•"/>
              <a:defRPr/>
            </a:pPr>
            <a:r>
              <a:rPr lang="en-US" sz="3400" dirty="0">
                <a:solidFill>
                  <a:schemeClr val="tx1">
                    <a:lumMod val="65000"/>
                    <a:lumOff val="35000"/>
                  </a:schemeClr>
                </a:solidFill>
              </a:rPr>
              <a:t>Qualifications with a future completion or certification date should be entered, with relevant date and result ‘Pending’. </a:t>
            </a:r>
          </a:p>
          <a:p>
            <a:pPr marL="285744" indent="-285744">
              <a:spcBef>
                <a:spcPts val="600"/>
              </a:spcBef>
              <a:spcAft>
                <a:spcPts val="600"/>
              </a:spcAft>
              <a:buFont typeface="Arial" panose="020B0604020202020204" pitchFamily="34" charset="0"/>
              <a:buChar char="•"/>
              <a:defRPr/>
            </a:pPr>
            <a:r>
              <a:rPr lang="en-US" sz="3400" dirty="0">
                <a:solidFill>
                  <a:schemeClr val="tx1">
                    <a:lumMod val="65000"/>
                    <a:lumOff val="35000"/>
                  </a:schemeClr>
                </a:solidFill>
              </a:rPr>
              <a:t>Science practical grade will need to be added in references. </a:t>
            </a:r>
          </a:p>
        </p:txBody>
      </p:sp>
    </p:spTree>
    <p:extLst>
      <p:ext uri="{BB962C8B-B14F-4D97-AF65-F5344CB8AC3E}">
        <p14:creationId xmlns:p14="http://schemas.microsoft.com/office/powerpoint/2010/main" val="35792814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EFB7065-95CA-4D6D-A3B6-35857FC28923}"/>
              </a:ext>
            </a:extLst>
          </p:cNvPr>
          <p:cNvSpPr/>
          <p:nvPr/>
        </p:nvSpPr>
        <p:spPr>
          <a:xfrm>
            <a:off x="0" y="857251"/>
            <a:ext cx="6807200" cy="5143500"/>
          </a:xfrm>
          <a:prstGeom prst="rect">
            <a:avLst/>
          </a:prstGeom>
          <a:solidFill>
            <a:schemeClr val="bg1">
              <a:alpha val="89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p>
        </p:txBody>
      </p:sp>
      <p:sp>
        <p:nvSpPr>
          <p:cNvPr id="2" name="TextBox 1">
            <a:extLst>
              <a:ext uri="{FF2B5EF4-FFF2-40B4-BE49-F238E27FC236}">
                <a16:creationId xmlns:a16="http://schemas.microsoft.com/office/drawing/2014/main" id="{F1138BF2-C4AF-473F-AE08-FCB98D7092EA}"/>
              </a:ext>
            </a:extLst>
          </p:cNvPr>
          <p:cNvSpPr txBox="1"/>
          <p:nvPr/>
        </p:nvSpPr>
        <p:spPr>
          <a:xfrm>
            <a:off x="238039" y="87810"/>
            <a:ext cx="7653867" cy="769441"/>
          </a:xfrm>
          <a:prstGeom prst="rect">
            <a:avLst/>
          </a:prstGeom>
          <a:noFill/>
        </p:spPr>
        <p:txBody>
          <a:bodyPr>
            <a:spAutoFit/>
          </a:bodyPr>
          <a:lstStyle/>
          <a:p>
            <a:pPr>
              <a:defRPr/>
            </a:pPr>
            <a:r>
              <a:rPr lang="en-US" sz="4400" b="1" dirty="0">
                <a:solidFill>
                  <a:srgbClr val="E00023"/>
                </a:solidFill>
                <a:latin typeface="+mj-lt"/>
                <a:cs typeface="FS Albert Pro"/>
              </a:rPr>
              <a:t>Apply key facts</a:t>
            </a:r>
          </a:p>
        </p:txBody>
      </p:sp>
      <p:sp>
        <p:nvSpPr>
          <p:cNvPr id="54276" name="TextBox 2">
            <a:extLst>
              <a:ext uri="{FF2B5EF4-FFF2-40B4-BE49-F238E27FC236}">
                <a16:creationId xmlns:a16="http://schemas.microsoft.com/office/drawing/2014/main" id="{6D391C94-7086-4887-BFED-0A5B3AFB7FC1}"/>
              </a:ext>
            </a:extLst>
          </p:cNvPr>
          <p:cNvSpPr txBox="1">
            <a:spLocks noChangeArrowheads="1"/>
          </p:cNvSpPr>
          <p:nvPr/>
        </p:nvSpPr>
        <p:spPr bwMode="auto">
          <a:xfrm>
            <a:off x="238039" y="857251"/>
            <a:ext cx="11975732" cy="403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marL="342900" indent="-342900">
              <a:defRPr>
                <a:solidFill>
                  <a:schemeClr val="tx1"/>
                </a:solidFill>
                <a:latin typeface="Calibri" panose="020F0502020204030204" pitchFamily="34" charset="0"/>
                <a:ea typeface="MS PGothic" panose="020B0600070205080204" pitchFamily="34" charset="-128"/>
              </a:defRPr>
            </a:lvl1pPr>
            <a:lvl2pPr marL="800100" indent="-34290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buFont typeface="Arial" panose="020B0604020202020204" pitchFamily="34" charset="0"/>
              <a:buChar char="•"/>
            </a:pPr>
            <a:r>
              <a:rPr lang="en-GB" altLang="en-US" sz="3200" dirty="0">
                <a:latin typeface="Calibri"/>
                <a:ea typeface="MS PGothic"/>
                <a:cs typeface="Calibri"/>
              </a:rPr>
              <a:t>Some institutions will want grades</a:t>
            </a:r>
            <a:endParaRPr lang="en-US" dirty="0"/>
          </a:p>
          <a:p>
            <a:pPr>
              <a:buFont typeface="Arial" panose="020B0604020202020204" pitchFamily="34" charset="0"/>
              <a:buChar char="•"/>
            </a:pPr>
            <a:r>
              <a:rPr lang="en-GB" altLang="en-US" sz="3200" dirty="0">
                <a:latin typeface="Calibri"/>
                <a:ea typeface="MS PGothic"/>
                <a:cs typeface="Calibri"/>
              </a:rPr>
              <a:t>Some want 'tariff points'</a:t>
            </a:r>
          </a:p>
          <a:p>
            <a:pPr eaLnBrk="1" hangingPunct="1">
              <a:buFont typeface="Arial" panose="020B0604020202020204" pitchFamily="34" charset="0"/>
              <a:buChar char="•"/>
            </a:pPr>
            <a:r>
              <a:rPr lang="en-GB" altLang="en-US" sz="3200" dirty="0"/>
              <a:t>Some choice restrictions:</a:t>
            </a:r>
          </a:p>
          <a:p>
            <a:pPr lvl="1" eaLnBrk="1" hangingPunct="1">
              <a:buFont typeface="Arial" panose="020B0604020202020204" pitchFamily="34" charset="0"/>
              <a:buChar char="•"/>
            </a:pPr>
            <a:r>
              <a:rPr lang="en-GB" altLang="en-US" sz="3200" dirty="0">
                <a:latin typeface="Calibri"/>
                <a:ea typeface="MS PGothic"/>
                <a:cs typeface="Calibri"/>
              </a:rPr>
              <a:t>medicine, veterinary science, dentistry (4 max!)</a:t>
            </a:r>
          </a:p>
          <a:p>
            <a:pPr lvl="1" eaLnBrk="1" hangingPunct="1">
              <a:buFont typeface="Arial" panose="020B0604020202020204" pitchFamily="34" charset="0"/>
              <a:buChar char="•"/>
            </a:pPr>
            <a:r>
              <a:rPr lang="en-GB" altLang="en-US" sz="3200" dirty="0">
                <a:latin typeface="Calibri"/>
                <a:ea typeface="MS PGothic"/>
                <a:cs typeface="Calibri"/>
              </a:rPr>
              <a:t>Oxford or Cambridge (not both!)</a:t>
            </a:r>
          </a:p>
          <a:p>
            <a:pPr eaLnBrk="1" hangingPunct="1">
              <a:buFont typeface="Arial" panose="020B0604020202020204" pitchFamily="34" charset="0"/>
              <a:buChar char="•"/>
            </a:pPr>
            <a:r>
              <a:rPr lang="en-GB" altLang="en-US" sz="3200" dirty="0"/>
              <a:t>Simple application cost: </a:t>
            </a:r>
          </a:p>
          <a:p>
            <a:pPr lvl="1" eaLnBrk="1" hangingPunct="1">
              <a:buFont typeface="Arial" panose="020B0604020202020204" pitchFamily="34" charset="0"/>
              <a:buChar char="•"/>
            </a:pPr>
            <a:r>
              <a:rPr lang="en-GB" altLang="en-US" sz="3200" dirty="0"/>
              <a:t>£28.50 – for just 1 or all 5 applications</a:t>
            </a:r>
          </a:p>
          <a:p>
            <a:pPr>
              <a:buFont typeface="Arial" panose="020B0604020202020204" pitchFamily="34" charset="0"/>
              <a:buChar char="•"/>
            </a:pPr>
            <a:r>
              <a:rPr lang="en-GB" altLang="en-US" sz="3200" dirty="0">
                <a:latin typeface="Calibri"/>
                <a:ea typeface="MS PGothic"/>
                <a:cs typeface="Calibri"/>
              </a:rPr>
              <a:t>Equal consideration and ‘invisibility’. </a:t>
            </a:r>
            <a:endParaRPr lang="en-GB" altLang="en-US" sz="3200" dirty="0">
              <a:cs typeface="Calibri"/>
            </a:endParaRPr>
          </a:p>
        </p:txBody>
      </p:sp>
    </p:spTree>
    <p:extLst>
      <p:ext uri="{BB962C8B-B14F-4D97-AF65-F5344CB8AC3E}">
        <p14:creationId xmlns:p14="http://schemas.microsoft.com/office/powerpoint/2010/main" val="32034392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nual Input 3">
            <a:extLst>
              <a:ext uri="{FF2B5EF4-FFF2-40B4-BE49-F238E27FC236}">
                <a16:creationId xmlns:a16="http://schemas.microsoft.com/office/drawing/2014/main" id="{BF65D6D4-1D89-454B-9864-074BCB08227F}"/>
              </a:ext>
            </a:extLst>
          </p:cNvPr>
          <p:cNvSpPr/>
          <p:nvPr/>
        </p:nvSpPr>
        <p:spPr>
          <a:xfrm rot="16200000" flipV="1">
            <a:off x="1768475" y="-921807"/>
            <a:ext cx="5154084" cy="8691033"/>
          </a:xfrm>
          <a:prstGeom prst="flowChartManualInput">
            <a:avLst/>
          </a:prstGeom>
          <a:solidFill>
            <a:srgbClr val="FFFFFF">
              <a:alpha val="80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p>
        </p:txBody>
      </p:sp>
      <p:sp>
        <p:nvSpPr>
          <p:cNvPr id="7" name="TextBox 6">
            <a:extLst>
              <a:ext uri="{FF2B5EF4-FFF2-40B4-BE49-F238E27FC236}">
                <a16:creationId xmlns:a16="http://schemas.microsoft.com/office/drawing/2014/main" id="{6C73F8BB-6873-45F5-9A93-05F84B185CCE}"/>
              </a:ext>
            </a:extLst>
          </p:cNvPr>
          <p:cNvSpPr txBox="1"/>
          <p:nvPr/>
        </p:nvSpPr>
        <p:spPr>
          <a:xfrm>
            <a:off x="347370" y="351335"/>
            <a:ext cx="7653867" cy="769441"/>
          </a:xfrm>
          <a:prstGeom prst="rect">
            <a:avLst/>
          </a:prstGeom>
          <a:noFill/>
        </p:spPr>
        <p:txBody>
          <a:bodyPr>
            <a:spAutoFit/>
          </a:bodyPr>
          <a:lstStyle/>
          <a:p>
            <a:pPr>
              <a:defRPr/>
            </a:pPr>
            <a:r>
              <a:rPr lang="en-US" sz="4400" b="1" dirty="0">
                <a:solidFill>
                  <a:srgbClr val="E00023"/>
                </a:solidFill>
                <a:latin typeface="+mj-lt"/>
                <a:cs typeface="FS Albert Pro"/>
              </a:rPr>
              <a:t>Common applicant errors</a:t>
            </a:r>
          </a:p>
        </p:txBody>
      </p:sp>
      <p:sp>
        <p:nvSpPr>
          <p:cNvPr id="55300" name="TextBox 7">
            <a:extLst>
              <a:ext uri="{FF2B5EF4-FFF2-40B4-BE49-F238E27FC236}">
                <a16:creationId xmlns:a16="http://schemas.microsoft.com/office/drawing/2014/main" id="{A62D45A0-C7CA-4A56-893A-4B42243348B0}"/>
              </a:ext>
            </a:extLst>
          </p:cNvPr>
          <p:cNvSpPr txBox="1">
            <a:spLocks noChangeArrowheads="1"/>
          </p:cNvSpPr>
          <p:nvPr/>
        </p:nvSpPr>
        <p:spPr bwMode="auto">
          <a:xfrm>
            <a:off x="347370" y="1120776"/>
            <a:ext cx="8154374" cy="4785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spcBef>
                <a:spcPts val="300"/>
              </a:spcBef>
              <a:spcAft>
                <a:spcPts val="300"/>
              </a:spcAft>
              <a:buFont typeface="Arial" panose="020B0604020202020204" pitchFamily="34" charset="0"/>
              <a:buChar char="•"/>
            </a:pPr>
            <a:r>
              <a:rPr lang="en-US" altLang="en-US" sz="2800" dirty="0"/>
              <a:t>Fail to check entry requirements or take admissions tests.</a:t>
            </a:r>
          </a:p>
          <a:p>
            <a:pPr>
              <a:spcBef>
                <a:spcPts val="300"/>
              </a:spcBef>
              <a:spcAft>
                <a:spcPts val="300"/>
              </a:spcAft>
              <a:buFont typeface="Arial" panose="020B0604020202020204" pitchFamily="34" charset="0"/>
              <a:buChar char="•"/>
            </a:pPr>
            <a:r>
              <a:rPr lang="en-US" altLang="en-US" sz="2800" dirty="0"/>
              <a:t>Qualifications missing or entered incorrectly.</a:t>
            </a:r>
          </a:p>
          <a:p>
            <a:pPr>
              <a:spcBef>
                <a:spcPts val="300"/>
              </a:spcBef>
              <a:spcAft>
                <a:spcPts val="300"/>
              </a:spcAft>
              <a:buFont typeface="Arial" panose="020B0604020202020204" pitchFamily="34" charset="0"/>
              <a:buChar char="•"/>
            </a:pPr>
            <a:r>
              <a:rPr lang="en-US" altLang="en-US" sz="2800" dirty="0"/>
              <a:t>Inappropriate email address or email address not verified.</a:t>
            </a:r>
          </a:p>
          <a:p>
            <a:pPr>
              <a:spcBef>
                <a:spcPts val="300"/>
              </a:spcBef>
              <a:spcAft>
                <a:spcPts val="300"/>
              </a:spcAft>
              <a:buFont typeface="Arial" panose="020B0604020202020204" pitchFamily="34" charset="0"/>
              <a:buChar char="•"/>
            </a:pPr>
            <a:r>
              <a:rPr lang="en-US" altLang="en-US" sz="2800" dirty="0"/>
              <a:t>Tick some boxes (e.g. unspent criminal convictions) in error.</a:t>
            </a:r>
          </a:p>
          <a:p>
            <a:pPr>
              <a:spcBef>
                <a:spcPts val="300"/>
              </a:spcBef>
              <a:spcAft>
                <a:spcPts val="300"/>
              </a:spcAft>
              <a:buFont typeface="Arial" panose="020B0604020202020204" pitchFamily="34" charset="0"/>
              <a:buChar char="•"/>
            </a:pPr>
            <a:r>
              <a:rPr lang="en-US" altLang="en-US" sz="2800" dirty="0"/>
              <a:t>Locked out.</a:t>
            </a:r>
          </a:p>
          <a:p>
            <a:pPr>
              <a:spcBef>
                <a:spcPts val="300"/>
              </a:spcBef>
              <a:spcAft>
                <a:spcPts val="300"/>
              </a:spcAft>
              <a:buFont typeface="Arial" panose="020B0604020202020204" pitchFamily="34" charset="0"/>
              <a:buChar char="•"/>
            </a:pPr>
            <a:r>
              <a:rPr lang="en-US" altLang="en-US" sz="2800" dirty="0"/>
              <a:t>14 day Competition and Markets Authority (CMA) cool off.</a:t>
            </a:r>
          </a:p>
        </p:txBody>
      </p:sp>
    </p:spTree>
    <p:extLst>
      <p:ext uri="{BB962C8B-B14F-4D97-AF65-F5344CB8AC3E}">
        <p14:creationId xmlns:p14="http://schemas.microsoft.com/office/powerpoint/2010/main" val="23099437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C6C4515-CA09-42D4-A742-79FD6B522223}"/>
              </a:ext>
            </a:extLst>
          </p:cNvPr>
          <p:cNvSpPr/>
          <p:nvPr/>
        </p:nvSpPr>
        <p:spPr>
          <a:xfrm>
            <a:off x="0" y="1551519"/>
            <a:ext cx="9144000" cy="3704167"/>
          </a:xfrm>
          <a:prstGeom prst="rect">
            <a:avLst/>
          </a:prstGeom>
          <a:solidFill>
            <a:schemeClr val="bg1">
              <a:alpha val="89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p>
        </p:txBody>
      </p:sp>
      <p:sp>
        <p:nvSpPr>
          <p:cNvPr id="2" name="TextBox 1">
            <a:extLst>
              <a:ext uri="{FF2B5EF4-FFF2-40B4-BE49-F238E27FC236}">
                <a16:creationId xmlns:a16="http://schemas.microsoft.com/office/drawing/2014/main" id="{F17662AF-40EA-4560-A5A1-D8A36B739CF0}"/>
              </a:ext>
            </a:extLst>
          </p:cNvPr>
          <p:cNvSpPr txBox="1"/>
          <p:nvPr/>
        </p:nvSpPr>
        <p:spPr>
          <a:xfrm>
            <a:off x="99483" y="535856"/>
            <a:ext cx="10263717" cy="1015663"/>
          </a:xfrm>
          <a:prstGeom prst="rect">
            <a:avLst/>
          </a:prstGeom>
          <a:noFill/>
        </p:spPr>
        <p:txBody>
          <a:bodyPr wrap="square">
            <a:spAutoFit/>
          </a:bodyPr>
          <a:lstStyle/>
          <a:p>
            <a:pPr>
              <a:defRPr/>
            </a:pPr>
            <a:r>
              <a:rPr lang="en-US" sz="6000" b="1" dirty="0">
                <a:solidFill>
                  <a:srgbClr val="E00023"/>
                </a:solidFill>
                <a:latin typeface="+mj-lt"/>
                <a:cs typeface="FS Albert Pro"/>
              </a:rPr>
              <a:t>From a university perspective</a:t>
            </a:r>
          </a:p>
        </p:txBody>
      </p:sp>
      <p:sp>
        <p:nvSpPr>
          <p:cNvPr id="11" name="Content Placeholder 2">
            <a:extLst>
              <a:ext uri="{FF2B5EF4-FFF2-40B4-BE49-F238E27FC236}">
                <a16:creationId xmlns:a16="http://schemas.microsoft.com/office/drawing/2014/main" id="{03E4DEF0-268E-4FF7-A10A-A36712507345}"/>
              </a:ext>
            </a:extLst>
          </p:cNvPr>
          <p:cNvSpPr txBox="1">
            <a:spLocks/>
          </p:cNvSpPr>
          <p:nvPr/>
        </p:nvSpPr>
        <p:spPr bwMode="auto">
          <a:xfrm>
            <a:off x="0" y="1843012"/>
            <a:ext cx="8980714" cy="2156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19050">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nSpc>
                <a:spcPct val="150000"/>
              </a:lnSpc>
              <a:spcBef>
                <a:spcPts val="300"/>
              </a:spcBef>
            </a:pPr>
            <a:r>
              <a:rPr lang="en-US" altLang="en-US" sz="3200" dirty="0"/>
              <a:t>‘With many highly qualified students applying to university, the personal statement is crucial in helping us identify students with the greatest merit and aptitude for our courses.’</a:t>
            </a:r>
          </a:p>
          <a:p>
            <a:pPr>
              <a:lnSpc>
                <a:spcPct val="150000"/>
              </a:lnSpc>
              <a:spcBef>
                <a:spcPts val="300"/>
              </a:spcBef>
            </a:pPr>
            <a:r>
              <a:rPr lang="en-US" altLang="en-US" sz="3200" b="1" dirty="0"/>
              <a:t>University of Manchester</a:t>
            </a:r>
          </a:p>
        </p:txBody>
      </p:sp>
    </p:spTree>
    <p:extLst>
      <p:ext uri="{BB962C8B-B14F-4D97-AF65-F5344CB8AC3E}">
        <p14:creationId xmlns:p14="http://schemas.microsoft.com/office/powerpoint/2010/main" val="27722024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iterate type="wd">
                                    <p:tmAbs val="200"/>
                                  </p:iterate>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par>
                          <p:cTn id="7" fill="hold" nodeType="afterGroup">
                            <p:stCondLst>
                              <p:cond delay="5801"/>
                            </p:stCondLst>
                            <p:childTnLst>
                              <p:par>
                                <p:cTn id="8" presetID="1" presetClass="entr" presetSubtype="0" fill="hold" grpId="0" nodeType="afterEffect">
                                  <p:stCondLst>
                                    <p:cond delay="0"/>
                                  </p:stCondLst>
                                  <p:iterate type="wd">
                                    <p:tmAbs val="200"/>
                                  </p:iterate>
                                  <p:childTnLst>
                                    <p:set>
                                      <p:cBhvr>
                                        <p:cTn id="9"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028B9E8-98A4-4E5F-8A71-3068F3AC6C46}"/>
              </a:ext>
            </a:extLst>
          </p:cNvPr>
          <p:cNvSpPr/>
          <p:nvPr/>
        </p:nvSpPr>
        <p:spPr>
          <a:xfrm>
            <a:off x="0" y="1598086"/>
            <a:ext cx="9144000" cy="3702049"/>
          </a:xfrm>
          <a:prstGeom prst="rect">
            <a:avLst/>
          </a:prstGeom>
          <a:solidFill>
            <a:schemeClr val="bg1">
              <a:alpha val="89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p>
        </p:txBody>
      </p:sp>
      <p:sp>
        <p:nvSpPr>
          <p:cNvPr id="2" name="TextBox 1">
            <a:extLst>
              <a:ext uri="{FF2B5EF4-FFF2-40B4-BE49-F238E27FC236}">
                <a16:creationId xmlns:a16="http://schemas.microsoft.com/office/drawing/2014/main" id="{FA9F2AD6-DB3C-4D7D-85E0-B78D4A4C75C0}"/>
              </a:ext>
            </a:extLst>
          </p:cNvPr>
          <p:cNvSpPr txBox="1"/>
          <p:nvPr/>
        </p:nvSpPr>
        <p:spPr>
          <a:xfrm>
            <a:off x="206829" y="517258"/>
            <a:ext cx="7653867" cy="769441"/>
          </a:xfrm>
          <a:prstGeom prst="rect">
            <a:avLst/>
          </a:prstGeom>
          <a:noFill/>
        </p:spPr>
        <p:txBody>
          <a:bodyPr>
            <a:spAutoFit/>
          </a:bodyPr>
          <a:lstStyle/>
          <a:p>
            <a:pPr>
              <a:defRPr/>
            </a:pPr>
            <a:r>
              <a:rPr lang="en-US" sz="4400" b="1" dirty="0">
                <a:solidFill>
                  <a:srgbClr val="E00023"/>
                </a:solidFill>
                <a:latin typeface="+mj-lt"/>
                <a:cs typeface="FS Albert Pro"/>
              </a:rPr>
              <a:t>Decisions…</a:t>
            </a:r>
          </a:p>
        </p:txBody>
      </p:sp>
      <p:sp>
        <p:nvSpPr>
          <p:cNvPr id="3" name="TextBox 2">
            <a:extLst>
              <a:ext uri="{FF2B5EF4-FFF2-40B4-BE49-F238E27FC236}">
                <a16:creationId xmlns:a16="http://schemas.microsoft.com/office/drawing/2014/main" id="{854668C2-F427-45D6-B498-9F3ADA80FE6E}"/>
              </a:ext>
            </a:extLst>
          </p:cNvPr>
          <p:cNvSpPr txBox="1">
            <a:spLocks noChangeArrowheads="1"/>
          </p:cNvSpPr>
          <p:nvPr/>
        </p:nvSpPr>
        <p:spPr bwMode="auto">
          <a:xfrm>
            <a:off x="206829" y="1302027"/>
            <a:ext cx="7794171" cy="4185761"/>
          </a:xfrm>
          <a:prstGeom prst="rect">
            <a:avLst/>
          </a:prstGeom>
          <a:noFill/>
          <a:ln>
            <a:noFill/>
          </a:ln>
          <a:extLst>
            <a:ext uri="{909E8E84-426E-40dd-AFC4-6F175D3DCCD1}"/>
            <a:ext uri="{91240B29-F687-4f45-9708-019B960494DF}"/>
          </a:extLst>
        </p:spPr>
        <p:txBody>
          <a:bodyPr wrap="square">
            <a:spAutoFit/>
          </a:bodyPr>
          <a:lstStyle>
            <a:lvl1pPr>
              <a:defRPr>
                <a:solidFill>
                  <a:schemeClr val="tx1"/>
                </a:solidFill>
                <a:latin typeface="Calibri" charset="0"/>
                <a:ea typeface="ＭＳ Ｐゴシック" charset="0"/>
                <a:cs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spcAft>
                <a:spcPts val="1200"/>
              </a:spcAft>
              <a:defRPr/>
            </a:pPr>
            <a:r>
              <a:rPr lang="en-GB" sz="3200" dirty="0">
                <a:solidFill>
                  <a:schemeClr val="tx1">
                    <a:lumMod val="65000"/>
                    <a:lumOff val="35000"/>
                  </a:schemeClr>
                </a:solidFill>
              </a:rPr>
              <a:t>Universities and colleges will review the:</a:t>
            </a:r>
          </a:p>
          <a:p>
            <a:pPr marL="895328" lvl="2" indent="-342891">
              <a:buClr>
                <a:schemeClr val="tx1"/>
              </a:buClr>
              <a:buFont typeface="Arial" panose="020B0604020202020204" pitchFamily="34" charset="0"/>
              <a:buChar char="•"/>
              <a:defRPr/>
            </a:pPr>
            <a:r>
              <a:rPr lang="en-GB" sz="3200" dirty="0">
                <a:solidFill>
                  <a:schemeClr val="tx1">
                    <a:lumMod val="65000"/>
                    <a:lumOff val="35000"/>
                  </a:schemeClr>
                </a:solidFill>
              </a:rPr>
              <a:t>personal statement </a:t>
            </a:r>
          </a:p>
          <a:p>
            <a:pPr marL="895328" lvl="2" indent="-342891">
              <a:buClr>
                <a:schemeClr val="tx1"/>
              </a:buClr>
              <a:buFont typeface="Arial" panose="020B0604020202020204" pitchFamily="34" charset="0"/>
              <a:buChar char="•"/>
              <a:defRPr/>
            </a:pPr>
            <a:r>
              <a:rPr lang="en-GB" sz="3200" dirty="0">
                <a:solidFill>
                  <a:schemeClr val="tx1">
                    <a:lumMod val="65000"/>
                    <a:lumOff val="35000"/>
                  </a:schemeClr>
                </a:solidFill>
              </a:rPr>
              <a:t>reference</a:t>
            </a:r>
          </a:p>
          <a:p>
            <a:pPr marL="895328" lvl="2" indent="-342891">
              <a:buClr>
                <a:schemeClr val="tx1"/>
              </a:buClr>
              <a:buFont typeface="Arial" panose="020B0604020202020204" pitchFamily="34" charset="0"/>
              <a:buChar char="•"/>
              <a:defRPr/>
            </a:pPr>
            <a:r>
              <a:rPr lang="en-GB" sz="3200" dirty="0">
                <a:solidFill>
                  <a:schemeClr val="tx1">
                    <a:lumMod val="65000"/>
                    <a:lumOff val="35000"/>
                  </a:schemeClr>
                </a:solidFill>
              </a:rPr>
              <a:t>qualifications</a:t>
            </a:r>
            <a:endParaRPr lang="en-GB" sz="3200" i="1" dirty="0">
              <a:solidFill>
                <a:schemeClr val="tx1">
                  <a:lumMod val="65000"/>
                  <a:lumOff val="35000"/>
                </a:schemeClr>
              </a:solidFill>
            </a:endParaRPr>
          </a:p>
          <a:p>
            <a:pPr marL="895328" lvl="2" indent="-342891">
              <a:buClr>
                <a:schemeClr val="tx1"/>
              </a:buClr>
              <a:buFont typeface="Arial" panose="020B0604020202020204" pitchFamily="34" charset="0"/>
              <a:buChar char="•"/>
              <a:defRPr/>
            </a:pPr>
            <a:r>
              <a:rPr lang="en-GB" sz="3200" dirty="0">
                <a:solidFill>
                  <a:schemeClr val="tx1">
                    <a:lumMod val="65000"/>
                    <a:lumOff val="35000"/>
                  </a:schemeClr>
                </a:solidFill>
              </a:rPr>
              <a:t>admissions test result</a:t>
            </a:r>
            <a:endParaRPr lang="en-US" sz="3200" dirty="0">
              <a:solidFill>
                <a:schemeClr val="tx1">
                  <a:lumMod val="65000"/>
                  <a:lumOff val="35000"/>
                </a:schemeClr>
              </a:solidFill>
            </a:endParaRPr>
          </a:p>
          <a:p>
            <a:pPr marL="895328" lvl="2" indent="-342891">
              <a:buClr>
                <a:schemeClr val="tx1"/>
              </a:buClr>
              <a:buFont typeface="Arial" panose="020B0604020202020204" pitchFamily="34" charset="0"/>
              <a:buChar char="•"/>
              <a:defRPr/>
            </a:pPr>
            <a:r>
              <a:rPr lang="en-GB" sz="3200" dirty="0">
                <a:solidFill>
                  <a:schemeClr val="tx1">
                    <a:lumMod val="65000"/>
                    <a:lumOff val="35000"/>
                  </a:schemeClr>
                </a:solidFill>
              </a:rPr>
              <a:t>interview</a:t>
            </a:r>
            <a:endParaRPr lang="en-GB" sz="3200" i="1" dirty="0">
              <a:solidFill>
                <a:schemeClr val="tx1">
                  <a:lumMod val="65000"/>
                  <a:lumOff val="35000"/>
                </a:schemeClr>
              </a:solidFill>
            </a:endParaRPr>
          </a:p>
          <a:p>
            <a:pPr marL="895328" lvl="2" indent="-342891">
              <a:buClr>
                <a:schemeClr val="tx1"/>
              </a:buClr>
              <a:buFont typeface="Arial" panose="020B0604020202020204" pitchFamily="34" charset="0"/>
              <a:buChar char="•"/>
              <a:defRPr/>
            </a:pPr>
            <a:r>
              <a:rPr lang="en-GB" sz="3200" dirty="0">
                <a:solidFill>
                  <a:schemeClr val="tx1">
                    <a:lumMod val="65000"/>
                    <a:lumOff val="35000"/>
                  </a:schemeClr>
                </a:solidFill>
              </a:rPr>
              <a:t>portfolio</a:t>
            </a:r>
            <a:endParaRPr lang="en-GB" sz="3200" i="1" dirty="0">
              <a:solidFill>
                <a:schemeClr val="tx1">
                  <a:lumMod val="65000"/>
                  <a:lumOff val="35000"/>
                </a:schemeClr>
              </a:solidFill>
            </a:endParaRPr>
          </a:p>
          <a:p>
            <a:pPr marL="895328" lvl="2" indent="-342891">
              <a:buClr>
                <a:schemeClr val="tx1"/>
              </a:buClr>
              <a:buFont typeface="Arial" panose="020B0604020202020204" pitchFamily="34" charset="0"/>
              <a:buChar char="•"/>
              <a:defRPr/>
            </a:pPr>
            <a:r>
              <a:rPr lang="en-GB" sz="3200" dirty="0">
                <a:solidFill>
                  <a:schemeClr val="tx1">
                    <a:lumMod val="65000"/>
                    <a:lumOff val="35000"/>
                  </a:schemeClr>
                </a:solidFill>
              </a:rPr>
              <a:t>audition</a:t>
            </a:r>
            <a:endParaRPr lang="en-US" sz="3200" dirty="0">
              <a:solidFill>
                <a:schemeClr val="tx1">
                  <a:lumMod val="65000"/>
                  <a:lumOff val="35000"/>
                </a:schemeClr>
              </a:solidFill>
            </a:endParaRPr>
          </a:p>
        </p:txBody>
      </p:sp>
      <p:sp>
        <p:nvSpPr>
          <p:cNvPr id="5" name="Rectangle 4">
            <a:extLst>
              <a:ext uri="{FF2B5EF4-FFF2-40B4-BE49-F238E27FC236}">
                <a16:creationId xmlns:a16="http://schemas.microsoft.com/office/drawing/2014/main" id="{B4423E44-17B9-49AB-99C0-3B6C204EB267}"/>
              </a:ext>
            </a:extLst>
          </p:cNvPr>
          <p:cNvSpPr/>
          <p:nvPr/>
        </p:nvSpPr>
        <p:spPr>
          <a:xfrm>
            <a:off x="5145617" y="2398184"/>
            <a:ext cx="4846522" cy="2708434"/>
          </a:xfrm>
          <a:prstGeom prst="rect">
            <a:avLst/>
          </a:prstGeom>
        </p:spPr>
        <p:txBody>
          <a:bodyPr wrap="square">
            <a:spAutoFit/>
          </a:bodyPr>
          <a:lstStyle/>
          <a:p>
            <a:pPr>
              <a:spcAft>
                <a:spcPts val="1200"/>
              </a:spcAft>
              <a:defRPr/>
            </a:pPr>
            <a:r>
              <a:rPr lang="en-GB" sz="3200" dirty="0">
                <a:solidFill>
                  <a:schemeClr val="tx1">
                    <a:lumMod val="65000"/>
                    <a:lumOff val="35000"/>
                  </a:schemeClr>
                </a:solidFill>
              </a:rPr>
              <a:t>You’ll get one of three decisions:</a:t>
            </a:r>
          </a:p>
          <a:p>
            <a:pPr marL="541325" lvl="2" indent="-342891">
              <a:buClr>
                <a:schemeClr val="tx1"/>
              </a:buClr>
              <a:buFont typeface="Arial" panose="020B0604020202020204" pitchFamily="34" charset="0"/>
              <a:buChar char="•"/>
              <a:defRPr/>
            </a:pPr>
            <a:r>
              <a:rPr lang="en-GB" sz="3200" b="1" dirty="0">
                <a:solidFill>
                  <a:srgbClr val="C00000"/>
                </a:solidFill>
              </a:rPr>
              <a:t>unconditional</a:t>
            </a:r>
            <a:r>
              <a:rPr lang="en-GB" sz="3200" dirty="0">
                <a:solidFill>
                  <a:schemeClr val="tx1">
                    <a:lumMod val="65000"/>
                    <a:lumOff val="35000"/>
                  </a:schemeClr>
                </a:solidFill>
              </a:rPr>
              <a:t> offer</a:t>
            </a:r>
          </a:p>
          <a:p>
            <a:pPr marL="541325" lvl="2" indent="-342891">
              <a:buClr>
                <a:schemeClr val="tx1"/>
              </a:buClr>
              <a:buFont typeface="Arial" panose="020B0604020202020204" pitchFamily="34" charset="0"/>
              <a:buChar char="•"/>
              <a:defRPr/>
            </a:pPr>
            <a:r>
              <a:rPr lang="en-GB" sz="3200" b="1" dirty="0">
                <a:solidFill>
                  <a:srgbClr val="C00000"/>
                </a:solidFill>
              </a:rPr>
              <a:t>conditional</a:t>
            </a:r>
            <a:r>
              <a:rPr lang="en-GB" sz="3200" dirty="0">
                <a:solidFill>
                  <a:srgbClr val="C00000"/>
                </a:solidFill>
              </a:rPr>
              <a:t> </a:t>
            </a:r>
            <a:r>
              <a:rPr lang="en-GB" sz="3200" dirty="0">
                <a:solidFill>
                  <a:schemeClr val="tx1">
                    <a:lumMod val="65000"/>
                    <a:lumOff val="35000"/>
                  </a:schemeClr>
                </a:solidFill>
              </a:rPr>
              <a:t>offer</a:t>
            </a:r>
          </a:p>
          <a:p>
            <a:pPr marL="541325" lvl="2" indent="-342891">
              <a:buClr>
                <a:schemeClr val="tx1"/>
              </a:buClr>
              <a:buFont typeface="Arial" panose="020B0604020202020204" pitchFamily="34" charset="0"/>
              <a:buChar char="•"/>
              <a:defRPr/>
            </a:pPr>
            <a:r>
              <a:rPr lang="en-GB" sz="3200" b="1" dirty="0">
                <a:solidFill>
                  <a:schemeClr val="tx1">
                    <a:lumMod val="65000"/>
                    <a:lumOff val="35000"/>
                  </a:schemeClr>
                </a:solidFill>
              </a:rPr>
              <a:t>unsuccessful</a:t>
            </a:r>
          </a:p>
        </p:txBody>
      </p:sp>
    </p:spTree>
    <p:extLst>
      <p:ext uri="{BB962C8B-B14F-4D97-AF65-F5344CB8AC3E}">
        <p14:creationId xmlns:p14="http://schemas.microsoft.com/office/powerpoint/2010/main" val="25717465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0F41845-D8AA-42C9-A901-46C720EA6219}"/>
              </a:ext>
            </a:extLst>
          </p:cNvPr>
          <p:cNvSpPr/>
          <p:nvPr/>
        </p:nvSpPr>
        <p:spPr>
          <a:xfrm>
            <a:off x="0" y="1598086"/>
            <a:ext cx="9144000" cy="3702049"/>
          </a:xfrm>
          <a:prstGeom prst="rect">
            <a:avLst/>
          </a:prstGeom>
          <a:solidFill>
            <a:schemeClr val="bg1">
              <a:alpha val="89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p>
        </p:txBody>
      </p:sp>
      <p:sp>
        <p:nvSpPr>
          <p:cNvPr id="2" name="TextBox 1">
            <a:extLst>
              <a:ext uri="{FF2B5EF4-FFF2-40B4-BE49-F238E27FC236}">
                <a16:creationId xmlns:a16="http://schemas.microsoft.com/office/drawing/2014/main" id="{7A4BE0E0-7257-4133-924F-4E50FD22703F}"/>
              </a:ext>
            </a:extLst>
          </p:cNvPr>
          <p:cNvSpPr txBox="1"/>
          <p:nvPr/>
        </p:nvSpPr>
        <p:spPr>
          <a:xfrm>
            <a:off x="337457" y="164932"/>
            <a:ext cx="7653867" cy="769441"/>
          </a:xfrm>
          <a:prstGeom prst="rect">
            <a:avLst/>
          </a:prstGeom>
          <a:noFill/>
        </p:spPr>
        <p:txBody>
          <a:bodyPr>
            <a:spAutoFit/>
          </a:bodyPr>
          <a:lstStyle/>
          <a:p>
            <a:pPr>
              <a:defRPr/>
            </a:pPr>
            <a:r>
              <a:rPr lang="en-US" sz="4400" b="1" dirty="0">
                <a:solidFill>
                  <a:srgbClr val="E00023"/>
                </a:solidFill>
                <a:latin typeface="+mj-lt"/>
                <a:cs typeface="FS Albert Pro"/>
              </a:rPr>
              <a:t>Applicant replies</a:t>
            </a:r>
          </a:p>
        </p:txBody>
      </p:sp>
      <p:sp>
        <p:nvSpPr>
          <p:cNvPr id="6" name="Rectangle 5">
            <a:extLst>
              <a:ext uri="{FF2B5EF4-FFF2-40B4-BE49-F238E27FC236}">
                <a16:creationId xmlns:a16="http://schemas.microsoft.com/office/drawing/2014/main" id="{7E1E7412-42F6-4015-AB43-E1785A9697DB}"/>
              </a:ext>
            </a:extLst>
          </p:cNvPr>
          <p:cNvSpPr/>
          <p:nvPr/>
        </p:nvSpPr>
        <p:spPr>
          <a:xfrm>
            <a:off x="337457" y="1040100"/>
            <a:ext cx="8654143" cy="4732065"/>
          </a:xfrm>
          <a:prstGeom prst="rect">
            <a:avLst/>
          </a:prstGeom>
        </p:spPr>
        <p:txBody>
          <a:bodyPr wrap="square">
            <a:spAutoFit/>
          </a:bodyPr>
          <a:lstStyle/>
          <a:p>
            <a:pPr marL="358766" indent="-358766">
              <a:spcBef>
                <a:spcPts val="600"/>
              </a:spcBef>
              <a:spcAft>
                <a:spcPts val="600"/>
              </a:spcAft>
              <a:defRPr/>
            </a:pPr>
            <a:r>
              <a:rPr lang="en-GB" sz="3200" dirty="0">
                <a:solidFill>
                  <a:schemeClr val="tx1">
                    <a:lumMod val="65000"/>
                    <a:lumOff val="35000"/>
                  </a:schemeClr>
                </a:solidFill>
              </a:rPr>
              <a:t>Wait for all decisions from all choices, then they can choose one:</a:t>
            </a:r>
          </a:p>
          <a:p>
            <a:pPr marL="358766" indent="-90486">
              <a:spcBef>
                <a:spcPts val="600"/>
              </a:spcBef>
              <a:spcAft>
                <a:spcPts val="600"/>
              </a:spcAft>
              <a:buClr>
                <a:schemeClr val="tx1">
                  <a:lumMod val="65000"/>
                  <a:lumOff val="35000"/>
                </a:schemeClr>
              </a:buClr>
              <a:buFont typeface="Arial" panose="020B0604020202020204" pitchFamily="34" charset="0"/>
              <a:buChar char="•"/>
              <a:defRPr/>
            </a:pPr>
            <a:r>
              <a:rPr lang="en-GB" sz="3200" b="1" dirty="0">
                <a:solidFill>
                  <a:srgbClr val="B2001B"/>
                </a:solidFill>
              </a:rPr>
              <a:t> firm</a:t>
            </a:r>
            <a:r>
              <a:rPr lang="en-GB" sz="3200" dirty="0"/>
              <a:t> </a:t>
            </a:r>
            <a:r>
              <a:rPr lang="en-GB" sz="3200" dirty="0">
                <a:solidFill>
                  <a:schemeClr val="tx1">
                    <a:lumMod val="65000"/>
                    <a:lumOff val="35000"/>
                  </a:schemeClr>
                </a:solidFill>
              </a:rPr>
              <a:t>– if all conditions are met, where they will be </a:t>
            </a:r>
            <a:r>
              <a:rPr lang="en-GB" sz="3200" b="1" dirty="0">
                <a:solidFill>
                  <a:schemeClr val="tx1">
                    <a:lumMod val="65000"/>
                    <a:lumOff val="35000"/>
                  </a:schemeClr>
                </a:solidFill>
              </a:rPr>
              <a:t>placed</a:t>
            </a:r>
            <a:endParaRPr lang="en-GB" sz="3200" dirty="0">
              <a:solidFill>
                <a:schemeClr val="tx1">
                  <a:lumMod val="65000"/>
                  <a:lumOff val="35000"/>
                </a:schemeClr>
              </a:solidFill>
            </a:endParaRPr>
          </a:p>
          <a:p>
            <a:pPr marL="358766" indent="-90486">
              <a:spcBef>
                <a:spcPts val="600"/>
              </a:spcBef>
              <a:spcAft>
                <a:spcPts val="600"/>
              </a:spcAft>
              <a:buClr>
                <a:schemeClr val="tx1">
                  <a:lumMod val="65000"/>
                  <a:lumOff val="35000"/>
                </a:schemeClr>
              </a:buClr>
              <a:buFont typeface="Arial" panose="020B0604020202020204" pitchFamily="34" charset="0"/>
              <a:buChar char="•"/>
              <a:defRPr/>
            </a:pPr>
            <a:r>
              <a:rPr lang="en-GB" sz="3200" b="1" dirty="0">
                <a:solidFill>
                  <a:srgbClr val="B2001B"/>
                </a:solidFill>
              </a:rPr>
              <a:t> insurance</a:t>
            </a:r>
            <a:r>
              <a:rPr lang="en-GB" sz="3200" dirty="0"/>
              <a:t> </a:t>
            </a:r>
            <a:r>
              <a:rPr lang="en-GB" sz="3200" dirty="0">
                <a:solidFill>
                  <a:schemeClr val="tx1">
                    <a:lumMod val="65000"/>
                    <a:lumOff val="35000"/>
                  </a:schemeClr>
                </a:solidFill>
              </a:rPr>
              <a:t>– usually lower conditions in case firm conditions are not met</a:t>
            </a:r>
          </a:p>
          <a:p>
            <a:pPr>
              <a:spcBef>
                <a:spcPts val="600"/>
              </a:spcBef>
              <a:spcAft>
                <a:spcPts val="600"/>
              </a:spcAft>
              <a:defRPr/>
            </a:pPr>
            <a:r>
              <a:rPr lang="en-GB" sz="2400" dirty="0">
                <a:solidFill>
                  <a:schemeClr val="tx1">
                    <a:lumMod val="65000"/>
                    <a:lumOff val="35000"/>
                  </a:schemeClr>
                </a:solidFill>
              </a:rPr>
              <a:t>Any other offers must be </a:t>
            </a:r>
            <a:r>
              <a:rPr lang="en-GB" sz="2400" b="1" dirty="0">
                <a:solidFill>
                  <a:srgbClr val="B2001B"/>
                </a:solidFill>
              </a:rPr>
              <a:t>declined</a:t>
            </a:r>
            <a:r>
              <a:rPr lang="en-GB" sz="2400" dirty="0"/>
              <a:t>.</a:t>
            </a:r>
          </a:p>
          <a:p>
            <a:pPr>
              <a:spcBef>
                <a:spcPts val="300"/>
              </a:spcBef>
              <a:defRPr/>
            </a:pPr>
            <a:r>
              <a:rPr lang="en-GB" sz="2400" dirty="0">
                <a:solidFill>
                  <a:schemeClr val="tx1">
                    <a:lumMod val="65000"/>
                    <a:lumOff val="35000"/>
                  </a:schemeClr>
                </a:solidFill>
              </a:rPr>
              <a:t>They don’t have to have an </a:t>
            </a:r>
            <a:r>
              <a:rPr lang="en-GB" sz="2400" b="1" dirty="0">
                <a:solidFill>
                  <a:srgbClr val="B2001B"/>
                </a:solidFill>
              </a:rPr>
              <a:t>insurance</a:t>
            </a:r>
            <a:r>
              <a:rPr lang="en-GB" sz="2400" dirty="0"/>
              <a:t> </a:t>
            </a:r>
            <a:r>
              <a:rPr lang="en-GB" sz="2400" dirty="0">
                <a:solidFill>
                  <a:schemeClr val="tx1">
                    <a:lumMod val="65000"/>
                    <a:lumOff val="35000"/>
                  </a:schemeClr>
                </a:solidFill>
              </a:rPr>
              <a:t>(14 day CMA cooling off period).</a:t>
            </a:r>
          </a:p>
        </p:txBody>
      </p:sp>
    </p:spTree>
    <p:extLst>
      <p:ext uri="{BB962C8B-B14F-4D97-AF65-F5344CB8AC3E}">
        <p14:creationId xmlns:p14="http://schemas.microsoft.com/office/powerpoint/2010/main" val="7192127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6DCBD7B-15AC-447C-A9C5-2DA114606EA7}"/>
              </a:ext>
            </a:extLst>
          </p:cNvPr>
          <p:cNvSpPr/>
          <p:nvPr/>
        </p:nvSpPr>
        <p:spPr>
          <a:xfrm>
            <a:off x="0" y="857253"/>
            <a:ext cx="9144000" cy="4500033"/>
          </a:xfrm>
          <a:prstGeom prst="rect">
            <a:avLst/>
          </a:prstGeom>
          <a:solidFill>
            <a:schemeClr val="bg1">
              <a:alpha val="86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p>
        </p:txBody>
      </p:sp>
      <p:sp>
        <p:nvSpPr>
          <p:cNvPr id="70659" name="TextBox 2">
            <a:extLst>
              <a:ext uri="{FF2B5EF4-FFF2-40B4-BE49-F238E27FC236}">
                <a16:creationId xmlns:a16="http://schemas.microsoft.com/office/drawing/2014/main" id="{9589FC0E-2D79-4251-A2AC-E121DA8B98D2}"/>
              </a:ext>
            </a:extLst>
          </p:cNvPr>
          <p:cNvSpPr txBox="1">
            <a:spLocks noChangeArrowheads="1"/>
          </p:cNvSpPr>
          <p:nvPr/>
        </p:nvSpPr>
        <p:spPr bwMode="auto">
          <a:xfrm>
            <a:off x="54245" y="158532"/>
            <a:ext cx="765386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eaLnBrk="1" hangingPunct="1"/>
            <a:r>
              <a:rPr lang="en-US" altLang="en-US" sz="4400" b="1" dirty="0">
                <a:solidFill>
                  <a:srgbClr val="E00023"/>
                </a:solidFill>
                <a:ea typeface="FS Albert Pro"/>
                <a:cs typeface="FS Albert Pro"/>
              </a:rPr>
              <a:t>Clearing process </a:t>
            </a:r>
          </a:p>
        </p:txBody>
      </p:sp>
      <p:graphicFrame>
        <p:nvGraphicFramePr>
          <p:cNvPr id="4" name="Diagram 3">
            <a:extLst>
              <a:ext uri="{FF2B5EF4-FFF2-40B4-BE49-F238E27FC236}">
                <a16:creationId xmlns:a16="http://schemas.microsoft.com/office/drawing/2014/main" id="{D1B4C791-B8A4-4826-9083-7A83F35D0649}"/>
              </a:ext>
            </a:extLst>
          </p:cNvPr>
          <p:cNvGraphicFramePr/>
          <p:nvPr/>
        </p:nvGraphicFramePr>
        <p:xfrm>
          <a:off x="3493973" y="900303"/>
          <a:ext cx="5527501" cy="42847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id="{5694999D-35E7-448C-8778-8B1B4D5161BE}"/>
              </a:ext>
            </a:extLst>
          </p:cNvPr>
          <p:cNvSpPr/>
          <p:nvPr/>
        </p:nvSpPr>
        <p:spPr>
          <a:xfrm>
            <a:off x="84927" y="927973"/>
            <a:ext cx="3570863" cy="4524315"/>
          </a:xfrm>
          <a:prstGeom prst="rect">
            <a:avLst/>
          </a:prstGeom>
        </p:spPr>
        <p:txBody>
          <a:bodyPr wrap="square">
            <a:spAutoFit/>
          </a:bodyPr>
          <a:lstStyle/>
          <a:p>
            <a:pPr marL="285744" indent="-285744">
              <a:buFont typeface="Arial" panose="020B0604020202020204" pitchFamily="34" charset="0"/>
              <a:buChar char="•"/>
              <a:defRPr/>
            </a:pPr>
            <a:r>
              <a:rPr lang="en-US" sz="2400" dirty="0">
                <a:solidFill>
                  <a:schemeClr val="tx1">
                    <a:lumMod val="65000"/>
                    <a:lumOff val="35000"/>
                  </a:schemeClr>
                </a:solidFill>
              </a:rPr>
              <a:t>Places secured via Track.</a:t>
            </a:r>
          </a:p>
          <a:p>
            <a:pPr marL="285744" indent="-285744">
              <a:buFont typeface="Arial" panose="020B0604020202020204" pitchFamily="34" charset="0"/>
              <a:buChar char="•"/>
              <a:defRPr/>
            </a:pPr>
            <a:r>
              <a:rPr lang="en-US" sz="2400" dirty="0">
                <a:solidFill>
                  <a:schemeClr val="tx1">
                    <a:lumMod val="65000"/>
                    <a:lumOff val="35000"/>
                  </a:schemeClr>
                </a:solidFill>
              </a:rPr>
              <a:t>A verbal agreement following initial direct contact must be made. </a:t>
            </a:r>
          </a:p>
          <a:p>
            <a:pPr marL="285744" indent="-285744">
              <a:buFont typeface="Arial" panose="020B0604020202020204" pitchFamily="34" charset="0"/>
              <a:buChar char="•"/>
              <a:defRPr/>
            </a:pPr>
            <a:r>
              <a:rPr lang="en-US" sz="2400" dirty="0">
                <a:solidFill>
                  <a:schemeClr val="tx1">
                    <a:lumMod val="65000"/>
                    <a:lumOff val="35000"/>
                  </a:schemeClr>
                </a:solidFill>
              </a:rPr>
              <a:t>Eligible applicants will have a ten digit Personal ID number (PID) and a six digit Clearing number. </a:t>
            </a:r>
          </a:p>
          <a:p>
            <a:pPr marL="285744" indent="-285744">
              <a:buFont typeface="Arial" panose="020B0604020202020204" pitchFamily="34" charset="0"/>
              <a:buChar char="•"/>
              <a:defRPr/>
            </a:pPr>
            <a:r>
              <a:rPr lang="en-US" sz="2400" dirty="0">
                <a:solidFill>
                  <a:schemeClr val="tx1">
                    <a:lumMod val="65000"/>
                    <a:lumOff val="35000"/>
                  </a:schemeClr>
                </a:solidFill>
              </a:rPr>
              <a:t>Should be able to quote both to the universities they contact. </a:t>
            </a:r>
          </a:p>
        </p:txBody>
      </p:sp>
      <p:grpSp>
        <p:nvGrpSpPr>
          <p:cNvPr id="2" name="Group 1">
            <a:extLst>
              <a:ext uri="{FF2B5EF4-FFF2-40B4-BE49-F238E27FC236}">
                <a16:creationId xmlns:a16="http://schemas.microsoft.com/office/drawing/2014/main" id="{DA60BC42-2F66-42C0-B831-9E2C8F4683A4}"/>
              </a:ext>
            </a:extLst>
          </p:cNvPr>
          <p:cNvGrpSpPr>
            <a:grpSpLocks/>
          </p:cNvGrpSpPr>
          <p:nvPr/>
        </p:nvGrpSpPr>
        <p:grpSpPr bwMode="auto">
          <a:xfrm>
            <a:off x="3494619" y="2114551"/>
            <a:ext cx="3083983" cy="1615016"/>
            <a:chOff x="1076374" y="2996422"/>
            <a:chExt cx="2975609" cy="1614084"/>
          </a:xfrm>
        </p:grpSpPr>
        <p:grpSp>
          <p:nvGrpSpPr>
            <p:cNvPr id="5" name="Group 4">
              <a:extLst>
                <a:ext uri="{FF2B5EF4-FFF2-40B4-BE49-F238E27FC236}">
                  <a16:creationId xmlns:a16="http://schemas.microsoft.com/office/drawing/2014/main" id="{4907DD72-665F-4B9F-97A0-AF80091398E3}"/>
                </a:ext>
              </a:extLst>
            </p:cNvPr>
            <p:cNvGrpSpPr/>
            <p:nvPr/>
          </p:nvGrpSpPr>
          <p:grpSpPr>
            <a:xfrm>
              <a:off x="1076374" y="2996422"/>
              <a:ext cx="2975609" cy="1614084"/>
              <a:chOff x="-99328" y="6053462"/>
              <a:chExt cx="3062591" cy="2724935"/>
            </a:xfrm>
            <a:scene3d>
              <a:camera prst="orthographicFront"/>
              <a:lightRig rig="flat" dir="t"/>
            </a:scene3d>
          </p:grpSpPr>
          <p:sp>
            <p:nvSpPr>
              <p:cNvPr id="6" name="Oval 5">
                <a:extLst>
                  <a:ext uri="{FF2B5EF4-FFF2-40B4-BE49-F238E27FC236}">
                    <a16:creationId xmlns:a16="http://schemas.microsoft.com/office/drawing/2014/main" id="{473A4D41-0A67-478B-BE2B-5C3E410768B9}"/>
                  </a:ext>
                </a:extLst>
              </p:cNvPr>
              <p:cNvSpPr/>
              <p:nvPr/>
            </p:nvSpPr>
            <p:spPr>
              <a:xfrm>
                <a:off x="-99328" y="6053462"/>
                <a:ext cx="2143418" cy="2312473"/>
              </a:xfrm>
              <a:prstGeom prst="ellipse">
                <a:avLst/>
              </a:prstGeom>
              <a:solidFill>
                <a:srgbClr val="C00000"/>
              </a:solidFill>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a:lstStyle/>
              <a:p>
                <a:endParaRPr lang="en-GB"/>
              </a:p>
            </p:txBody>
          </p:sp>
          <p:sp>
            <p:nvSpPr>
              <p:cNvPr id="7" name="Oval 4">
                <a:extLst>
                  <a:ext uri="{FF2B5EF4-FFF2-40B4-BE49-F238E27FC236}">
                    <a16:creationId xmlns:a16="http://schemas.microsoft.com/office/drawing/2014/main" id="{56C4EA79-320F-41D6-B1EC-A75A3FF9C4CD}"/>
                  </a:ext>
                </a:extLst>
              </p:cNvPr>
              <p:cNvSpPr/>
              <p:nvPr/>
            </p:nvSpPr>
            <p:spPr>
              <a:xfrm>
                <a:off x="1364978" y="7397153"/>
                <a:ext cx="1598285" cy="1381244"/>
              </a:xfrm>
              <a:prstGeom prst="rect">
                <a:avLst/>
              </a:prstGeom>
              <a:sp3d/>
            </p:spPr>
            <p:style>
              <a:lnRef idx="0">
                <a:scrgbClr r="0" g="0" b="0"/>
              </a:lnRef>
              <a:fillRef idx="0">
                <a:scrgbClr r="0" g="0" b="0"/>
              </a:fillRef>
              <a:effectRef idx="0">
                <a:scrgbClr r="0" g="0" b="0"/>
              </a:effectRef>
              <a:fontRef idx="minor">
                <a:schemeClr val="lt1"/>
              </a:fontRef>
            </p:style>
            <p:txBody>
              <a:bodyPr lIns="22860" tIns="22860" rIns="22860" bIns="22860" spcCol="1270" anchor="ctr"/>
              <a:lstStyle/>
              <a:p>
                <a:pPr algn="ctr" defTabSz="800080">
                  <a:lnSpc>
                    <a:spcPct val="90000"/>
                  </a:lnSpc>
                  <a:spcAft>
                    <a:spcPct val="35000"/>
                  </a:spcAft>
                  <a:defRPr/>
                </a:pPr>
                <a:endParaRPr lang="en-US" sz="1600" dirty="0">
                  <a:solidFill>
                    <a:srgbClr val="C00000"/>
                  </a:solidFill>
                </a:endParaRPr>
              </a:p>
            </p:txBody>
          </p:sp>
        </p:grpSp>
        <p:sp>
          <p:nvSpPr>
            <p:cNvPr id="70664" name="Rectangle 8">
              <a:extLst>
                <a:ext uri="{FF2B5EF4-FFF2-40B4-BE49-F238E27FC236}">
                  <a16:creationId xmlns:a16="http://schemas.microsoft.com/office/drawing/2014/main" id="{3BFB445D-D056-48BC-A9C0-4B8D46B5F74F}"/>
                </a:ext>
              </a:extLst>
            </p:cNvPr>
            <p:cNvSpPr>
              <a:spLocks noChangeArrowheads="1"/>
            </p:cNvSpPr>
            <p:nvPr/>
          </p:nvSpPr>
          <p:spPr bwMode="auto">
            <a:xfrm>
              <a:off x="1232495" y="3232065"/>
              <a:ext cx="1770297" cy="609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800100">
                <a:defRPr>
                  <a:solidFill>
                    <a:schemeClr val="tx1"/>
                  </a:solidFill>
                  <a:latin typeface="Calibri" panose="020F0502020204030204" pitchFamily="34" charset="0"/>
                  <a:ea typeface="MS PGothic" panose="020B0600070205080204" pitchFamily="34" charset="-128"/>
                </a:defRPr>
              </a:lvl1pPr>
              <a:lvl2pPr marL="742950" indent="-285750" defTabSz="800100">
                <a:defRPr>
                  <a:solidFill>
                    <a:schemeClr val="tx1"/>
                  </a:solidFill>
                  <a:latin typeface="Calibri" panose="020F0502020204030204" pitchFamily="34" charset="0"/>
                  <a:ea typeface="MS PGothic" panose="020B0600070205080204" pitchFamily="34" charset="-128"/>
                </a:defRPr>
              </a:lvl2pPr>
              <a:lvl3pPr marL="1143000" indent="-228600" defTabSz="800100">
                <a:defRPr>
                  <a:solidFill>
                    <a:schemeClr val="tx1"/>
                  </a:solidFill>
                  <a:latin typeface="Calibri" panose="020F0502020204030204" pitchFamily="34" charset="0"/>
                  <a:ea typeface="MS PGothic" panose="020B0600070205080204" pitchFamily="34" charset="-128"/>
                </a:defRPr>
              </a:lvl3pPr>
              <a:lvl4pPr marL="1600200" indent="-228600" defTabSz="800100">
                <a:defRPr>
                  <a:solidFill>
                    <a:schemeClr val="tx1"/>
                  </a:solidFill>
                  <a:latin typeface="Calibri" panose="020F0502020204030204" pitchFamily="34" charset="0"/>
                  <a:ea typeface="MS PGothic" panose="020B0600070205080204" pitchFamily="34" charset="-128"/>
                </a:defRPr>
              </a:lvl4pPr>
              <a:lvl5pPr marL="2057400" indent="-228600" defTabSz="800100">
                <a:defRPr>
                  <a:solidFill>
                    <a:schemeClr val="tx1"/>
                  </a:solidFill>
                  <a:latin typeface="Calibri" panose="020F0502020204030204" pitchFamily="34" charset="0"/>
                  <a:ea typeface="MS PGothic" panose="020B0600070205080204" pitchFamily="34" charset="-128"/>
                </a:defRPr>
              </a:lvl5pPr>
              <a:lvl6pPr marL="2514600" indent="-228600" defTabSz="8001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defTabSz="8001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defTabSz="8001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defTabSz="8001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pPr algn="ctr" eaLnBrk="1" hangingPunct="1">
                <a:lnSpc>
                  <a:spcPct val="90000"/>
                </a:lnSpc>
                <a:spcAft>
                  <a:spcPct val="35000"/>
                </a:spcAft>
              </a:pPr>
              <a:r>
                <a:rPr lang="en-GB" altLang="en-US" sz="1867">
                  <a:solidFill>
                    <a:schemeClr val="bg1"/>
                  </a:solidFill>
                </a:rPr>
                <a:t>Applicant placed on course</a:t>
              </a:r>
              <a:endParaRPr lang="en-US" altLang="en-US" sz="1867">
                <a:solidFill>
                  <a:schemeClr val="bg1"/>
                </a:solidFill>
              </a:endParaRPr>
            </a:p>
          </p:txBody>
        </p:sp>
      </p:grpSp>
    </p:spTree>
    <p:extLst>
      <p:ext uri="{BB962C8B-B14F-4D97-AF65-F5344CB8AC3E}">
        <p14:creationId xmlns:p14="http://schemas.microsoft.com/office/powerpoint/2010/main" val="18380563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2"/>
                                        </p:tgtEl>
                                        <p:attrNameLst>
                                          <p:attrName>ppt_x</p:attrName>
                                        </p:attrNameLst>
                                      </p:cBhvr>
                                      <p:tavLst>
                                        <p:tav tm="0">
                                          <p:val>
                                            <p:strVal val="ppt_x"/>
                                          </p:val>
                                        </p:tav>
                                        <p:tav tm="100000">
                                          <p:val>
                                            <p:strVal val="ppt_x"/>
                                          </p:val>
                                        </p:tav>
                                      </p:tavLst>
                                    </p:anim>
                                    <p:anim calcmode="lin" valueType="num">
                                      <p:cBhvr additive="base">
                                        <p:cTn id="7" dur="500"/>
                                        <p:tgtEl>
                                          <p:spTgt spid="2"/>
                                        </p:tgtEl>
                                        <p:attrNameLst>
                                          <p:attrName>ppt_y</p:attrName>
                                        </p:attrNameLst>
                                      </p:cBhvr>
                                      <p:tavLst>
                                        <p:tav tm="0">
                                          <p:val>
                                            <p:strVal val="ppt_y"/>
                                          </p:val>
                                        </p:tav>
                                        <p:tav tm="100000">
                                          <p:val>
                                            <p:strVal val="1+ppt_h/2"/>
                                          </p:val>
                                        </p:tav>
                                      </p:tavLst>
                                    </p:anim>
                                    <p:set>
                                      <p:cBhvr>
                                        <p:cTn id="8"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6DC40620-0879-4E58-948B-9203F4FBDFB9}"/>
              </a:ext>
            </a:extLst>
          </p:cNvPr>
          <p:cNvSpPr txBox="1"/>
          <p:nvPr/>
        </p:nvSpPr>
        <p:spPr>
          <a:xfrm>
            <a:off x="239486" y="349080"/>
            <a:ext cx="7653867" cy="769441"/>
          </a:xfrm>
          <a:prstGeom prst="rect">
            <a:avLst/>
          </a:prstGeom>
          <a:noFill/>
        </p:spPr>
        <p:txBody>
          <a:bodyPr>
            <a:spAutoFit/>
          </a:bodyPr>
          <a:lstStyle/>
          <a:p>
            <a:pPr>
              <a:defRPr/>
            </a:pPr>
            <a:r>
              <a:rPr lang="en-US" sz="4400" b="1" dirty="0">
                <a:solidFill>
                  <a:srgbClr val="E00023"/>
                </a:solidFill>
                <a:latin typeface="+mj-lt"/>
                <a:cs typeface="FS Albert Pro"/>
              </a:rPr>
              <a:t>References</a:t>
            </a:r>
          </a:p>
        </p:txBody>
      </p:sp>
      <p:sp>
        <p:nvSpPr>
          <p:cNvPr id="5" name="Rectangle 4">
            <a:extLst>
              <a:ext uri="{FF2B5EF4-FFF2-40B4-BE49-F238E27FC236}">
                <a16:creationId xmlns:a16="http://schemas.microsoft.com/office/drawing/2014/main" id="{27F83B4B-F7FF-422C-8978-E02B83A72368}"/>
              </a:ext>
            </a:extLst>
          </p:cNvPr>
          <p:cNvSpPr/>
          <p:nvPr/>
        </p:nvSpPr>
        <p:spPr>
          <a:xfrm>
            <a:off x="239486" y="1118521"/>
            <a:ext cx="8583148" cy="3908762"/>
          </a:xfrm>
          <a:prstGeom prst="rect">
            <a:avLst/>
          </a:prstGeom>
        </p:spPr>
        <p:txBody>
          <a:bodyPr wrap="square">
            <a:spAutoFit/>
          </a:bodyPr>
          <a:lstStyle/>
          <a:p>
            <a:pPr marL="268281" indent="-268281">
              <a:spcBef>
                <a:spcPts val="1200"/>
              </a:spcBef>
              <a:spcAft>
                <a:spcPts val="1200"/>
              </a:spcAft>
              <a:buFont typeface="Arial" panose="020B0604020202020204" pitchFamily="34" charset="0"/>
              <a:buChar char="•"/>
              <a:defRPr/>
            </a:pPr>
            <a:r>
              <a:rPr lang="en-GB" sz="2800" b="1" dirty="0">
                <a:solidFill>
                  <a:schemeClr val="tx1">
                    <a:lumMod val="65000"/>
                    <a:lumOff val="35000"/>
                  </a:schemeClr>
                </a:solidFill>
              </a:rPr>
              <a:t>Something Joint Sixth Form does well – the personal touch</a:t>
            </a:r>
          </a:p>
          <a:p>
            <a:pPr marL="268281" indent="-268281">
              <a:spcBef>
                <a:spcPts val="1200"/>
              </a:spcBef>
              <a:spcAft>
                <a:spcPts val="1200"/>
              </a:spcAft>
              <a:buFont typeface="Arial" panose="020B0604020202020204" pitchFamily="34" charset="0"/>
              <a:buChar char="•"/>
              <a:defRPr/>
            </a:pPr>
            <a:r>
              <a:rPr lang="en-GB" sz="2800" dirty="0">
                <a:solidFill>
                  <a:schemeClr val="tx1">
                    <a:lumMod val="65000"/>
                    <a:lumOff val="35000"/>
                  </a:schemeClr>
                </a:solidFill>
              </a:rPr>
              <a:t>Similar format to personal statement.</a:t>
            </a:r>
          </a:p>
          <a:p>
            <a:pPr marL="268281" indent="-268281">
              <a:spcBef>
                <a:spcPts val="1200"/>
              </a:spcBef>
              <a:spcAft>
                <a:spcPts val="1200"/>
              </a:spcAft>
              <a:buFont typeface="Arial" panose="020B0604020202020204" pitchFamily="34" charset="0"/>
              <a:buChar char="•"/>
              <a:defRPr/>
            </a:pPr>
            <a:r>
              <a:rPr lang="en-GB" sz="2800" dirty="0">
                <a:solidFill>
                  <a:schemeClr val="tx1">
                    <a:lumMod val="65000"/>
                    <a:lumOff val="35000"/>
                  </a:schemeClr>
                </a:solidFill>
              </a:rPr>
              <a:t>Should form a partnership with the personal statement.</a:t>
            </a:r>
          </a:p>
          <a:p>
            <a:pPr marL="268281" indent="-268281">
              <a:spcBef>
                <a:spcPts val="1200"/>
              </a:spcBef>
              <a:spcAft>
                <a:spcPts val="1200"/>
              </a:spcAft>
              <a:buFont typeface="Arial" panose="020B0604020202020204" pitchFamily="34" charset="0"/>
              <a:buChar char="•"/>
              <a:defRPr/>
            </a:pPr>
            <a:r>
              <a:rPr lang="en-GB" sz="2800" dirty="0">
                <a:solidFill>
                  <a:schemeClr val="tx1">
                    <a:lumMod val="65000"/>
                    <a:lumOff val="35000"/>
                  </a:schemeClr>
                </a:solidFill>
              </a:rPr>
              <a:t>Particularly important for competitive courses.</a:t>
            </a:r>
          </a:p>
          <a:p>
            <a:pPr marL="268281" indent="-268281">
              <a:spcBef>
                <a:spcPts val="1200"/>
              </a:spcBef>
              <a:spcAft>
                <a:spcPts val="1200"/>
              </a:spcAft>
              <a:buFont typeface="Arial" panose="020B0604020202020204" pitchFamily="34" charset="0"/>
              <a:buChar char="•"/>
              <a:defRPr/>
            </a:pPr>
            <a:r>
              <a:rPr lang="en-GB" sz="2800" dirty="0">
                <a:solidFill>
                  <a:schemeClr val="tx1">
                    <a:lumMod val="65000"/>
                    <a:lumOff val="35000"/>
                  </a:schemeClr>
                </a:solidFill>
              </a:rPr>
              <a:t>Should be in line with predicted grades.</a:t>
            </a:r>
          </a:p>
        </p:txBody>
      </p:sp>
    </p:spTree>
    <p:extLst>
      <p:ext uri="{BB962C8B-B14F-4D97-AF65-F5344CB8AC3E}">
        <p14:creationId xmlns:p14="http://schemas.microsoft.com/office/powerpoint/2010/main" val="18351109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C96A7-C4E2-159D-E669-3C3CE0C838D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0553BA8-E057-1633-DE16-C647B39643D8}"/>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CAE1997B-AC09-C3D9-B0AA-74A0E548357C}"/>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0" y="1610228"/>
            <a:ext cx="9144000" cy="3637543"/>
          </a:xfrm>
          <a:prstGeom prst="rect">
            <a:avLst/>
          </a:prstGeom>
        </p:spPr>
      </p:pic>
    </p:spTree>
    <p:extLst>
      <p:ext uri="{BB962C8B-B14F-4D97-AF65-F5344CB8AC3E}">
        <p14:creationId xmlns:p14="http://schemas.microsoft.com/office/powerpoint/2010/main" val="15916237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CE921-5BE6-9D8B-3BBF-EDA0148DC63C}"/>
              </a:ext>
            </a:extLst>
          </p:cNvPr>
          <p:cNvSpPr>
            <a:spLocks noGrp="1"/>
          </p:cNvSpPr>
          <p:nvPr>
            <p:ph type="title"/>
          </p:nvPr>
        </p:nvSpPr>
        <p:spPr/>
        <p:txBody>
          <a:bodyPr>
            <a:normAutofit/>
          </a:bodyPr>
          <a:lstStyle/>
          <a:p>
            <a:r>
              <a:rPr lang="en-US" dirty="0"/>
              <a:t>Debate over reforming the current loan system</a:t>
            </a:r>
            <a:endParaRPr lang="en-GB" dirty="0"/>
          </a:p>
        </p:txBody>
      </p:sp>
      <p:sp>
        <p:nvSpPr>
          <p:cNvPr id="3" name="Content Placeholder 2">
            <a:extLst>
              <a:ext uri="{FF2B5EF4-FFF2-40B4-BE49-F238E27FC236}">
                <a16:creationId xmlns:a16="http://schemas.microsoft.com/office/drawing/2014/main" id="{0F22BC97-DBB8-4FDF-0A06-A1E36396CB5B}"/>
              </a:ext>
            </a:extLst>
          </p:cNvPr>
          <p:cNvSpPr>
            <a:spLocks noGrp="1"/>
          </p:cNvSpPr>
          <p:nvPr>
            <p:ph idx="1"/>
          </p:nvPr>
        </p:nvSpPr>
        <p:spPr>
          <a:xfrm>
            <a:off x="628650" y="1825624"/>
            <a:ext cx="7886700" cy="4541721"/>
          </a:xfrm>
        </p:spPr>
        <p:txBody>
          <a:bodyPr>
            <a:normAutofit fontScale="92500" lnSpcReduction="10000"/>
          </a:bodyPr>
          <a:lstStyle/>
          <a:p>
            <a:r>
              <a:rPr lang="en-US" dirty="0"/>
              <a:t>There is growing pressure on the government to </a:t>
            </a:r>
            <a:r>
              <a:rPr lang="en-US" b="1" dirty="0"/>
              <a:t>change the way student loans work</a:t>
            </a:r>
            <a:r>
              <a:rPr lang="en-US" dirty="0"/>
              <a:t>, especially for graduates on </a:t>
            </a:r>
            <a:r>
              <a:rPr lang="en-US" b="1" dirty="0"/>
              <a:t>“Plan 2” loans</a:t>
            </a:r>
            <a:r>
              <a:rPr lang="en-US" dirty="0"/>
              <a:t> (people who started university between 2012 and 2023).</a:t>
            </a:r>
          </a:p>
          <a:p>
            <a:r>
              <a:rPr lang="en-US" dirty="0"/>
              <a:t>Govt. are reportedly </a:t>
            </a:r>
            <a:r>
              <a:rPr lang="en-US" b="1" dirty="0"/>
              <a:t>considering raising repayment thresholds or other reforms</a:t>
            </a:r>
            <a:r>
              <a:rPr lang="en-US" dirty="0"/>
              <a:t> because many graduates feel the system is unfair. </a:t>
            </a:r>
          </a:p>
          <a:p>
            <a:r>
              <a:rPr lang="en-US" dirty="0"/>
              <a:t>Critics say the rules have been repeatedly changed—such as altering interest rates and freezing thresholds—so graduates may </a:t>
            </a:r>
            <a:r>
              <a:rPr lang="en-US" b="1" dirty="0"/>
              <a:t>pay more for longer than expected</a:t>
            </a:r>
            <a:r>
              <a:rPr lang="en-US" dirty="0"/>
              <a:t>. </a:t>
            </a:r>
          </a:p>
          <a:p>
            <a:r>
              <a:rPr lang="en-US" sz="3500" b="1" dirty="0">
                <a:solidFill>
                  <a:srgbClr val="FF0000"/>
                </a:solidFill>
              </a:rPr>
              <a:t>Remember! Current students will be on ‘Plan 5’</a:t>
            </a:r>
          </a:p>
          <a:p>
            <a:endParaRPr lang="en-GB" dirty="0"/>
          </a:p>
        </p:txBody>
      </p:sp>
    </p:spTree>
    <p:extLst>
      <p:ext uri="{BB962C8B-B14F-4D97-AF65-F5344CB8AC3E}">
        <p14:creationId xmlns:p14="http://schemas.microsoft.com/office/powerpoint/2010/main" val="369241506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A1EF9-CF15-C919-C456-0665EDE5EB3B}"/>
              </a:ext>
            </a:extLst>
          </p:cNvPr>
          <p:cNvSpPr>
            <a:spLocks noGrp="1"/>
          </p:cNvSpPr>
          <p:nvPr>
            <p:ph type="title"/>
          </p:nvPr>
        </p:nvSpPr>
        <p:spPr/>
        <p:txBody>
          <a:bodyPr>
            <a:normAutofit/>
          </a:bodyPr>
          <a:lstStyle/>
          <a:p>
            <a:r>
              <a:rPr lang="en-US" dirty="0"/>
              <a:t>Concerns that the system may be financially unsustainable</a:t>
            </a:r>
            <a:endParaRPr lang="en-GB" dirty="0"/>
          </a:p>
        </p:txBody>
      </p:sp>
      <p:sp>
        <p:nvSpPr>
          <p:cNvPr id="3" name="Content Placeholder 2">
            <a:extLst>
              <a:ext uri="{FF2B5EF4-FFF2-40B4-BE49-F238E27FC236}">
                <a16:creationId xmlns:a16="http://schemas.microsoft.com/office/drawing/2014/main" id="{0C867666-209F-F2AA-F3BF-5037F100731F}"/>
              </a:ext>
            </a:extLst>
          </p:cNvPr>
          <p:cNvSpPr>
            <a:spLocks noGrp="1"/>
          </p:cNvSpPr>
          <p:nvPr>
            <p:ph idx="1"/>
          </p:nvPr>
        </p:nvSpPr>
        <p:spPr/>
        <p:txBody>
          <a:bodyPr>
            <a:normAutofit lnSpcReduction="10000"/>
          </a:bodyPr>
          <a:lstStyle/>
          <a:p>
            <a:r>
              <a:rPr lang="en-US" dirty="0"/>
              <a:t>A minister recently warned the </a:t>
            </a:r>
            <a:r>
              <a:rPr lang="en-US" b="1" dirty="0"/>
              <a:t>student loan system could “collapse” without reform</a:t>
            </a:r>
            <a:r>
              <a:rPr lang="en-US" dirty="0"/>
              <a:t> due to political and financial pressures. </a:t>
            </a:r>
          </a:p>
          <a:p>
            <a:r>
              <a:rPr lang="en-US" dirty="0"/>
              <a:t>This is because many graduates carry large balances and a significant portion of loans are expected </a:t>
            </a:r>
            <a:r>
              <a:rPr lang="en-US" b="1" dirty="0"/>
              <a:t>never to be fully repaid</a:t>
            </a:r>
            <a:r>
              <a:rPr lang="en-US" dirty="0"/>
              <a:t>, which affects government finances.</a:t>
            </a:r>
          </a:p>
          <a:p>
            <a:r>
              <a:rPr lang="en-US" b="1" dirty="0">
                <a:solidFill>
                  <a:srgbClr val="FF0000"/>
                </a:solidFill>
              </a:rPr>
              <a:t>Don’t forget this important fact! Although debts can be high, they do not affect your credit score and you may pay off only a small amount of your loan</a:t>
            </a:r>
          </a:p>
        </p:txBody>
      </p:sp>
    </p:spTree>
    <p:extLst>
      <p:ext uri="{BB962C8B-B14F-4D97-AF65-F5344CB8AC3E}">
        <p14:creationId xmlns:p14="http://schemas.microsoft.com/office/powerpoint/2010/main" val="184094091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965F7-149D-C22E-7B28-39E858609C04}"/>
              </a:ext>
            </a:extLst>
          </p:cNvPr>
          <p:cNvSpPr>
            <a:spLocks noGrp="1"/>
          </p:cNvSpPr>
          <p:nvPr>
            <p:ph type="title"/>
          </p:nvPr>
        </p:nvSpPr>
        <p:spPr/>
        <p:txBody>
          <a:bodyPr>
            <a:normAutofit/>
          </a:bodyPr>
          <a:lstStyle/>
          <a:p>
            <a:r>
              <a:rPr lang="en-GB" dirty="0"/>
              <a:t>Policy changes affecting repayments</a:t>
            </a:r>
          </a:p>
        </p:txBody>
      </p:sp>
      <p:sp>
        <p:nvSpPr>
          <p:cNvPr id="3" name="Content Placeholder 2">
            <a:extLst>
              <a:ext uri="{FF2B5EF4-FFF2-40B4-BE49-F238E27FC236}">
                <a16:creationId xmlns:a16="http://schemas.microsoft.com/office/drawing/2014/main" id="{DE6EBED2-A739-A4A2-EE6F-93195859BF77}"/>
              </a:ext>
            </a:extLst>
          </p:cNvPr>
          <p:cNvSpPr>
            <a:spLocks noGrp="1"/>
          </p:cNvSpPr>
          <p:nvPr>
            <p:ph idx="1"/>
          </p:nvPr>
        </p:nvSpPr>
        <p:spPr/>
        <p:txBody>
          <a:bodyPr>
            <a:normAutofit/>
          </a:bodyPr>
          <a:lstStyle/>
          <a:p>
            <a:pPr marL="0" indent="0">
              <a:buNone/>
            </a:pPr>
            <a:r>
              <a:rPr lang="en-US" dirty="0"/>
              <a:t>Recent government proposals have also brought the issue into the news:</a:t>
            </a:r>
          </a:p>
          <a:p>
            <a:r>
              <a:rPr lang="en-US" b="1" dirty="0"/>
              <a:t>Freezing the repayment threshold</a:t>
            </a:r>
            <a:r>
              <a:rPr lang="en-US" dirty="0"/>
              <a:t> for some loans, which means graduates may start repaying more quickly as their salaries rise. </a:t>
            </a:r>
          </a:p>
          <a:p>
            <a:r>
              <a:rPr lang="en-US" dirty="0"/>
              <a:t>Updates to </a:t>
            </a:r>
            <a:r>
              <a:rPr lang="en-US" b="1" dirty="0"/>
              <a:t>interest rates and repayment rules</a:t>
            </a:r>
            <a:r>
              <a:rPr lang="en-US" dirty="0"/>
              <a:t> announced by the government. </a:t>
            </a:r>
          </a:p>
          <a:p>
            <a:r>
              <a:rPr lang="en-US" b="1" dirty="0">
                <a:solidFill>
                  <a:srgbClr val="FF0000"/>
                </a:solidFill>
              </a:rPr>
              <a:t>This is important. Student loan ‘Ts &amp; Cs’ can – and have changed without warning, creating a ‘mis-selling’ issue.</a:t>
            </a:r>
          </a:p>
          <a:p>
            <a:endParaRPr lang="en-GB" dirty="0"/>
          </a:p>
        </p:txBody>
      </p:sp>
    </p:spTree>
    <p:extLst>
      <p:ext uri="{BB962C8B-B14F-4D97-AF65-F5344CB8AC3E}">
        <p14:creationId xmlns:p14="http://schemas.microsoft.com/office/powerpoint/2010/main" val="15042872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CF742-A136-4A1E-6D48-61D7EBE80F78}"/>
              </a:ext>
            </a:extLst>
          </p:cNvPr>
          <p:cNvSpPr>
            <a:spLocks noGrp="1"/>
          </p:cNvSpPr>
          <p:nvPr>
            <p:ph type="title"/>
          </p:nvPr>
        </p:nvSpPr>
        <p:spPr/>
        <p:txBody>
          <a:bodyPr>
            <a:normAutofit/>
          </a:bodyPr>
          <a:lstStyle/>
          <a:p>
            <a:r>
              <a:rPr lang="en-GB" b="1" dirty="0"/>
              <a:t>Wider cost-of-living pressures</a:t>
            </a:r>
            <a:endParaRPr lang="en-GB" dirty="0"/>
          </a:p>
        </p:txBody>
      </p:sp>
      <p:sp>
        <p:nvSpPr>
          <p:cNvPr id="3" name="Content Placeholder 2">
            <a:extLst>
              <a:ext uri="{FF2B5EF4-FFF2-40B4-BE49-F238E27FC236}">
                <a16:creationId xmlns:a16="http://schemas.microsoft.com/office/drawing/2014/main" id="{BC7355C1-CBF9-9921-8CB6-E0857DAF4360}"/>
              </a:ext>
            </a:extLst>
          </p:cNvPr>
          <p:cNvSpPr>
            <a:spLocks noGrp="1"/>
          </p:cNvSpPr>
          <p:nvPr>
            <p:ph idx="1"/>
          </p:nvPr>
        </p:nvSpPr>
        <p:spPr/>
        <p:txBody>
          <a:bodyPr/>
          <a:lstStyle/>
          <a:p>
            <a:pPr marL="0" indent="0">
              <a:buNone/>
            </a:pPr>
            <a:r>
              <a:rPr lang="en-US" dirty="0"/>
              <a:t>Student loan repayments are also part of a </a:t>
            </a:r>
            <a:r>
              <a:rPr lang="en-US" b="1" dirty="0"/>
              <a:t>broader debate about living costs</a:t>
            </a:r>
            <a:r>
              <a:rPr lang="en-US" dirty="0"/>
              <a:t>.</a:t>
            </a:r>
          </a:p>
          <a:p>
            <a:r>
              <a:rPr lang="en-US" dirty="0"/>
              <a:t>Graduates already facing high rents and inflation say the current system </a:t>
            </a:r>
            <a:r>
              <a:rPr lang="en-US" b="1" dirty="0"/>
              <a:t>adds financial pressure</a:t>
            </a:r>
            <a:r>
              <a:rPr lang="en-US" dirty="0"/>
              <a:t>, which has increased political attention on the issue. </a:t>
            </a:r>
          </a:p>
          <a:p>
            <a:endParaRPr lang="en-GB" dirty="0"/>
          </a:p>
        </p:txBody>
      </p:sp>
    </p:spTree>
    <p:extLst>
      <p:ext uri="{BB962C8B-B14F-4D97-AF65-F5344CB8AC3E}">
        <p14:creationId xmlns:p14="http://schemas.microsoft.com/office/powerpoint/2010/main" val="30920328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06236-56B6-056C-B876-7025941C5F44}"/>
              </a:ext>
            </a:extLst>
          </p:cNvPr>
          <p:cNvSpPr>
            <a:spLocks noGrp="1"/>
          </p:cNvSpPr>
          <p:nvPr>
            <p:ph type="title"/>
          </p:nvPr>
        </p:nvSpPr>
        <p:spPr/>
        <p:txBody>
          <a:bodyPr/>
          <a:lstStyle/>
          <a:p>
            <a:r>
              <a:rPr lang="en-GB" b="1" dirty="0"/>
              <a:t>Current students' plan: ‘Plan 5’</a:t>
            </a:r>
          </a:p>
        </p:txBody>
      </p:sp>
      <p:sp>
        <p:nvSpPr>
          <p:cNvPr id="3" name="Content Placeholder 2">
            <a:extLst>
              <a:ext uri="{FF2B5EF4-FFF2-40B4-BE49-F238E27FC236}">
                <a16:creationId xmlns:a16="http://schemas.microsoft.com/office/drawing/2014/main" id="{9F939F61-B098-4D56-73C1-9981DACEC8B5}"/>
              </a:ext>
            </a:extLst>
          </p:cNvPr>
          <p:cNvSpPr>
            <a:spLocks noGrp="1"/>
          </p:cNvSpPr>
          <p:nvPr>
            <p:ph idx="1"/>
          </p:nvPr>
        </p:nvSpPr>
        <p:spPr/>
        <p:txBody>
          <a:bodyPr>
            <a:normAutofit/>
          </a:bodyPr>
          <a:lstStyle/>
          <a:p>
            <a:pPr marL="0" indent="0">
              <a:buNone/>
            </a:pPr>
            <a:r>
              <a:rPr lang="en-US" dirty="0"/>
              <a:t>Applies to students starting university in England from 2023 onwards.</a:t>
            </a:r>
          </a:p>
          <a:p>
            <a:pPr marL="0" indent="0">
              <a:buNone/>
            </a:pPr>
            <a:r>
              <a:rPr lang="en-US" b="1" dirty="0"/>
              <a:t>Key rules:</a:t>
            </a:r>
            <a:endParaRPr lang="en-US" dirty="0"/>
          </a:p>
          <a:p>
            <a:r>
              <a:rPr lang="en-US" dirty="0"/>
              <a:t>Repay </a:t>
            </a:r>
            <a:r>
              <a:rPr lang="en-US" b="1" dirty="0"/>
              <a:t>9% of income above £25,000</a:t>
            </a:r>
            <a:r>
              <a:rPr lang="en-US" dirty="0"/>
              <a:t>. </a:t>
            </a:r>
          </a:p>
          <a:p>
            <a:r>
              <a:rPr lang="en-US" dirty="0"/>
              <a:t>Interest roughly </a:t>
            </a:r>
            <a:r>
              <a:rPr lang="en-US" b="1" dirty="0"/>
              <a:t>equal to inflation (RPI)</a:t>
            </a:r>
            <a:r>
              <a:rPr lang="en-US" dirty="0"/>
              <a:t>. </a:t>
            </a:r>
          </a:p>
          <a:p>
            <a:r>
              <a:rPr lang="en-US" dirty="0"/>
              <a:t>Loans written off after </a:t>
            </a:r>
            <a:r>
              <a:rPr lang="en-US" b="1" dirty="0"/>
              <a:t>40 years</a:t>
            </a:r>
            <a:r>
              <a:rPr lang="en-US" dirty="0"/>
              <a:t> instead of 30. </a:t>
            </a:r>
          </a:p>
          <a:p>
            <a:pPr marL="0" indent="0">
              <a:buNone/>
            </a:pPr>
            <a:br>
              <a:rPr lang="en-US" dirty="0"/>
            </a:br>
            <a:r>
              <a:rPr lang="en-US" b="1" dirty="0">
                <a:solidFill>
                  <a:srgbClr val="FF0000"/>
                </a:solidFill>
              </a:rPr>
              <a:t>Note that the controversial ‘Plan 2’ scheme has RPI + up to 3% interest…</a:t>
            </a:r>
            <a:endParaRPr lang="en-GB" b="1" dirty="0">
              <a:solidFill>
                <a:srgbClr val="FF0000"/>
              </a:solidFill>
            </a:endParaRPr>
          </a:p>
        </p:txBody>
      </p:sp>
    </p:spTree>
    <p:extLst>
      <p:ext uri="{BB962C8B-B14F-4D97-AF65-F5344CB8AC3E}">
        <p14:creationId xmlns:p14="http://schemas.microsoft.com/office/powerpoint/2010/main" val="280022556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b="1" dirty="0"/>
              <a:t>What is Student Finance England?</a:t>
            </a:r>
          </a:p>
        </p:txBody>
      </p:sp>
      <p:sp>
        <p:nvSpPr>
          <p:cNvPr id="3" name="Content Placeholder 2"/>
          <p:cNvSpPr>
            <a:spLocks noGrp="1"/>
          </p:cNvSpPr>
          <p:nvPr>
            <p:ph idx="1"/>
          </p:nvPr>
        </p:nvSpPr>
        <p:spPr/>
        <p:txBody>
          <a:bodyPr/>
          <a:lstStyle/>
          <a:p>
            <a:r>
              <a:rPr b="1" dirty="0"/>
              <a:t>Student Finance England </a:t>
            </a:r>
            <a:r>
              <a:rPr dirty="0"/>
              <a:t>provides government loans to help students pay for:</a:t>
            </a:r>
          </a:p>
          <a:p>
            <a:r>
              <a:rPr dirty="0"/>
              <a:t>Tuition fees</a:t>
            </a:r>
          </a:p>
          <a:p>
            <a:r>
              <a:rPr dirty="0"/>
              <a:t>Living costs while studying</a:t>
            </a:r>
            <a:r>
              <a:rPr lang="en-GB" dirty="0"/>
              <a:t> (Maintenance Loans)</a:t>
            </a:r>
            <a:endParaRPr dirty="0"/>
          </a:p>
        </p:txBody>
      </p:sp>
      <p:pic>
        <p:nvPicPr>
          <p:cNvPr id="5" name="Picture 4">
            <a:extLst>
              <a:ext uri="{FF2B5EF4-FFF2-40B4-BE49-F238E27FC236}">
                <a16:creationId xmlns:a16="http://schemas.microsoft.com/office/drawing/2014/main" id="{A1FCA280-9CFC-F361-BC1C-4C8F30CE3252}"/>
              </a:ext>
            </a:extLst>
          </p:cNvPr>
          <p:cNvPicPr>
            <a:picLocks noChangeAspect="1"/>
          </p:cNvPicPr>
          <p:nvPr/>
        </p:nvPicPr>
        <p:blipFill>
          <a:blip r:embed="rId3"/>
          <a:stretch>
            <a:fillRect/>
          </a:stretch>
        </p:blipFill>
        <p:spPr>
          <a:xfrm>
            <a:off x="0" y="4422368"/>
            <a:ext cx="9144000" cy="4321988"/>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Tuition Fee Loan</a:t>
            </a:r>
          </a:p>
        </p:txBody>
      </p:sp>
      <p:sp>
        <p:nvSpPr>
          <p:cNvPr id="3" name="Content Placeholder 2"/>
          <p:cNvSpPr>
            <a:spLocks noGrp="1"/>
          </p:cNvSpPr>
          <p:nvPr>
            <p:ph idx="1"/>
          </p:nvPr>
        </p:nvSpPr>
        <p:spPr/>
        <p:txBody>
          <a:bodyPr/>
          <a:lstStyle/>
          <a:p>
            <a:r>
              <a:rPr dirty="0"/>
              <a:t>Covers university tuition fees</a:t>
            </a:r>
          </a:p>
          <a:p>
            <a:r>
              <a:rPr dirty="0"/>
              <a:t>Paid directly to the university</a:t>
            </a:r>
          </a:p>
          <a:p>
            <a:r>
              <a:rPr lang="en-GB" dirty="0"/>
              <a:t>You </a:t>
            </a:r>
            <a:r>
              <a:rPr dirty="0"/>
              <a:t>do not receive this money </a:t>
            </a:r>
            <a:r>
              <a:rPr lang="en-GB" dirty="0"/>
              <a:t>yourself!</a:t>
            </a:r>
            <a:endParaRPr dirty="0"/>
          </a:p>
        </p:txBody>
      </p:sp>
      <p:sp>
        <p:nvSpPr>
          <p:cNvPr id="4" name="Rectangle 3">
            <a:extLst>
              <a:ext uri="{FF2B5EF4-FFF2-40B4-BE49-F238E27FC236}">
                <a16:creationId xmlns:a16="http://schemas.microsoft.com/office/drawing/2014/main" id="{4673F104-9192-1BE4-9AFB-93319DCDA281}"/>
              </a:ext>
            </a:extLst>
          </p:cNvPr>
          <p:cNvSpPr/>
          <p:nvPr/>
        </p:nvSpPr>
        <p:spPr>
          <a:xfrm>
            <a:off x="2453790" y="3672340"/>
            <a:ext cx="4236416" cy="2877711"/>
          </a:xfrm>
          <a:prstGeom prst="rect">
            <a:avLst/>
          </a:prstGeom>
          <a:noFill/>
        </p:spPr>
        <p:txBody>
          <a:bodyPr wrap="none" lIns="91440" tIns="45720" rIns="91440" bIns="45720">
            <a:spAutoFit/>
          </a:bodyPr>
          <a:lstStyle/>
          <a:p>
            <a:pPr algn="ctr"/>
            <a:r>
              <a:rPr lang="en-US" sz="11500" b="0" cap="none" spc="0" dirty="0">
                <a:ln w="0"/>
                <a:solidFill>
                  <a:schemeClr val="tx1"/>
                </a:solidFill>
                <a:effectLst>
                  <a:outerShdw blurRad="38100" dist="19050" dir="2700000" algn="tl" rotWithShape="0">
                    <a:schemeClr val="dk1">
                      <a:alpha val="40000"/>
                    </a:schemeClr>
                  </a:outerShdw>
                </a:effectLst>
              </a:rPr>
              <a:t>£9535</a:t>
            </a:r>
          </a:p>
          <a:p>
            <a:pPr algn="ctr"/>
            <a:r>
              <a:rPr lang="en-US" sz="6600" dirty="0">
                <a:ln w="0"/>
                <a:effectLst>
                  <a:outerShdw blurRad="38100" dist="19050" dir="2700000" algn="tl" rotWithShape="0">
                    <a:schemeClr val="dk1">
                      <a:alpha val="40000"/>
                    </a:schemeClr>
                  </a:outerShdw>
                </a:effectLst>
              </a:rPr>
              <a:t>(£9790 cap)</a:t>
            </a:r>
            <a:endParaRPr lang="en-US" sz="6600" b="0" cap="none" spc="0" dirty="0">
              <a:ln w="0"/>
              <a:solidFill>
                <a:schemeClr val="tx1"/>
              </a:solidFill>
              <a:effectLst>
                <a:outerShdw blurRad="38100" dist="19050" dir="2700000" algn="tl" rotWithShape="0">
                  <a:schemeClr val="dk1">
                    <a:alpha val="40000"/>
                  </a:scheme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Maintenance Loan</a:t>
            </a:r>
          </a:p>
        </p:txBody>
      </p:sp>
      <p:sp>
        <p:nvSpPr>
          <p:cNvPr id="3" name="Content Placeholder 2"/>
          <p:cNvSpPr>
            <a:spLocks noGrp="1"/>
          </p:cNvSpPr>
          <p:nvPr>
            <p:ph idx="1"/>
          </p:nvPr>
        </p:nvSpPr>
        <p:spPr/>
        <p:txBody>
          <a:bodyPr/>
          <a:lstStyle/>
          <a:p>
            <a:r>
              <a:rPr dirty="0"/>
              <a:t>Helps pay living costs</a:t>
            </a:r>
          </a:p>
          <a:p>
            <a:r>
              <a:rPr dirty="0"/>
              <a:t>Paid into the student’s bank account</a:t>
            </a:r>
            <a:r>
              <a:rPr lang="en-GB" dirty="0"/>
              <a:t> (</a:t>
            </a:r>
            <a:r>
              <a:rPr lang="en-GB" b="1" i="1" dirty="0"/>
              <a:t>you should set up a ‘Student’ Bank Account) with low fees, overdraft and other financial tools</a:t>
            </a:r>
            <a:r>
              <a:rPr lang="en-GB" dirty="0"/>
              <a:t>)</a:t>
            </a:r>
            <a:endParaRPr dirty="0"/>
          </a:p>
          <a:p>
            <a:r>
              <a:rPr lang="en-GB" dirty="0"/>
              <a:t>Used </a:t>
            </a:r>
            <a:r>
              <a:rPr dirty="0"/>
              <a:t>for rent, food, travel</a:t>
            </a:r>
            <a:r>
              <a:rPr lang="en-GB" dirty="0"/>
              <a:t>, entertainment</a:t>
            </a:r>
            <a:r>
              <a:rPr dirty="0"/>
              <a:t> and study materials</a:t>
            </a:r>
            <a:endParaRPr lang="en-GB" dirty="0"/>
          </a:p>
          <a:p>
            <a:endParaRPr lang="en-GB" dirty="0"/>
          </a:p>
          <a:p>
            <a:r>
              <a:rPr lang="en-GB" dirty="0"/>
              <a:t>Paid in </a:t>
            </a:r>
            <a:r>
              <a:rPr lang="en-GB" b="1" dirty="0"/>
              <a:t>three</a:t>
            </a:r>
            <a:r>
              <a:rPr lang="en-GB" dirty="0"/>
              <a:t> instalments over the year</a:t>
            </a:r>
            <a:endParaRPr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r>
              <a:rPr lang="en-US" altLang="en-US" sz="3600" b="1" dirty="0">
                <a:solidFill>
                  <a:srgbClr val="4F6228"/>
                </a:solidFill>
                <a:latin typeface="Calibri" panose="020F0502020204030204" pitchFamily="34" charset="0"/>
                <a:ea typeface="ＭＳ Ｐゴシック" panose="020B0600070205080204" pitchFamily="34" charset="-128"/>
              </a:rPr>
              <a:t>A </a:t>
            </a:r>
            <a:r>
              <a:rPr lang="en-US" altLang="en-US" sz="3600" b="1" i="1" u="sng" dirty="0">
                <a:solidFill>
                  <a:srgbClr val="4F6228"/>
                </a:solidFill>
                <a:latin typeface="Calibri" panose="020F0502020204030204" pitchFamily="34" charset="0"/>
                <a:ea typeface="ＭＳ Ｐゴシック" panose="020B0600070205080204" pitchFamily="34" charset="-128"/>
              </a:rPr>
              <a:t>basic</a:t>
            </a:r>
            <a:r>
              <a:rPr lang="en-US" altLang="en-US" sz="3600" b="1" dirty="0">
                <a:solidFill>
                  <a:srgbClr val="4F6228"/>
                </a:solidFill>
                <a:latin typeface="Calibri" panose="020F0502020204030204" pitchFamily="34" charset="0"/>
                <a:ea typeface="ＭＳ Ｐゴシック" panose="020B0600070205080204" pitchFamily="34" charset="-128"/>
              </a:rPr>
              <a:t> student budget </a:t>
            </a:r>
            <a:r>
              <a:rPr lang="en-US" altLang="en-US" sz="2700" b="1" dirty="0">
                <a:solidFill>
                  <a:srgbClr val="4F6228"/>
                </a:solidFill>
                <a:latin typeface="Calibri" panose="020F0502020204030204" pitchFamily="34" charset="0"/>
                <a:ea typeface="ＭＳ Ｐゴシック" panose="020B0600070205080204" pitchFamily="34" charset="-128"/>
              </a:rPr>
              <a:t>(per month, data from 2025 </a:t>
            </a:r>
            <a:r>
              <a:rPr lang="en-US" altLang="en-US" sz="2700" b="1" i="1" dirty="0">
                <a:solidFill>
                  <a:srgbClr val="4F6228"/>
                </a:solidFill>
                <a:latin typeface="Calibri" panose="020F0502020204030204" pitchFamily="34" charset="0"/>
                <a:ea typeface="ＭＳ Ｐゴシック" panose="020B0600070205080204" pitchFamily="34" charset="-128"/>
              </a:rPr>
              <a:t>save the student</a:t>
            </a:r>
            <a:r>
              <a:rPr lang="en-US" altLang="en-US" sz="2700" b="1" dirty="0">
                <a:solidFill>
                  <a:srgbClr val="4F6228"/>
                </a:solidFill>
                <a:latin typeface="Calibri" panose="020F0502020204030204" pitchFamily="34" charset="0"/>
                <a:ea typeface="ＭＳ Ｐゴシック" panose="020B0600070205080204" pitchFamily="34" charset="-128"/>
              </a:rPr>
              <a:t> website)</a:t>
            </a:r>
            <a:endParaRPr lang="en-GB" altLang="en-US" dirty="0">
              <a:ea typeface="ＭＳ Ｐゴシック" panose="020B0600070205080204" pitchFamily="34" charset="-128"/>
            </a:endParaRPr>
          </a:p>
        </p:txBody>
      </p:sp>
      <p:sp>
        <p:nvSpPr>
          <p:cNvPr id="3" name="Content Placeholder 2"/>
          <p:cNvSpPr>
            <a:spLocks noGrp="1"/>
          </p:cNvSpPr>
          <p:nvPr>
            <p:ph idx="1"/>
          </p:nvPr>
        </p:nvSpPr>
        <p:spPr>
          <a:xfrm>
            <a:off x="452437" y="2114957"/>
            <a:ext cx="8239125" cy="3488531"/>
          </a:xfrm>
        </p:spPr>
        <p:txBody>
          <a:bodyPr>
            <a:normAutofit fontScale="85000" lnSpcReduction="10000"/>
          </a:bodyPr>
          <a:lstStyle/>
          <a:p>
            <a:pPr marL="1371600" lvl="4" indent="0" algn="ctr">
              <a:spcBef>
                <a:spcPct val="0"/>
              </a:spcBef>
              <a:buNone/>
              <a:defRPr/>
            </a:pPr>
            <a:r>
              <a:rPr lang="en-GB" altLang="en-US" sz="1800" dirty="0">
                <a:solidFill>
                  <a:srgbClr val="898989"/>
                </a:solidFill>
                <a:ea typeface="ＭＳ Ｐゴシック" pitchFamily="34" charset="-128"/>
              </a:rPr>
              <a:t>							</a:t>
            </a:r>
            <a:r>
              <a:rPr lang="en-GB" altLang="en-US" sz="2100" b="1" dirty="0">
                <a:solidFill>
                  <a:srgbClr val="000000"/>
                </a:solidFill>
                <a:ea typeface="ＭＳ Ｐゴシック" pitchFamily="34" charset="-128"/>
              </a:rPr>
              <a:t>weekly</a:t>
            </a:r>
          </a:p>
          <a:p>
            <a:pPr marL="0" indent="0">
              <a:spcBef>
                <a:spcPct val="0"/>
              </a:spcBef>
              <a:buNone/>
              <a:defRPr/>
            </a:pPr>
            <a:r>
              <a:rPr lang="en-GB" altLang="en-US" sz="2700" dirty="0">
                <a:solidFill>
                  <a:srgbClr val="000000"/>
                </a:solidFill>
                <a:ea typeface="ＭＳ Ｐゴシック" pitchFamily="34" charset="-128"/>
              </a:rPr>
              <a:t>Rent and bills  		                  	</a:t>
            </a:r>
            <a:r>
              <a:rPr lang="en-GB" altLang="en-US" sz="2700" b="1" dirty="0">
                <a:solidFill>
                  <a:srgbClr val="000000"/>
                </a:solidFill>
                <a:ea typeface="ＭＳ Ｐゴシック" pitchFamily="34" charset="-128"/>
              </a:rPr>
              <a:t>520</a:t>
            </a:r>
            <a:r>
              <a:rPr lang="en-GB" altLang="en-US" sz="2700" dirty="0">
                <a:solidFill>
                  <a:srgbClr val="000000"/>
                </a:solidFill>
                <a:ea typeface="ＭＳ Ｐゴシック" pitchFamily="34" charset="-128"/>
              </a:rPr>
              <a:t>   			130</a:t>
            </a:r>
            <a:endParaRPr lang="en-US" altLang="en-US" sz="2700" dirty="0">
              <a:solidFill>
                <a:srgbClr val="000000"/>
              </a:solidFill>
              <a:ea typeface="ＭＳ Ｐゴシック" pitchFamily="34" charset="-128"/>
            </a:endParaRPr>
          </a:p>
          <a:p>
            <a:pPr marL="0" indent="0">
              <a:spcBef>
                <a:spcPct val="0"/>
              </a:spcBef>
              <a:buNone/>
              <a:defRPr/>
            </a:pPr>
            <a:r>
              <a:rPr lang="en-US" altLang="en-US" sz="2700" dirty="0">
                <a:solidFill>
                  <a:srgbClr val="000000"/>
                </a:solidFill>
                <a:ea typeface="ＭＳ Ｐゴシック" pitchFamily="34" charset="-128"/>
              </a:rPr>
              <a:t>Food, toiletries etc      			</a:t>
            </a:r>
            <a:r>
              <a:rPr lang="en-US" altLang="en-US" sz="2700" b="1" dirty="0">
                <a:solidFill>
                  <a:srgbClr val="000000"/>
                </a:solidFill>
                <a:ea typeface="ＭＳ Ｐゴシック" pitchFamily="34" charset="-128"/>
              </a:rPr>
              <a:t>133</a:t>
            </a:r>
            <a:r>
              <a:rPr lang="en-US" altLang="en-US" sz="2700" dirty="0">
                <a:solidFill>
                  <a:srgbClr val="000000"/>
                </a:solidFill>
                <a:ea typeface="ＭＳ Ｐゴシック" pitchFamily="34" charset="-128"/>
              </a:rPr>
              <a:t>      			34</a:t>
            </a:r>
          </a:p>
          <a:p>
            <a:pPr marL="0" indent="0">
              <a:spcBef>
                <a:spcPct val="0"/>
              </a:spcBef>
              <a:buNone/>
              <a:defRPr/>
            </a:pPr>
            <a:r>
              <a:rPr lang="en-US" altLang="en-US" sz="2700" dirty="0">
                <a:solidFill>
                  <a:srgbClr val="000000"/>
                </a:solidFill>
                <a:ea typeface="ＭＳ Ｐゴシック" pitchFamily="34" charset="-128"/>
              </a:rPr>
              <a:t>Travel        	  			</a:t>
            </a:r>
            <a:r>
              <a:rPr lang="en-US" altLang="en-US" sz="2700" b="1" dirty="0">
                <a:solidFill>
                  <a:srgbClr val="000000"/>
                </a:solidFill>
                <a:ea typeface="ＭＳ Ｐゴシック" pitchFamily="34" charset="-128"/>
              </a:rPr>
              <a:t>80</a:t>
            </a:r>
            <a:r>
              <a:rPr lang="en-US" altLang="en-US" sz="2700" dirty="0">
                <a:solidFill>
                  <a:srgbClr val="000000"/>
                </a:solidFill>
                <a:ea typeface="ＭＳ Ｐゴシック" pitchFamily="34" charset="-128"/>
              </a:rPr>
              <a:t>      			20</a:t>
            </a:r>
          </a:p>
          <a:p>
            <a:pPr marL="0" indent="0">
              <a:spcBef>
                <a:spcPct val="0"/>
              </a:spcBef>
              <a:buNone/>
              <a:defRPr/>
            </a:pPr>
            <a:r>
              <a:rPr lang="en-US" altLang="en-US" sz="2700" dirty="0">
                <a:solidFill>
                  <a:srgbClr val="000000"/>
                </a:solidFill>
                <a:ea typeface="ＭＳ Ｐゴシック" pitchFamily="34" charset="-128"/>
              </a:rPr>
              <a:t>Books/course costs                 		</a:t>
            </a:r>
            <a:r>
              <a:rPr lang="en-US" altLang="en-US" sz="2700" b="1" dirty="0">
                <a:solidFill>
                  <a:srgbClr val="000000"/>
                </a:solidFill>
                <a:ea typeface="ＭＳ Ｐゴシック" pitchFamily="34" charset="-128"/>
              </a:rPr>
              <a:t>25</a:t>
            </a:r>
            <a:r>
              <a:rPr lang="en-US" altLang="en-US" sz="2700" dirty="0">
                <a:solidFill>
                  <a:srgbClr val="000000"/>
                </a:solidFill>
                <a:ea typeface="ＭＳ Ｐゴシック" pitchFamily="34" charset="-128"/>
              </a:rPr>
              <a:t>      			7</a:t>
            </a:r>
          </a:p>
          <a:p>
            <a:pPr marL="0" indent="0">
              <a:spcBef>
                <a:spcPct val="0"/>
              </a:spcBef>
              <a:buNone/>
              <a:defRPr/>
            </a:pPr>
            <a:r>
              <a:rPr lang="en-US" altLang="en-US" sz="2700" dirty="0">
                <a:solidFill>
                  <a:srgbClr val="000000"/>
                </a:solidFill>
                <a:ea typeface="ＭＳ Ｐゴシック" pitchFamily="34" charset="-128"/>
              </a:rPr>
              <a:t>Social					</a:t>
            </a:r>
            <a:r>
              <a:rPr lang="en-US" altLang="en-US" sz="2700" b="1" dirty="0">
                <a:solidFill>
                  <a:srgbClr val="000000"/>
                </a:solidFill>
                <a:ea typeface="ＭＳ Ｐゴシック" pitchFamily="34" charset="-128"/>
              </a:rPr>
              <a:t>190</a:t>
            </a:r>
            <a:r>
              <a:rPr lang="en-US" altLang="en-US" sz="2700" dirty="0">
                <a:solidFill>
                  <a:srgbClr val="000000"/>
                </a:solidFill>
                <a:ea typeface="ＭＳ Ｐゴシック" pitchFamily="34" charset="-128"/>
              </a:rPr>
              <a:t>			48</a:t>
            </a:r>
          </a:p>
          <a:p>
            <a:pPr marL="0" indent="0">
              <a:spcBef>
                <a:spcPct val="0"/>
              </a:spcBef>
              <a:buNone/>
              <a:defRPr/>
            </a:pPr>
            <a:r>
              <a:rPr lang="en-US" altLang="en-US" sz="2700" dirty="0">
                <a:solidFill>
                  <a:srgbClr val="000000"/>
                </a:solidFill>
                <a:ea typeface="ＭＳ Ｐゴシック" pitchFamily="34" charset="-128"/>
              </a:rPr>
              <a:t>Other (contingency)			</a:t>
            </a:r>
            <a:r>
              <a:rPr lang="en-US" altLang="en-US" sz="2700" b="1" dirty="0">
                <a:solidFill>
                  <a:srgbClr val="000000"/>
                </a:solidFill>
                <a:ea typeface="ＭＳ Ｐゴシック" pitchFamily="34" charset="-128"/>
              </a:rPr>
              <a:t>80</a:t>
            </a:r>
            <a:r>
              <a:rPr lang="en-US" altLang="en-US" sz="2700" dirty="0">
                <a:solidFill>
                  <a:srgbClr val="000000"/>
                </a:solidFill>
                <a:ea typeface="ＭＳ Ｐゴシック" pitchFamily="34" charset="-128"/>
              </a:rPr>
              <a:t>			20</a:t>
            </a:r>
          </a:p>
          <a:p>
            <a:pPr marL="0" indent="0">
              <a:spcBef>
                <a:spcPct val="0"/>
              </a:spcBef>
              <a:buNone/>
              <a:defRPr/>
            </a:pPr>
            <a:endParaRPr lang="en-US" altLang="en-US" sz="2700" u="sng" dirty="0">
              <a:solidFill>
                <a:srgbClr val="000000"/>
              </a:solidFill>
              <a:ea typeface="ＭＳ Ｐゴシック" pitchFamily="34" charset="-128"/>
            </a:endParaRPr>
          </a:p>
          <a:p>
            <a:pPr marL="0" indent="0">
              <a:spcBef>
                <a:spcPct val="0"/>
              </a:spcBef>
              <a:buNone/>
              <a:defRPr/>
            </a:pPr>
            <a:r>
              <a:rPr lang="en-US" altLang="en-US" sz="2700" u="sng" dirty="0">
                <a:solidFill>
                  <a:srgbClr val="000000"/>
                </a:solidFill>
                <a:ea typeface="ＭＳ Ｐゴシック" pitchFamily="34" charset="-128"/>
              </a:rPr>
              <a:t>  </a:t>
            </a:r>
          </a:p>
          <a:p>
            <a:pPr marL="0" indent="0">
              <a:spcBef>
                <a:spcPct val="0"/>
              </a:spcBef>
              <a:buNone/>
              <a:defRPr/>
            </a:pPr>
            <a:r>
              <a:rPr lang="en-GB" altLang="en-US" sz="2700" b="1" dirty="0">
                <a:solidFill>
                  <a:srgbClr val="000000"/>
                </a:solidFill>
                <a:ea typeface="ＭＳ Ｐゴシック" pitchFamily="34" charset="-128"/>
              </a:rPr>
              <a:t>Basic cost            			£1028   		</a:t>
            </a:r>
            <a:r>
              <a:rPr lang="en-GB" altLang="en-US" sz="2700" dirty="0">
                <a:solidFill>
                  <a:srgbClr val="000000"/>
                </a:solidFill>
                <a:ea typeface="ＭＳ Ｐゴシック" pitchFamily="34" charset="-128"/>
              </a:rPr>
              <a:t>260</a:t>
            </a:r>
            <a:endParaRPr lang="en-GB" altLang="en-US" sz="2700" b="1" dirty="0">
              <a:solidFill>
                <a:srgbClr val="000000"/>
              </a:solidFill>
              <a:ea typeface="ＭＳ Ｐゴシック" pitchFamily="34" charset="-128"/>
            </a:endParaRPr>
          </a:p>
          <a:p>
            <a:pPr marL="0" indent="0">
              <a:buNone/>
              <a:defRPr/>
            </a:pPr>
            <a:endParaRPr lang="en-GB" dirty="0"/>
          </a:p>
        </p:txBody>
      </p:sp>
    </p:spTree>
    <p:extLst>
      <p:ext uri="{BB962C8B-B14F-4D97-AF65-F5344CB8AC3E}">
        <p14:creationId xmlns:p14="http://schemas.microsoft.com/office/powerpoint/2010/main" val="338767680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21" presetClass="exit" presetSubtype="1" fill="hold" grpId="0" nodeType="clickEffect">
                                  <p:stCondLst>
                                    <p:cond delay="0"/>
                                  </p:stCondLst>
                                  <p:childTnLst>
                                    <p:animEffect transition="out" filter="wheel(1)">
                                      <p:cBhvr>
                                        <p:cTn id="42" dur="2000"/>
                                        <p:tgtEl>
                                          <p:spTgt spid="3">
                                            <p:txEl>
                                              <p:pRg st="1" end="1"/>
                                            </p:txEl>
                                          </p:spTgt>
                                        </p:tgtEl>
                                      </p:cBhvr>
                                    </p:animEffect>
                                    <p:set>
                                      <p:cBhvr>
                                        <p:cTn id="43" dur="1" fill="hold">
                                          <p:stCondLst>
                                            <p:cond delay="1999"/>
                                          </p:stCondLst>
                                        </p:cTn>
                                        <p:tgtEl>
                                          <p:spTgt spid="3">
                                            <p:txEl>
                                              <p:pRg st="1" end="1"/>
                                            </p:txEl>
                                          </p:spTgt>
                                        </p:tgtEl>
                                        <p:attrNameLst>
                                          <p:attrName>style.visibility</p:attrName>
                                        </p:attrNameLst>
                                      </p:cBhvr>
                                      <p:to>
                                        <p:strVal val="hidden"/>
                                      </p:to>
                                    </p:set>
                                  </p:childTnLst>
                                </p:cTn>
                              </p:par>
                              <p:par>
                                <p:cTn id="44" presetID="21" presetClass="exit" presetSubtype="1" fill="hold" grpId="0" nodeType="withEffect">
                                  <p:stCondLst>
                                    <p:cond delay="0"/>
                                  </p:stCondLst>
                                  <p:childTnLst>
                                    <p:animEffect transition="out" filter="wheel(1)">
                                      <p:cBhvr>
                                        <p:cTn id="45" dur="2000"/>
                                        <p:tgtEl>
                                          <p:spTgt spid="3">
                                            <p:txEl>
                                              <p:pRg st="9" end="9"/>
                                            </p:txEl>
                                          </p:spTgt>
                                        </p:tgtEl>
                                      </p:cBhvr>
                                    </p:animEffect>
                                    <p:set>
                                      <p:cBhvr>
                                        <p:cTn id="46" dur="1" fill="hold">
                                          <p:stCondLst>
                                            <p:cond delay="1999"/>
                                          </p:stCondLst>
                                        </p:cTn>
                                        <p:tgtEl>
                                          <p:spTgt spid="3">
                                            <p:txEl>
                                              <p:pRg st="9" end="9"/>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b="1" dirty="0"/>
              <a:t>Application Steps</a:t>
            </a:r>
          </a:p>
        </p:txBody>
      </p:sp>
      <p:sp>
        <p:nvSpPr>
          <p:cNvPr id="3" name="Content Placeholder 2"/>
          <p:cNvSpPr>
            <a:spLocks noGrp="1"/>
          </p:cNvSpPr>
          <p:nvPr>
            <p:ph idx="1"/>
          </p:nvPr>
        </p:nvSpPr>
        <p:spPr/>
        <p:txBody>
          <a:bodyPr>
            <a:normAutofit fontScale="62500" lnSpcReduction="20000"/>
          </a:bodyPr>
          <a:lstStyle/>
          <a:p>
            <a:pPr marL="0" indent="0">
              <a:buNone/>
            </a:pPr>
            <a:r>
              <a:rPr dirty="0"/>
              <a:t>1. Create a Student Finance account</a:t>
            </a:r>
          </a:p>
          <a:p>
            <a:pPr marL="0" indent="0">
              <a:buNone/>
            </a:pPr>
            <a:r>
              <a:rPr dirty="0"/>
              <a:t>2. Complete the online application</a:t>
            </a:r>
          </a:p>
          <a:p>
            <a:pPr marL="0" indent="0">
              <a:buNone/>
            </a:pPr>
            <a:r>
              <a:rPr dirty="0"/>
              <a:t>3. Provide household income details</a:t>
            </a:r>
          </a:p>
          <a:p>
            <a:pPr marL="0" indent="0">
              <a:buNone/>
            </a:pPr>
            <a:r>
              <a:rPr dirty="0"/>
              <a:t>4. Submit documents</a:t>
            </a:r>
            <a:r>
              <a:rPr lang="en-GB" dirty="0"/>
              <a:t>:</a:t>
            </a:r>
          </a:p>
          <a:p>
            <a:pPr marL="0" indent="0">
              <a:buNone/>
            </a:pPr>
            <a:endParaRPr lang="en-GB" dirty="0"/>
          </a:p>
          <a:p>
            <a:pPr marL="803275" indent="-355600"/>
            <a:r>
              <a:rPr lang="en-US" sz="2900" dirty="0"/>
              <a:t>Passport details (if you’re a UK national)</a:t>
            </a:r>
          </a:p>
          <a:p>
            <a:pPr marL="803275" indent="-355600"/>
            <a:r>
              <a:rPr lang="en-US" sz="2900" dirty="0"/>
              <a:t>Email addresses for your parents </a:t>
            </a:r>
          </a:p>
          <a:p>
            <a:pPr marL="803275" indent="-355600"/>
            <a:r>
              <a:rPr lang="en-US" sz="2900" dirty="0"/>
              <a:t>Your National Insurance number (if you have one)</a:t>
            </a:r>
          </a:p>
          <a:p>
            <a:pPr marL="803275" indent="-355600"/>
            <a:r>
              <a:rPr lang="en-US" sz="2900" dirty="0"/>
              <a:t>Details of your course and university (you can apply before you have a confirmed place)</a:t>
            </a:r>
          </a:p>
          <a:p>
            <a:pPr marL="0" indent="0">
              <a:buNone/>
            </a:pPr>
            <a:endParaRPr lang="en-GB" dirty="0"/>
          </a:p>
          <a:p>
            <a:pPr marL="0" indent="0">
              <a:buNone/>
            </a:pPr>
            <a:endParaRPr lang="en-GB" dirty="0"/>
          </a:p>
          <a:p>
            <a:pPr marL="0" indent="0">
              <a:buNone/>
            </a:pPr>
            <a:r>
              <a:rPr lang="en-GB" i="1" dirty="0"/>
              <a:t>You will need to sit down with parents / guardians to ensure you have a ‘rounded’ and accurate picture of household income…</a:t>
            </a:r>
            <a:endParaRPr i="1"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84647" y="518875"/>
            <a:ext cx="7735490" cy="857250"/>
          </a:xfrm>
        </p:spPr>
        <p:txBody>
          <a:bodyPr>
            <a:normAutofit fontScale="90000"/>
          </a:bodyPr>
          <a:lstStyle/>
          <a:p>
            <a:pPr>
              <a:lnSpc>
                <a:spcPct val="90000"/>
              </a:lnSpc>
            </a:pPr>
            <a:r>
              <a:rPr lang="en-GB" altLang="en-US" b="1" dirty="0">
                <a:ea typeface="ＭＳ Ｐゴシック" panose="020B0600070205080204" pitchFamily="34" charset="-128"/>
              </a:rPr>
              <a:t>Maintenance Loan – </a:t>
            </a:r>
            <a:r>
              <a:rPr lang="en-GB" altLang="en-US" sz="4800" b="1" i="1" u="sng" dirty="0">
                <a:ea typeface="ＭＳ Ｐゴシック" panose="020B0600070205080204" pitchFamily="34" charset="-128"/>
              </a:rPr>
              <a:t>maximum</a:t>
            </a:r>
            <a:r>
              <a:rPr lang="en-GB" altLang="en-US" b="1" dirty="0">
                <a:ea typeface="ＭＳ Ｐゴシック" panose="020B0600070205080204" pitchFamily="34" charset="-128"/>
              </a:rPr>
              <a:t> sums</a:t>
            </a:r>
            <a:endParaRPr lang="en-GB" altLang="en-US" sz="2700" b="1" i="1" dirty="0">
              <a:ea typeface="ＭＳ Ｐゴシック" panose="020B0600070205080204" pitchFamily="34" charset="-128"/>
            </a:endParaRPr>
          </a:p>
        </p:txBody>
      </p:sp>
      <p:sp>
        <p:nvSpPr>
          <p:cNvPr id="5123" name="Rectangle 3"/>
          <p:cNvSpPr>
            <a:spLocks noGrp="1" noChangeArrowheads="1"/>
          </p:cNvSpPr>
          <p:nvPr>
            <p:ph type="body" idx="1"/>
          </p:nvPr>
        </p:nvSpPr>
        <p:spPr>
          <a:xfrm>
            <a:off x="514351" y="1894285"/>
            <a:ext cx="7989569" cy="3906440"/>
          </a:xfrm>
        </p:spPr>
        <p:txBody>
          <a:bodyPr>
            <a:normAutofit fontScale="85000" lnSpcReduction="20000"/>
          </a:bodyPr>
          <a:lstStyle/>
          <a:p>
            <a:pPr>
              <a:lnSpc>
                <a:spcPct val="90000"/>
              </a:lnSpc>
              <a:defRPr/>
            </a:pPr>
            <a:r>
              <a:rPr lang="en-GB" altLang="en-US" sz="3300" b="1" dirty="0">
                <a:ea typeface="ＭＳ Ｐゴシック" pitchFamily="34" charset="-128"/>
              </a:rPr>
              <a:t>Max</a:t>
            </a:r>
            <a:r>
              <a:rPr lang="en-GB" altLang="en-US" sz="3300" dirty="0">
                <a:ea typeface="ＭＳ Ｐゴシック" pitchFamily="34" charset="-128"/>
              </a:rPr>
              <a:t> £14,135 studying in London</a:t>
            </a:r>
          </a:p>
          <a:p>
            <a:pPr>
              <a:lnSpc>
                <a:spcPct val="90000"/>
              </a:lnSpc>
              <a:defRPr/>
            </a:pPr>
            <a:endParaRPr lang="en-GB" altLang="en-US" sz="3300" dirty="0">
              <a:ea typeface="ＭＳ Ｐゴシック" pitchFamily="34" charset="-128"/>
            </a:endParaRPr>
          </a:p>
          <a:p>
            <a:pPr>
              <a:lnSpc>
                <a:spcPct val="90000"/>
              </a:lnSpc>
              <a:defRPr/>
            </a:pPr>
            <a:r>
              <a:rPr lang="en-GB" altLang="en-US" sz="3300" b="1" dirty="0">
                <a:ea typeface="ＭＳ Ｐゴシック" pitchFamily="34" charset="-128"/>
              </a:rPr>
              <a:t>Max</a:t>
            </a:r>
            <a:r>
              <a:rPr lang="en-GB" altLang="en-US" sz="3300" dirty="0">
                <a:ea typeface="ＭＳ Ｐゴシック" pitchFamily="34" charset="-128"/>
              </a:rPr>
              <a:t> £10,830 study elsewhere</a:t>
            </a:r>
          </a:p>
          <a:p>
            <a:pPr>
              <a:lnSpc>
                <a:spcPct val="90000"/>
              </a:lnSpc>
              <a:defRPr/>
            </a:pPr>
            <a:endParaRPr lang="en-GB" altLang="en-US" sz="3300" dirty="0">
              <a:ea typeface="ＭＳ Ｐゴシック" pitchFamily="34" charset="-128"/>
            </a:endParaRPr>
          </a:p>
          <a:p>
            <a:pPr>
              <a:lnSpc>
                <a:spcPct val="90000"/>
              </a:lnSpc>
              <a:defRPr/>
            </a:pPr>
            <a:r>
              <a:rPr lang="en-GB" altLang="en-US" sz="3300" b="1" dirty="0">
                <a:ea typeface="ＭＳ Ｐゴシック" pitchFamily="34" charset="-128"/>
              </a:rPr>
              <a:t>Max</a:t>
            </a:r>
            <a:r>
              <a:rPr lang="en-GB" altLang="en-US" sz="3300" dirty="0">
                <a:ea typeface="ＭＳ Ｐゴシック" pitchFamily="34" charset="-128"/>
              </a:rPr>
              <a:t> £9,118 if living with your parents</a:t>
            </a:r>
          </a:p>
          <a:p>
            <a:pPr marL="0" indent="0">
              <a:buNone/>
              <a:defRPr/>
            </a:pPr>
            <a:endParaRPr lang="en-GB" altLang="en-US" sz="2250" dirty="0">
              <a:ea typeface="ＭＳ Ｐゴシック" pitchFamily="34" charset="-128"/>
            </a:endParaRPr>
          </a:p>
          <a:p>
            <a:pPr marL="0" indent="0">
              <a:buNone/>
              <a:defRPr/>
            </a:pPr>
            <a:endParaRPr lang="en-GB" altLang="en-US" sz="2250" dirty="0">
              <a:ea typeface="ＭＳ Ｐゴシック" pitchFamily="34" charset="-128"/>
            </a:endParaRPr>
          </a:p>
          <a:p>
            <a:pPr marL="0" indent="0">
              <a:buNone/>
              <a:defRPr/>
            </a:pPr>
            <a:r>
              <a:rPr lang="en-GB" altLang="en-US" sz="3300" b="1" dirty="0">
                <a:solidFill>
                  <a:srgbClr val="FF0000"/>
                </a:solidFill>
                <a:ea typeface="ＭＳ Ｐゴシック" pitchFamily="34" charset="-128"/>
              </a:rPr>
              <a:t>Lone parents /  students in receipt of some benefits</a:t>
            </a:r>
          </a:p>
          <a:p>
            <a:pPr>
              <a:lnSpc>
                <a:spcPct val="90000"/>
              </a:lnSpc>
              <a:defRPr/>
            </a:pPr>
            <a:endParaRPr lang="en-GB" altLang="en-US" sz="2250" dirty="0">
              <a:ea typeface="ＭＳ Ｐゴシック" pitchFamily="34" charset="-128"/>
            </a:endParaRPr>
          </a:p>
          <a:p>
            <a:pPr>
              <a:lnSpc>
                <a:spcPct val="90000"/>
              </a:lnSpc>
              <a:defRPr/>
            </a:pPr>
            <a:r>
              <a:rPr lang="en-GB" altLang="en-US" sz="2250" dirty="0">
                <a:ea typeface="ＭＳ Ｐゴシック" pitchFamily="34" charset="-128"/>
              </a:rPr>
              <a:t>You get more money – check!</a:t>
            </a:r>
          </a:p>
          <a:p>
            <a:pPr>
              <a:lnSpc>
                <a:spcPct val="90000"/>
              </a:lnSpc>
              <a:defRPr/>
            </a:pPr>
            <a:endParaRPr lang="en-GB" altLang="en-US" dirty="0">
              <a:ea typeface="ＭＳ Ｐゴシック" pitchFamily="34" charset="-128"/>
            </a:endParaRPr>
          </a:p>
          <a:p>
            <a:pPr>
              <a:lnSpc>
                <a:spcPct val="90000"/>
              </a:lnSpc>
              <a:defRPr/>
            </a:pPr>
            <a:endParaRPr lang="en-GB" altLang="en-US" dirty="0">
              <a:ea typeface="ＭＳ Ｐゴシック" pitchFamily="34" charset="-128"/>
            </a:endParaRPr>
          </a:p>
          <a:p>
            <a:pPr eaLnBrk="1" hangingPunct="1">
              <a:lnSpc>
                <a:spcPct val="90000"/>
              </a:lnSpc>
              <a:defRPr/>
            </a:pPr>
            <a:endParaRPr lang="en-GB" altLang="en-US" sz="1800" dirty="0">
              <a:ea typeface="ＭＳ Ｐゴシック" pitchFamily="34" charset="-128"/>
            </a:endParaRPr>
          </a:p>
          <a:p>
            <a:pPr eaLnBrk="1" hangingPunct="1">
              <a:lnSpc>
                <a:spcPct val="90000"/>
              </a:lnSpc>
              <a:defRPr/>
            </a:pPr>
            <a:endParaRPr lang="en-GB" altLang="en-US" sz="1800" dirty="0">
              <a:ea typeface="ＭＳ Ｐゴシック" pitchFamily="34" charset="-128"/>
            </a:endParaRPr>
          </a:p>
        </p:txBody>
      </p:sp>
    </p:spTree>
    <p:extLst>
      <p:ext uri="{BB962C8B-B14F-4D97-AF65-F5344CB8AC3E}">
        <p14:creationId xmlns:p14="http://schemas.microsoft.com/office/powerpoint/2010/main" val="19450603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123">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123">
                                            <p:txEl>
                                              <p:pRg st="7" end="7"/>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12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56A07-BDD8-817C-0403-72FC7CA24DA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8EBD7C0-7C53-1A1A-4EBA-F1D37A9C3B43}"/>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6319726E-0599-A534-50D5-DBFBDCA03A03}"/>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180362" y="828312"/>
            <a:ext cx="8783276" cy="5201376"/>
          </a:xfrm>
          <a:prstGeom prst="rect">
            <a:avLst/>
          </a:prstGeom>
        </p:spPr>
      </p:pic>
    </p:spTree>
    <p:extLst>
      <p:ext uri="{BB962C8B-B14F-4D97-AF65-F5344CB8AC3E}">
        <p14:creationId xmlns:p14="http://schemas.microsoft.com/office/powerpoint/2010/main" val="52815281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1D1DA-0F7B-B9A4-05B6-2F10FAF6D201}"/>
              </a:ext>
            </a:extLst>
          </p:cNvPr>
          <p:cNvSpPr>
            <a:spLocks noGrp="1"/>
          </p:cNvSpPr>
          <p:nvPr>
            <p:ph type="title"/>
          </p:nvPr>
        </p:nvSpPr>
        <p:spPr/>
        <p:txBody>
          <a:bodyPr/>
          <a:lstStyle/>
          <a:p>
            <a:endParaRPr lang="en-GB"/>
          </a:p>
        </p:txBody>
      </p:sp>
      <p:pic>
        <p:nvPicPr>
          <p:cNvPr id="4" name="Screen Recording 2026-05-10 122209">
            <a:hlinkClick r:id="" action="ppaction://media"/>
            <a:extLst>
              <a:ext uri="{FF2B5EF4-FFF2-40B4-BE49-F238E27FC236}">
                <a16:creationId xmlns:a16="http://schemas.microsoft.com/office/drawing/2014/main" id="{697EE8D0-3B70-9C5C-C0E2-0F2440ADA1C1}"/>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23025" y="22568"/>
            <a:ext cx="8693840" cy="6154395"/>
          </a:xfrm>
        </p:spPr>
      </p:pic>
    </p:spTree>
    <p:extLst>
      <p:ext uri="{BB962C8B-B14F-4D97-AF65-F5344CB8AC3E}">
        <p14:creationId xmlns:p14="http://schemas.microsoft.com/office/powerpoint/2010/main" val="1421999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63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789F81F6-5532-3D15-5173-0C4EFB11ED7A}"/>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22681" y="1472712"/>
            <a:ext cx="8748391" cy="3103021"/>
          </a:xfrm>
          <a:prstGeom prst="rect">
            <a:avLst/>
          </a:prstGeom>
        </p:spPr>
      </p:pic>
    </p:spTree>
    <p:extLst>
      <p:ext uri="{BB962C8B-B14F-4D97-AF65-F5344CB8AC3E}">
        <p14:creationId xmlns:p14="http://schemas.microsoft.com/office/powerpoint/2010/main" val="409809092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C479F-AB83-2713-A6D1-5754D6EFF175}"/>
              </a:ext>
            </a:extLst>
          </p:cNvPr>
          <p:cNvSpPr>
            <a:spLocks noGrp="1"/>
          </p:cNvSpPr>
          <p:nvPr>
            <p:ph type="title"/>
          </p:nvPr>
        </p:nvSpPr>
        <p:spPr/>
        <p:txBody>
          <a:bodyPr>
            <a:normAutofit/>
          </a:bodyPr>
          <a:lstStyle/>
          <a:p>
            <a:pPr algn="ctr"/>
            <a:r>
              <a:rPr lang="en-GB" sz="7200" b="1" dirty="0"/>
              <a:t>MIND THE GAP!</a:t>
            </a:r>
          </a:p>
        </p:txBody>
      </p:sp>
      <p:sp>
        <p:nvSpPr>
          <p:cNvPr id="3" name="Content Placeholder 2">
            <a:extLst>
              <a:ext uri="{FF2B5EF4-FFF2-40B4-BE49-F238E27FC236}">
                <a16:creationId xmlns:a16="http://schemas.microsoft.com/office/drawing/2014/main" id="{08AE5C45-6F14-37CD-C72C-F24FCB88B7D9}"/>
              </a:ext>
            </a:extLst>
          </p:cNvPr>
          <p:cNvSpPr>
            <a:spLocks noGrp="1"/>
          </p:cNvSpPr>
          <p:nvPr>
            <p:ph idx="1"/>
          </p:nvPr>
        </p:nvSpPr>
        <p:spPr/>
        <p:txBody>
          <a:bodyPr>
            <a:normAutofit/>
          </a:bodyPr>
          <a:lstStyle/>
          <a:p>
            <a:r>
              <a:rPr lang="en-GB" dirty="0"/>
              <a:t>As you can see, the </a:t>
            </a:r>
            <a:r>
              <a:rPr lang="en-GB" b="1" dirty="0"/>
              <a:t>£</a:t>
            </a:r>
            <a:r>
              <a:rPr lang="en-GB" dirty="0"/>
              <a:t> available drops off quite quickly</a:t>
            </a:r>
          </a:p>
          <a:p>
            <a:r>
              <a:rPr lang="en-GB" dirty="0"/>
              <a:t>The maximum loan available (outside London) is </a:t>
            </a:r>
            <a:r>
              <a:rPr lang="en-GB" b="1" dirty="0"/>
              <a:t>£10,830 </a:t>
            </a:r>
            <a:r>
              <a:rPr lang="en-GB" i="1" dirty="0"/>
              <a:t>(but… is this enough?)</a:t>
            </a:r>
            <a:endParaRPr lang="en-GB" b="1" i="1" dirty="0"/>
          </a:p>
          <a:p>
            <a:r>
              <a:rPr lang="en-GB" dirty="0"/>
              <a:t>Unless your household earns less than </a:t>
            </a:r>
            <a:r>
              <a:rPr lang="en-GB" b="1" dirty="0"/>
              <a:t>£25,000 </a:t>
            </a:r>
            <a:r>
              <a:rPr lang="en-GB" dirty="0"/>
              <a:t>you will need to ‘bridge’ the gap to the maximum loan</a:t>
            </a:r>
          </a:p>
          <a:p>
            <a:r>
              <a:rPr lang="en-GB" b="1" dirty="0">
                <a:solidFill>
                  <a:srgbClr val="FF0000"/>
                </a:solidFill>
              </a:rPr>
              <a:t>This will require parental contribution and / or paid work or savings to make ends meet</a:t>
            </a:r>
          </a:p>
        </p:txBody>
      </p:sp>
    </p:spTree>
    <p:extLst>
      <p:ext uri="{BB962C8B-B14F-4D97-AF65-F5344CB8AC3E}">
        <p14:creationId xmlns:p14="http://schemas.microsoft.com/office/powerpoint/2010/main" val="104247452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D6C772-0E95-8F35-45F2-CB77D9DADC9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A63C05D-3F75-A1A4-ABC9-FA4D2FF29BEC}"/>
              </a:ext>
            </a:extLst>
          </p:cNvPr>
          <p:cNvSpPr>
            <a:spLocks noGrp="1"/>
          </p:cNvSpPr>
          <p:nvPr>
            <p:ph idx="1"/>
          </p:nvPr>
        </p:nvSpPr>
        <p:spPr/>
        <p:txBody>
          <a:bodyPr/>
          <a:lstStyle/>
          <a:p>
            <a:endParaRPr lang="en-GB"/>
          </a:p>
        </p:txBody>
      </p:sp>
      <p:pic>
        <p:nvPicPr>
          <p:cNvPr id="1026" name="Picture 2" descr="Map graphic showing the monthly living costs across the country">
            <a:extLst>
              <a:ext uri="{FF2B5EF4-FFF2-40B4-BE49-F238E27FC236}">
                <a16:creationId xmlns:a16="http://schemas.microsoft.com/office/drawing/2014/main" id="{8081AE4D-7CA9-60BC-E1BB-CFF2B4F4C4E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605281" y="-61143"/>
            <a:ext cx="5648960" cy="7350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941128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b="1" dirty="0"/>
              <a:t>Repayment</a:t>
            </a:r>
            <a:r>
              <a:rPr dirty="0"/>
              <a:t> Percentage</a:t>
            </a:r>
          </a:p>
        </p:txBody>
      </p:sp>
      <p:sp>
        <p:nvSpPr>
          <p:cNvPr id="3" name="Content Placeholder 2"/>
          <p:cNvSpPr>
            <a:spLocks noGrp="1"/>
          </p:cNvSpPr>
          <p:nvPr>
            <p:ph idx="1"/>
          </p:nvPr>
        </p:nvSpPr>
        <p:spPr/>
        <p:txBody>
          <a:bodyPr/>
          <a:lstStyle/>
          <a:p>
            <a:r>
              <a:rPr dirty="0"/>
              <a:t>Repayments are calculated as:</a:t>
            </a:r>
          </a:p>
          <a:p>
            <a:r>
              <a:rPr dirty="0"/>
              <a:t>9% of income above the repayment threshold</a:t>
            </a:r>
            <a:r>
              <a:rPr lang="en-GB" dirty="0"/>
              <a:t> of </a:t>
            </a:r>
            <a:r>
              <a:rPr lang="en-GB" b="1" dirty="0"/>
              <a:t>£25,000</a:t>
            </a:r>
          </a:p>
          <a:p>
            <a:r>
              <a:rPr lang="en-GB" dirty="0"/>
              <a:t>This is the equivalent of </a:t>
            </a:r>
            <a:r>
              <a:rPr lang="en-GB" b="1" dirty="0"/>
              <a:t>£2083 </a:t>
            </a:r>
            <a:r>
              <a:rPr lang="en-GB" dirty="0"/>
              <a:t>income per month or </a:t>
            </a:r>
            <a:r>
              <a:rPr lang="en-GB" b="1" dirty="0"/>
              <a:t>£480 </a:t>
            </a:r>
            <a:r>
              <a:rPr lang="en-GB" dirty="0"/>
              <a:t>per week</a:t>
            </a:r>
          </a:p>
          <a:p>
            <a:endParaRPr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t>Example: Plan </a:t>
            </a:r>
            <a:r>
              <a:rPr lang="en-GB" dirty="0"/>
              <a:t>5</a:t>
            </a:r>
            <a:r>
              <a:rPr dirty="0"/>
              <a:t> Repayment</a:t>
            </a:r>
          </a:p>
        </p:txBody>
      </p:sp>
      <p:sp>
        <p:nvSpPr>
          <p:cNvPr id="3" name="Content Placeholder 2"/>
          <p:cNvSpPr>
            <a:spLocks noGrp="1"/>
          </p:cNvSpPr>
          <p:nvPr>
            <p:ph idx="1"/>
          </p:nvPr>
        </p:nvSpPr>
        <p:spPr/>
        <p:txBody>
          <a:bodyPr/>
          <a:lstStyle/>
          <a:p>
            <a:r>
              <a:rPr dirty="0"/>
              <a:t>If you earn £30,000 per year:</a:t>
            </a:r>
          </a:p>
          <a:p>
            <a:r>
              <a:rPr dirty="0"/>
              <a:t>Threshold = £</a:t>
            </a:r>
            <a:r>
              <a:rPr lang="en-GB" dirty="0"/>
              <a:t>25,000</a:t>
            </a:r>
            <a:endParaRPr dirty="0"/>
          </a:p>
          <a:p>
            <a:r>
              <a:rPr dirty="0"/>
              <a:t>Amount above threshold = £</a:t>
            </a:r>
            <a:r>
              <a:rPr lang="en-GB" dirty="0"/>
              <a:t>5000</a:t>
            </a:r>
            <a:endParaRPr dirty="0"/>
          </a:p>
          <a:p>
            <a:r>
              <a:rPr b="1" dirty="0"/>
              <a:t>Repayment = 9% of £</a:t>
            </a:r>
            <a:r>
              <a:rPr lang="en-GB" b="1" dirty="0"/>
              <a:t>5000</a:t>
            </a:r>
            <a:r>
              <a:rPr b="1" dirty="0"/>
              <a:t> = £</a:t>
            </a:r>
            <a:r>
              <a:rPr lang="en-GB" b="1" dirty="0"/>
              <a:t>450</a:t>
            </a:r>
            <a:r>
              <a:rPr b="1" dirty="0"/>
              <a:t> per year</a:t>
            </a:r>
            <a:r>
              <a:rPr lang="en-GB" b="1" dirty="0"/>
              <a:t> </a:t>
            </a:r>
            <a:r>
              <a:rPr lang="en-GB" b="1" i="1" dirty="0"/>
              <a:t>or </a:t>
            </a:r>
            <a:r>
              <a:rPr lang="en-GB" b="1" dirty="0"/>
              <a:t>£37.50 per month</a:t>
            </a:r>
            <a:endParaRPr b="1"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2513A-7C20-5B78-E457-34183D7A43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3D2305-76DC-6EC0-CD06-02306230037E}"/>
              </a:ext>
            </a:extLst>
          </p:cNvPr>
          <p:cNvSpPr>
            <a:spLocks noGrp="1"/>
          </p:cNvSpPr>
          <p:nvPr>
            <p:ph type="title"/>
          </p:nvPr>
        </p:nvSpPr>
        <p:spPr/>
        <p:txBody>
          <a:bodyPr/>
          <a:lstStyle/>
          <a:p>
            <a:r>
              <a:rPr lang="en-GB" b="1" dirty="0"/>
              <a:t>TASK</a:t>
            </a:r>
            <a:r>
              <a:rPr dirty="0"/>
              <a:t>: Plan </a:t>
            </a:r>
            <a:r>
              <a:rPr lang="en-GB" dirty="0"/>
              <a:t>5</a:t>
            </a:r>
            <a:r>
              <a:rPr dirty="0"/>
              <a:t> Repayment</a:t>
            </a:r>
          </a:p>
        </p:txBody>
      </p:sp>
      <p:sp>
        <p:nvSpPr>
          <p:cNvPr id="3" name="Content Placeholder 2">
            <a:extLst>
              <a:ext uri="{FF2B5EF4-FFF2-40B4-BE49-F238E27FC236}">
                <a16:creationId xmlns:a16="http://schemas.microsoft.com/office/drawing/2014/main" id="{8B0BDFF8-8C27-04EB-08C1-3FA12EDB8C1A}"/>
              </a:ext>
            </a:extLst>
          </p:cNvPr>
          <p:cNvSpPr>
            <a:spLocks noGrp="1"/>
          </p:cNvSpPr>
          <p:nvPr>
            <p:ph idx="1"/>
          </p:nvPr>
        </p:nvSpPr>
        <p:spPr/>
        <p:txBody>
          <a:bodyPr>
            <a:normAutofit lnSpcReduction="10000"/>
          </a:bodyPr>
          <a:lstStyle/>
          <a:p>
            <a:r>
              <a:rPr dirty="0"/>
              <a:t>If you earn £</a:t>
            </a:r>
            <a:r>
              <a:rPr lang="en-GB" dirty="0"/>
              <a:t>42,000</a:t>
            </a:r>
            <a:r>
              <a:rPr dirty="0"/>
              <a:t> per year:</a:t>
            </a:r>
          </a:p>
          <a:p>
            <a:r>
              <a:rPr dirty="0"/>
              <a:t>Threshold = £</a:t>
            </a:r>
            <a:r>
              <a:rPr lang="en-GB" dirty="0"/>
              <a:t>25,000</a:t>
            </a:r>
            <a:endParaRPr dirty="0"/>
          </a:p>
          <a:p>
            <a:r>
              <a:rPr dirty="0"/>
              <a:t>Amount above threshold = £</a:t>
            </a:r>
            <a:r>
              <a:rPr lang="en-GB" dirty="0"/>
              <a:t>?</a:t>
            </a:r>
            <a:endParaRPr dirty="0"/>
          </a:p>
          <a:p>
            <a:r>
              <a:rPr b="1" dirty="0"/>
              <a:t>Repayment = 9% of £</a:t>
            </a:r>
            <a:r>
              <a:rPr lang="en-GB" b="1" dirty="0"/>
              <a:t>?</a:t>
            </a:r>
            <a:r>
              <a:rPr b="1" dirty="0"/>
              <a:t> = £</a:t>
            </a:r>
            <a:r>
              <a:rPr lang="en-GB" b="1" dirty="0"/>
              <a:t>?</a:t>
            </a:r>
            <a:r>
              <a:rPr b="1" dirty="0"/>
              <a:t> per year</a:t>
            </a:r>
            <a:r>
              <a:rPr lang="en-GB" b="1" dirty="0"/>
              <a:t> </a:t>
            </a:r>
            <a:r>
              <a:rPr lang="en-GB" b="1" i="1" dirty="0"/>
              <a:t>or </a:t>
            </a:r>
            <a:r>
              <a:rPr lang="en-GB" b="1" dirty="0"/>
              <a:t>£? per month</a:t>
            </a:r>
          </a:p>
          <a:p>
            <a:endParaRPr lang="en-GB" b="1" dirty="0"/>
          </a:p>
          <a:p>
            <a:r>
              <a:rPr lang="en-GB" b="1" dirty="0"/>
              <a:t>Amount above threshold = £17,000</a:t>
            </a:r>
          </a:p>
          <a:p>
            <a:r>
              <a:rPr lang="en-GB" b="1" dirty="0"/>
              <a:t>9% of 17000 = £1,530 </a:t>
            </a:r>
            <a:r>
              <a:rPr lang="en-GB" b="1" i="1" dirty="0"/>
              <a:t>or</a:t>
            </a:r>
          </a:p>
          <a:p>
            <a:r>
              <a:rPr lang="en-GB" b="1" dirty="0"/>
              <a:t>£127.50 per month</a:t>
            </a:r>
            <a:endParaRPr b="1" dirty="0"/>
          </a:p>
        </p:txBody>
      </p:sp>
    </p:spTree>
    <p:extLst>
      <p:ext uri="{BB962C8B-B14F-4D97-AF65-F5344CB8AC3E}">
        <p14:creationId xmlns:p14="http://schemas.microsoft.com/office/powerpoint/2010/main" val="3029515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 calcmode="lin" valueType="num">
                                      <p:cBhvr additive="base">
                                        <p:cTn id="1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 calcmode="lin" valueType="num">
                                      <p:cBhvr additive="base">
                                        <p:cTn id="1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How Repayments Are Taken</a:t>
            </a:r>
          </a:p>
        </p:txBody>
      </p:sp>
      <p:sp>
        <p:nvSpPr>
          <p:cNvPr id="3" name="Content Placeholder 2"/>
          <p:cNvSpPr>
            <a:spLocks noGrp="1"/>
          </p:cNvSpPr>
          <p:nvPr>
            <p:ph idx="1"/>
          </p:nvPr>
        </p:nvSpPr>
        <p:spPr/>
        <p:txBody>
          <a:bodyPr/>
          <a:lstStyle/>
          <a:p>
            <a:r>
              <a:rPr dirty="0"/>
              <a:t>Repayments are normally deducted automatically from your salary through the tax system.</a:t>
            </a:r>
            <a:endParaRPr lang="en-GB" dirty="0"/>
          </a:p>
          <a:p>
            <a:r>
              <a:rPr lang="en-GB" b="1" dirty="0"/>
              <a:t>This is why campaigners have repeatedly suggested the ‘loan’ should be rebranded as a ‘tax’</a:t>
            </a:r>
          </a:p>
          <a:p>
            <a:r>
              <a:rPr lang="en-GB" b="1" dirty="0">
                <a:solidFill>
                  <a:srgbClr val="FF0000"/>
                </a:solidFill>
              </a:rPr>
              <a:t>Your Student Loan </a:t>
            </a:r>
            <a:r>
              <a:rPr lang="en-GB" b="1" i="1" dirty="0">
                <a:solidFill>
                  <a:srgbClr val="FF0000"/>
                </a:solidFill>
              </a:rPr>
              <a:t>does not</a:t>
            </a:r>
            <a:r>
              <a:rPr lang="en-GB" b="1" dirty="0">
                <a:solidFill>
                  <a:srgbClr val="FF0000"/>
                </a:solidFill>
              </a:rPr>
              <a:t> impact your credit score</a:t>
            </a:r>
            <a:endParaRPr b="1" dirty="0">
              <a:solidFill>
                <a:srgbClr val="FF0000"/>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962" y="671512"/>
            <a:ext cx="7886700" cy="1325563"/>
          </a:xfrm>
        </p:spPr>
        <p:txBody>
          <a:bodyPr>
            <a:normAutofit/>
          </a:bodyPr>
          <a:lstStyle/>
          <a:p>
            <a:r>
              <a:rPr lang="en-US" sz="6000" b="1" dirty="0"/>
              <a:t>Don’t Drop Out!</a:t>
            </a:r>
            <a:endParaRPr lang="en-GB" sz="6000" b="1"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l="33020" t="25741" r="18438" b="37778"/>
          <a:stretch/>
        </p:blipFill>
        <p:spPr>
          <a:xfrm>
            <a:off x="198127" y="1825625"/>
            <a:ext cx="8747746" cy="3698081"/>
          </a:xfrm>
          <a:prstGeom prst="rect">
            <a:avLst/>
          </a:prstGeom>
        </p:spPr>
      </p:pic>
    </p:spTree>
    <p:extLst>
      <p:ext uri="{BB962C8B-B14F-4D97-AF65-F5344CB8AC3E}">
        <p14:creationId xmlns:p14="http://schemas.microsoft.com/office/powerpoint/2010/main" val="268513286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87782E-52F1-4398-9408-F2AC6C14D9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93" y="0"/>
            <a:ext cx="9067208" cy="6858000"/>
          </a:xfrm>
          <a:prstGeom prst="rect">
            <a:avLst/>
          </a:prstGeom>
        </p:spPr>
      </p:pic>
      <p:sp>
        <p:nvSpPr>
          <p:cNvPr id="7" name="Rectangle 6">
            <a:extLst>
              <a:ext uri="{FF2B5EF4-FFF2-40B4-BE49-F238E27FC236}">
                <a16:creationId xmlns:a16="http://schemas.microsoft.com/office/drawing/2014/main" id="{E4F268F0-064B-4343-833A-CBFD2C23ED6B}"/>
              </a:ext>
            </a:extLst>
          </p:cNvPr>
          <p:cNvSpPr/>
          <p:nvPr/>
        </p:nvSpPr>
        <p:spPr>
          <a:xfrm>
            <a:off x="332335" y="1828800"/>
            <a:ext cx="8687077" cy="4810205"/>
          </a:xfrm>
          <a:prstGeom prst="rect">
            <a:avLst/>
          </a:prstGeom>
          <a:solidFill>
            <a:schemeClr val="bg1"/>
          </a:solidFill>
          <a:ln w="28575">
            <a:solidFill>
              <a:srgbClr val="104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rgbClr val="FF0000"/>
              </a:solidFill>
            </a:endParaRPr>
          </a:p>
        </p:txBody>
      </p:sp>
      <p:sp>
        <p:nvSpPr>
          <p:cNvPr id="6" name="TextBox 5">
            <a:extLst>
              <a:ext uri="{FF2B5EF4-FFF2-40B4-BE49-F238E27FC236}">
                <a16:creationId xmlns:a16="http://schemas.microsoft.com/office/drawing/2014/main" id="{ED5A6C5F-C2FA-4BC3-A4F1-2E6ED8D613C5}"/>
              </a:ext>
            </a:extLst>
          </p:cNvPr>
          <p:cNvSpPr txBox="1"/>
          <p:nvPr/>
        </p:nvSpPr>
        <p:spPr>
          <a:xfrm>
            <a:off x="616200" y="1980001"/>
            <a:ext cx="8092371" cy="4247317"/>
          </a:xfrm>
          <a:prstGeom prst="rect">
            <a:avLst/>
          </a:prstGeom>
          <a:noFill/>
        </p:spPr>
        <p:txBody>
          <a:bodyPr wrap="square" rtlCol="0">
            <a:spAutoFit/>
          </a:bodyPr>
          <a:lstStyle/>
          <a:p>
            <a:pPr>
              <a:spcAft>
                <a:spcPts val="1200"/>
              </a:spcAft>
            </a:pPr>
            <a:r>
              <a:rPr lang="en-GB" sz="2400" dirty="0">
                <a:latin typeface="Arial" panose="020B0604020202020204" pitchFamily="34" charset="0"/>
                <a:cs typeface="Arial" panose="020B0604020202020204" pitchFamily="34" charset="0"/>
              </a:rPr>
              <a:t>You may be entitled to other types of financial support if you choose to go onto higher education – both from the Government and from your chosen university or college. </a:t>
            </a:r>
          </a:p>
          <a:p>
            <a:pPr marL="342900" indent="-34290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If you have a recognised disability, you may be entitled to </a:t>
            </a:r>
            <a:r>
              <a:rPr lang="en-GB" sz="2400" b="1" dirty="0">
                <a:latin typeface="Arial" panose="020B0604020202020204" pitchFamily="34" charset="0"/>
                <a:cs typeface="Arial" panose="020B0604020202020204" pitchFamily="34" charset="0"/>
              </a:rPr>
              <a:t>Disabled Students Allowance. </a:t>
            </a:r>
          </a:p>
          <a:p>
            <a:pPr marL="342900" indent="-34290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There are also grants available if you have </a:t>
            </a:r>
            <a:r>
              <a:rPr lang="en-GB" sz="2400" b="1" dirty="0">
                <a:latin typeface="Arial" panose="020B0604020202020204" pitchFamily="34" charset="0"/>
                <a:cs typeface="Arial" panose="020B0604020202020204" pitchFamily="34" charset="0"/>
              </a:rPr>
              <a:t>a child or an adult who is financially dependent on you</a:t>
            </a:r>
            <a:r>
              <a:rPr lang="en-GB" sz="2400" dirty="0">
                <a:latin typeface="Arial" panose="020B0604020202020204" pitchFamily="34" charset="0"/>
                <a:cs typeface="Arial" panose="020B0604020202020204" pitchFamily="34" charset="0"/>
              </a:rPr>
              <a:t>. </a:t>
            </a:r>
          </a:p>
          <a:p>
            <a:pPr marL="342900" indent="-34290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Students studying </a:t>
            </a:r>
            <a:r>
              <a:rPr lang="en-GB" sz="2400" b="1" dirty="0">
                <a:latin typeface="Arial" panose="020B0604020202020204" pitchFamily="34" charset="0"/>
                <a:cs typeface="Arial" panose="020B0604020202020204" pitchFamily="34" charset="0"/>
              </a:rPr>
              <a:t>nursing, midwifery and allied health profession courses </a:t>
            </a:r>
            <a:r>
              <a:rPr lang="en-GB" sz="2400" dirty="0">
                <a:latin typeface="Arial" panose="020B0604020202020204" pitchFamily="34" charset="0"/>
                <a:cs typeface="Arial" panose="020B0604020202020204" pitchFamily="34" charset="0"/>
              </a:rPr>
              <a:t>may be eligible for supplementary funding</a:t>
            </a:r>
          </a:p>
        </p:txBody>
      </p:sp>
    </p:spTree>
    <p:extLst>
      <p:ext uri="{BB962C8B-B14F-4D97-AF65-F5344CB8AC3E}">
        <p14:creationId xmlns:p14="http://schemas.microsoft.com/office/powerpoint/2010/main" val="661506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D141A6F-CABB-40FF-82C5-A38EE2F932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sp>
        <p:nvSpPr>
          <p:cNvPr id="8" name="Rectangle 7">
            <a:extLst>
              <a:ext uri="{FF2B5EF4-FFF2-40B4-BE49-F238E27FC236}">
                <a16:creationId xmlns:a16="http://schemas.microsoft.com/office/drawing/2014/main" id="{838C00FB-737C-4954-8EA9-455D88547716}"/>
              </a:ext>
            </a:extLst>
          </p:cNvPr>
          <p:cNvSpPr/>
          <p:nvPr/>
        </p:nvSpPr>
        <p:spPr>
          <a:xfrm>
            <a:off x="255544" y="1828800"/>
            <a:ext cx="8760650" cy="4810205"/>
          </a:xfrm>
          <a:prstGeom prst="rect">
            <a:avLst/>
          </a:prstGeom>
          <a:solidFill>
            <a:schemeClr val="bg1"/>
          </a:solidFill>
          <a:ln w="28575">
            <a:solidFill>
              <a:srgbClr val="104F7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rgbClr val="FF0000"/>
              </a:solidFill>
            </a:endParaRPr>
          </a:p>
        </p:txBody>
      </p:sp>
      <p:sp>
        <p:nvSpPr>
          <p:cNvPr id="6" name="TextBox 5">
            <a:extLst>
              <a:ext uri="{FF2B5EF4-FFF2-40B4-BE49-F238E27FC236}">
                <a16:creationId xmlns:a16="http://schemas.microsoft.com/office/drawing/2014/main" id="{ED5A6C5F-C2FA-4BC3-A4F1-2E6ED8D613C5}"/>
              </a:ext>
            </a:extLst>
          </p:cNvPr>
          <p:cNvSpPr txBox="1"/>
          <p:nvPr/>
        </p:nvSpPr>
        <p:spPr>
          <a:xfrm>
            <a:off x="539408" y="1980000"/>
            <a:ext cx="8245363" cy="4462760"/>
          </a:xfrm>
          <a:prstGeom prst="rect">
            <a:avLst/>
          </a:prstGeom>
          <a:noFill/>
        </p:spPr>
        <p:txBody>
          <a:bodyPr wrap="square" rtlCol="0">
            <a:spAutoFit/>
          </a:bodyPr>
          <a:lstStyle/>
          <a:p>
            <a:r>
              <a:rPr lang="en-GB" sz="2800" b="1" dirty="0">
                <a:solidFill>
                  <a:srgbClr val="104F75"/>
                </a:solidFill>
                <a:latin typeface="Arial" panose="020B0604020202020204" pitchFamily="34" charset="0"/>
                <a:cs typeface="Arial" panose="020B0604020202020204" pitchFamily="34" charset="0"/>
              </a:rPr>
              <a:t>Other bursaries and scholarships</a:t>
            </a:r>
          </a:p>
          <a:p>
            <a:endParaRPr lang="en-GB" sz="2000" dirty="0">
              <a:latin typeface="Arial" panose="020B0604020202020204" pitchFamily="34" charset="0"/>
              <a:cs typeface="Arial" panose="020B0604020202020204" pitchFamily="34" charset="0"/>
            </a:endParaRPr>
          </a:p>
          <a:p>
            <a:pPr marL="342900" indent="-34290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Many universities and colleges offer their own bursaries and scholarships to students. </a:t>
            </a:r>
          </a:p>
          <a:p>
            <a:pPr marL="342900" indent="-34290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Institutions set their own eligibility criteria for this type of support - for example, you may be eligible if you are from a low-income household, or if you’re a particularly high achiever in a specific subject.</a:t>
            </a:r>
          </a:p>
          <a:p>
            <a:pPr marL="342900" indent="-342900">
              <a:spcAft>
                <a:spcPts val="1200"/>
              </a:spcAft>
              <a:buFont typeface="Arial" panose="020B0604020202020204" pitchFamily="34" charset="0"/>
              <a:buChar char="•"/>
            </a:pPr>
            <a:r>
              <a:rPr lang="en-GB" sz="2400" dirty="0">
                <a:latin typeface="Arial" panose="020B0604020202020204" pitchFamily="34" charset="0"/>
                <a:cs typeface="Arial" panose="020B0604020202020204" pitchFamily="34" charset="0"/>
              </a:rPr>
              <a:t>Speak directly to the university or college you’re interested in to find out if there is anything available - </a:t>
            </a:r>
            <a:r>
              <a:rPr lang="en-GB" sz="2400" b="1" dirty="0">
                <a:latin typeface="Arial" panose="020B0604020202020204" pitchFamily="34" charset="0"/>
                <a:cs typeface="Arial" panose="020B0604020202020204" pitchFamily="34" charset="0"/>
              </a:rPr>
              <a:t>sometimes the bursaries are not widely advertised</a:t>
            </a:r>
            <a:r>
              <a:rPr lang="en-GB" sz="24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776345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A86C6BF-0D3A-4D3B-67EB-9CAA9B3780D0}"/>
              </a:ext>
            </a:extLst>
          </p:cNvPr>
          <p:cNvPicPr>
            <a:picLocks noChangeAspect="1"/>
          </p:cNvPicPr>
          <p:nvPr/>
        </p:nvPicPr>
        <p:blipFill>
          <a:blip r:embed="rId3"/>
          <a:stretch>
            <a:fillRect/>
          </a:stretch>
        </p:blipFill>
        <p:spPr>
          <a:xfrm>
            <a:off x="2153740" y="0"/>
            <a:ext cx="4836519" cy="6858000"/>
          </a:xfrm>
          <a:prstGeom prst="rect">
            <a:avLst/>
          </a:prstGeom>
        </p:spPr>
      </p:pic>
    </p:spTree>
    <p:extLst>
      <p:ext uri="{BB962C8B-B14F-4D97-AF65-F5344CB8AC3E}">
        <p14:creationId xmlns:p14="http://schemas.microsoft.com/office/powerpoint/2010/main" val="177331025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B4E5F-04D8-6390-02BB-BEFD26DAFF8D}"/>
              </a:ext>
            </a:extLst>
          </p:cNvPr>
          <p:cNvSpPr>
            <a:spLocks noGrp="1"/>
          </p:cNvSpPr>
          <p:nvPr>
            <p:ph type="title"/>
          </p:nvPr>
        </p:nvSpPr>
        <p:spPr/>
        <p:txBody>
          <a:bodyPr/>
          <a:lstStyle/>
          <a:p>
            <a:r>
              <a:rPr lang="en-GB" dirty="0"/>
              <a:t>Apply for Bridlit! £9,000 </a:t>
            </a:r>
            <a:r>
              <a:rPr lang="en-GB" b="1" dirty="0"/>
              <a:t>bursary</a:t>
            </a:r>
            <a:r>
              <a:rPr lang="en-GB" dirty="0"/>
              <a:t>!</a:t>
            </a:r>
          </a:p>
        </p:txBody>
      </p:sp>
      <p:pic>
        <p:nvPicPr>
          <p:cNvPr id="4" name="Content Placeholder 3">
            <a:extLst>
              <a:ext uri="{FF2B5EF4-FFF2-40B4-BE49-F238E27FC236}">
                <a16:creationId xmlns:a16="http://schemas.microsoft.com/office/drawing/2014/main" id="{6EB2029A-4664-A157-4170-2E03DDAEE008}"/>
              </a:ext>
            </a:extLst>
          </p:cNvPr>
          <p:cNvPicPr>
            <a:picLocks noGrp="1" noChangeAspect="1"/>
          </p:cNvPicPr>
          <p:nvPr>
            <p:ph idx="1"/>
          </p:nvPr>
        </p:nvPicPr>
        <p:blipFill>
          <a:blip r:embed="rId2"/>
          <a:stretch>
            <a:fillRect/>
          </a:stretch>
        </p:blipFill>
        <p:spPr>
          <a:xfrm>
            <a:off x="1197952" y="1482027"/>
            <a:ext cx="6748097" cy="5152453"/>
          </a:xfrm>
          <a:prstGeom prst="rect">
            <a:avLst/>
          </a:prstGeom>
        </p:spPr>
      </p:pic>
    </p:spTree>
    <p:extLst>
      <p:ext uri="{BB962C8B-B14F-4D97-AF65-F5344CB8AC3E}">
        <p14:creationId xmlns:p14="http://schemas.microsoft.com/office/powerpoint/2010/main" val="293393719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messages</a:t>
            </a:r>
          </a:p>
        </p:txBody>
      </p:sp>
      <p:sp>
        <p:nvSpPr>
          <p:cNvPr id="3" name="Content Placeholder 2"/>
          <p:cNvSpPr>
            <a:spLocks noGrp="1"/>
          </p:cNvSpPr>
          <p:nvPr>
            <p:ph idx="1"/>
          </p:nvPr>
        </p:nvSpPr>
        <p:spPr>
          <a:xfrm>
            <a:off x="628650" y="1825624"/>
            <a:ext cx="7886700" cy="4564289"/>
          </a:xfrm>
        </p:spPr>
        <p:txBody>
          <a:bodyPr>
            <a:normAutofit lnSpcReduction="10000"/>
          </a:bodyPr>
          <a:lstStyle/>
          <a:p>
            <a:r>
              <a:rPr lang="en-GB" b="1" dirty="0"/>
              <a:t>Research</a:t>
            </a:r>
            <a:r>
              <a:rPr lang="en-GB" dirty="0"/>
              <a:t> courses and institutions carefully before applying</a:t>
            </a:r>
          </a:p>
          <a:p>
            <a:r>
              <a:rPr lang="en-GB" b="1" dirty="0"/>
              <a:t>Spend time </a:t>
            </a:r>
            <a:r>
              <a:rPr lang="en-GB" dirty="0"/>
              <a:t>writing a quality application (including personal statement)</a:t>
            </a:r>
          </a:p>
          <a:p>
            <a:r>
              <a:rPr lang="en-GB" b="1" dirty="0"/>
              <a:t>Use your 5 choices wisely </a:t>
            </a:r>
            <a:r>
              <a:rPr lang="en-GB" dirty="0"/>
              <a:t>– be realistic!</a:t>
            </a:r>
          </a:p>
          <a:p>
            <a:r>
              <a:rPr lang="en-GB" dirty="0"/>
              <a:t>Beware the pull of the </a:t>
            </a:r>
            <a:r>
              <a:rPr lang="en-GB" b="1" dirty="0"/>
              <a:t>unconditional offer</a:t>
            </a:r>
          </a:p>
          <a:p>
            <a:r>
              <a:rPr lang="en-GB" dirty="0"/>
              <a:t>Do not be put off by </a:t>
            </a:r>
            <a:r>
              <a:rPr lang="en-GB" b="1" dirty="0"/>
              <a:t>financial considerations </a:t>
            </a:r>
            <a:r>
              <a:rPr lang="en-GB" dirty="0"/>
              <a:t>but be aware of </a:t>
            </a:r>
            <a:r>
              <a:rPr lang="en-GB" b="1" dirty="0"/>
              <a:t>bridging the gap!</a:t>
            </a:r>
          </a:p>
          <a:p>
            <a:r>
              <a:rPr lang="en-GB" b="1" dirty="0"/>
              <a:t>Ultimately, the quality of the course being offered trumps everything else.</a:t>
            </a:r>
          </a:p>
        </p:txBody>
      </p:sp>
    </p:spTree>
    <p:extLst>
      <p:ext uri="{BB962C8B-B14F-4D97-AF65-F5344CB8AC3E}">
        <p14:creationId xmlns:p14="http://schemas.microsoft.com/office/powerpoint/2010/main" val="599215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7C8A8419482E74C966C7D637727E4F2" ma:contentTypeVersion="16" ma:contentTypeDescription="Create a new document." ma:contentTypeScope="" ma:versionID="76682e760a5c45c9523620e7cdee9550">
  <xsd:schema xmlns:xsd="http://www.w3.org/2001/XMLSchema" xmlns:xs="http://www.w3.org/2001/XMLSchema" xmlns:p="http://schemas.microsoft.com/office/2006/metadata/properties" xmlns:ns1="http://schemas.microsoft.com/sharepoint/v3" xmlns:ns3="e6118439-3bb3-4961-ae7e-14f6208770a6" xmlns:ns4="675aa7c0-55c6-44e7-9576-bf5d6073b2af" targetNamespace="http://schemas.microsoft.com/office/2006/metadata/properties" ma:root="true" ma:fieldsID="3e97215452af9f5ef9f900ed4726ff29" ns1:_="" ns3:_="" ns4:_="">
    <xsd:import namespace="http://schemas.microsoft.com/sharepoint/v3"/>
    <xsd:import namespace="e6118439-3bb3-4961-ae7e-14f6208770a6"/>
    <xsd:import namespace="675aa7c0-55c6-44e7-9576-bf5d6073b2af"/>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MediaServiceAutoKeyPoints" minOccurs="0"/>
                <xsd:element ref="ns4:MediaServiceKeyPoints" minOccurs="0"/>
                <xsd:element ref="ns4:MediaLengthInSecond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2" nillable="true" ma:displayName="Unified Compliance Policy Properties" ma:hidden="true" ma:internalName="_ip_UnifiedCompliancePolicyProperties">
      <xsd:simpleType>
        <xsd:restriction base="dms:Note"/>
      </xsd:simpleType>
    </xsd:element>
    <xsd:element name="_ip_UnifiedCompliancePolicyUIAction" ma:index="2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6118439-3bb3-4961-ae7e-14f6208770a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75aa7c0-55c6-44e7-9576-bf5d6073b2af"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e6118439-3bb3-4961-ae7e-14f6208770a6">
      <UserInfo>
        <DisplayName>Lauren Sloka</DisplayName>
        <AccountId>18</AccountId>
        <AccountType/>
      </UserInfo>
      <UserInfo>
        <DisplayName>Abbie Hosie</DisplayName>
        <AccountId>500</AccountId>
        <AccountType/>
      </UserInfo>
      <UserInfo>
        <DisplayName>Laura Nash</DisplayName>
        <AccountId>70</AccountId>
        <AccountType/>
      </UserInfo>
      <UserInfo>
        <DisplayName>Chris Austin</DisplayName>
        <AccountId>21</AccountId>
        <AccountType/>
      </UserInfo>
    </SharedWithUsers>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A1F2F05-1CB5-4287-8755-998305A30E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e6118439-3bb3-4961-ae7e-14f6208770a6"/>
    <ds:schemaRef ds:uri="675aa7c0-55c6-44e7-9576-bf5d6073b2a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6F4A6CE-32D0-4BC4-ACEF-EE292B998763}">
  <ds:schemaRefs>
    <ds:schemaRef ds:uri="http://schemas.microsoft.com/office/2006/documentManagement/types"/>
    <ds:schemaRef ds:uri="e6118439-3bb3-4961-ae7e-14f6208770a6"/>
    <ds:schemaRef ds:uri="675aa7c0-55c6-44e7-9576-bf5d6073b2af"/>
    <ds:schemaRef ds:uri="http://schemas.microsoft.com/sharepoint/v3"/>
    <ds:schemaRef ds:uri="http://schemas.openxmlformats.org/package/2006/metadata/core-properties"/>
    <ds:schemaRef ds:uri="http://www.w3.org/XML/1998/namespace"/>
    <ds:schemaRef ds:uri="http://purl.org/dc/dcmitype/"/>
    <ds:schemaRef ds:uri="http://schemas.microsoft.com/office/infopath/2007/PartnerControls"/>
    <ds:schemaRef ds:uri="http://schemas.microsoft.com/office/2006/metadata/properties"/>
    <ds:schemaRef ds:uri="http://purl.org/dc/terms/"/>
    <ds:schemaRef ds:uri="http://purl.org/dc/elements/1.1/"/>
  </ds:schemaRefs>
</ds:datastoreItem>
</file>

<file path=customXml/itemProps3.xml><?xml version="1.0" encoding="utf-8"?>
<ds:datastoreItem xmlns:ds="http://schemas.openxmlformats.org/officeDocument/2006/customXml" ds:itemID="{23337CDD-8ABA-4B21-9CC9-BF7D74A9D6E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13254</TotalTime>
  <Words>3097</Words>
  <Application>Microsoft Office PowerPoint</Application>
  <PresentationFormat>On-screen Show (4:3)</PresentationFormat>
  <Paragraphs>445</Paragraphs>
  <Slides>69</Slides>
  <Notes>28</Notes>
  <HiddenSlides>0</HiddenSlides>
  <MMClips>1</MMClips>
  <ScaleCrop>false</ScaleCrop>
  <HeadingPairs>
    <vt:vector size="4" baseType="variant">
      <vt:variant>
        <vt:lpstr>Theme</vt:lpstr>
      </vt:variant>
      <vt:variant>
        <vt:i4>1</vt:i4>
      </vt:variant>
      <vt:variant>
        <vt:lpstr>Slide Titles</vt:lpstr>
      </vt:variant>
      <vt:variant>
        <vt:i4>69</vt:i4>
      </vt:variant>
    </vt:vector>
  </HeadingPairs>
  <TitlesOfParts>
    <vt:vector size="70" baseType="lpstr">
      <vt:lpstr>Office Theme</vt:lpstr>
      <vt:lpstr>PowerPoint Presentation</vt:lpstr>
      <vt:lpstr>Key messages</vt:lpstr>
      <vt:lpstr>UCAS – what happened last year?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Different Types of Degree</vt:lpstr>
      <vt:lpstr>Different Types of Qualification</vt:lpstr>
      <vt:lpstr>PowerPoint Presentation</vt:lpstr>
      <vt:lpstr>VETERINARY MEDICINE</vt:lpstr>
      <vt:lpstr>ENGLISH</vt:lpstr>
      <vt:lpstr>HISTORY </vt:lpstr>
      <vt:lpstr>PowerPoint Presentation</vt:lpstr>
      <vt:lpstr>PowerPoint Presentation</vt:lpstr>
      <vt:lpstr>PowerPoint Presentation</vt:lpstr>
      <vt:lpstr>PowerPoint Presentation</vt:lpstr>
      <vt:lpstr>Key Dates</vt:lpstr>
      <vt:lpstr>Useful publications</vt:lpstr>
      <vt:lpstr>Useful websites</vt:lpstr>
      <vt:lpstr>PowerPoint Presentation</vt:lpstr>
      <vt:lpstr>PowerPoint Presentation</vt:lpstr>
      <vt:lpstr>PowerPoint Presentation</vt:lpstr>
      <vt:lpstr>The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Debate over reforming the current loan system</vt:lpstr>
      <vt:lpstr>Concerns that the system may be financially unsustainable</vt:lpstr>
      <vt:lpstr>Policy changes affecting repayments</vt:lpstr>
      <vt:lpstr>Wider cost-of-living pressures</vt:lpstr>
      <vt:lpstr>Current students' plan: ‘Plan 5’</vt:lpstr>
      <vt:lpstr>What is Student Finance England?</vt:lpstr>
      <vt:lpstr>Tuition Fee Loan</vt:lpstr>
      <vt:lpstr>Maintenance Loan</vt:lpstr>
      <vt:lpstr>A basic student budget (per month, data from 2025 save the student website)</vt:lpstr>
      <vt:lpstr>Application Steps</vt:lpstr>
      <vt:lpstr>Maintenance Loan – maximum sums</vt:lpstr>
      <vt:lpstr>PowerPoint Presentation</vt:lpstr>
      <vt:lpstr>PowerPoint Presentation</vt:lpstr>
      <vt:lpstr>PowerPoint Presentation</vt:lpstr>
      <vt:lpstr>MIND THE GAP!</vt:lpstr>
      <vt:lpstr>PowerPoint Presentation</vt:lpstr>
      <vt:lpstr>Repayment Percentage</vt:lpstr>
      <vt:lpstr>Example: Plan 5 Repayment</vt:lpstr>
      <vt:lpstr>TASK: Plan 5 Repayment</vt:lpstr>
      <vt:lpstr>How Repayments Are Taken</vt:lpstr>
      <vt:lpstr>Don’t Drop Out!</vt:lpstr>
      <vt:lpstr>PowerPoint Presentation</vt:lpstr>
      <vt:lpstr>PowerPoint Presentation</vt:lpstr>
      <vt:lpstr>PowerPoint Presentation</vt:lpstr>
      <vt:lpstr>Apply for Bridlit! £9,000 bursary!</vt:lpstr>
      <vt:lpstr>Key messages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 Austin</dc:creator>
  <cp:lastModifiedBy>Adam Teasdale</cp:lastModifiedBy>
  <cp:revision>110</cp:revision>
  <dcterms:created xsi:type="dcterms:W3CDTF">2018-11-18T17:43:14Z</dcterms:created>
  <dcterms:modified xsi:type="dcterms:W3CDTF">2026-05-14T07:49:48Z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0x01010007C8A8419482E74C966C7D637727E4F2</vt:lpwstr>
  </property>
  <property fmtid="{D5CDD505-2E9C-101B-9397-08002B2CF9AE}" pid="3" name="Project">
    <vt:lpwstr>210;#Communication Package|0089c38c-600f-48c3-ba1f-18f1bb8f656a</vt:lpwstr>
  </property>
  <property fmtid="{D5CDD505-2E9C-101B-9397-08002B2CF9AE}" pid="4" name="Department">
    <vt:lpwstr/>
  </property>
  <property fmtid="{D5CDD505-2E9C-101B-9397-08002B2CF9AE}" pid="5" name="Record Type">
    <vt:lpwstr/>
  </property>
  <property fmtid="{D5CDD505-2E9C-101B-9397-08002B2CF9AE}" pid="6" name="Exhibition Unit">
    <vt:lpwstr>211;#NA|5e93adc1-4d35-4c54-86a1-55b5335fbc41</vt:lpwstr>
  </property>
  <property fmtid="{D5CDD505-2E9C-101B-9397-08002B2CF9AE}" pid="7" name="Group1">
    <vt:lpwstr/>
  </property>
  <property fmtid="{D5CDD505-2E9C-101B-9397-08002B2CF9AE}" pid="8" name="Clients">
    <vt:lpwstr>181;#Department for Education|bac561eb-e196-4c39-81e4-25efb45e197b</vt:lpwstr>
  </property>
</Properties>
</file>