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8"/>
  </p:notesMasterIdLst>
  <p:sldIdLst>
    <p:sldId id="281" r:id="rId5"/>
    <p:sldId id="282" r:id="rId6"/>
    <p:sldId id="283" r:id="rId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CE9"/>
    <a:srgbClr val="201A3C"/>
    <a:srgbClr val="F49100"/>
    <a:srgbClr val="CC0099"/>
    <a:srgbClr val="D03E82"/>
    <a:srgbClr val="FFCC00"/>
    <a:srgbClr val="007174"/>
    <a:srgbClr val="009A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B6B58F-5E05-40CB-AF7C-C7FC6CBBFEB7}" v="87" dt="2026-01-07T14:16:26.321"/>
    <p1510:client id="{2D7B524C-8F7A-9FA6-3843-1B0FC5920E16}" v="11" dt="2026-01-06T12:02:28.7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01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2C3093-8D87-406F-B46D-69C6C8508F13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475155-CBA4-40E1-987D-7FD148655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333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22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217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108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380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238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383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251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556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491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062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072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A978C-FF08-4076-B5AB-2AE64C16DA64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224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12" Type="http://schemas.openxmlformats.org/officeDocument/2006/relationships/image" Target="../media/image13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4.svg"/><Relationship Id="rId5" Type="http://schemas.openxmlformats.org/officeDocument/2006/relationships/image" Target="../media/image12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6.png"/><Relationship Id="rId5" Type="http://schemas.openxmlformats.org/officeDocument/2006/relationships/image" Target="../media/image4.svg"/><Relationship Id="rId10" Type="http://schemas.openxmlformats.org/officeDocument/2006/relationships/image" Target="../media/image15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48" descr="A blank weekly planner&#10;&#10;AI-generated content may be incorrect.">
            <a:extLst>
              <a:ext uri="{FF2B5EF4-FFF2-40B4-BE49-F238E27FC236}">
                <a16:creationId xmlns:a16="http://schemas.microsoft.com/office/drawing/2014/main" id="{962AAB03-357E-4AA6-FF40-CCBC0B9287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" y="-196"/>
            <a:ext cx="9906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B3A9492-EC34-52CB-9144-09588044E719}"/>
              </a:ext>
            </a:extLst>
          </p:cNvPr>
          <p:cNvSpPr txBox="1"/>
          <p:nvPr/>
        </p:nvSpPr>
        <p:spPr>
          <a:xfrm>
            <a:off x="5155427" y="5853485"/>
            <a:ext cx="3113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>
                <a:solidFill>
                  <a:srgbClr val="F49100"/>
                </a:solidFill>
                <a:latin typeface="Campaign Thin" panose="02000000000000000000" pitchFamily="50" charset="0"/>
              </a:rPr>
              <a:t>Our hot and cold grab &amp; go selection alongside soup of the day and filled jacket potatoes</a:t>
            </a:r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C0C971CA-DF83-F634-06C9-410AA0A916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367" y="5804684"/>
            <a:ext cx="313547" cy="30174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6C4B7FD-063F-59A9-E0CF-5EBD33E3B303}"/>
              </a:ext>
            </a:extLst>
          </p:cNvPr>
          <p:cNvSpPr txBox="1"/>
          <p:nvPr/>
        </p:nvSpPr>
        <p:spPr>
          <a:xfrm>
            <a:off x="3159944" y="6154767"/>
            <a:ext cx="161585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00" b="1">
                <a:solidFill>
                  <a:srgbClr val="F49100"/>
                </a:solidFill>
                <a:latin typeface="Campaign Thin" panose="02000000000000000000" pitchFamily="50" charset="0"/>
              </a:rPr>
              <a:t>Added plant protein</a:t>
            </a:r>
            <a:endParaRPr kumimoji="0" lang="en-GB" sz="1000" b="1" u="none" strike="noStrike" kern="1200" cap="none" spc="0" normalizeH="0" baseline="0" noProof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A94858-8966-65DB-0BED-FC4ACC60EDF5}"/>
              </a:ext>
            </a:extLst>
          </p:cNvPr>
          <p:cNvSpPr txBox="1"/>
          <p:nvPr/>
        </p:nvSpPr>
        <p:spPr>
          <a:xfrm>
            <a:off x="3265308" y="5826115"/>
            <a:ext cx="126407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</a:rPr>
              <a:t>Vegan option</a:t>
            </a:r>
          </a:p>
        </p:txBody>
      </p:sp>
      <p:sp>
        <p:nvSpPr>
          <p:cNvPr id="10" name="Freeform 23">
            <a:extLst>
              <a:ext uri="{FF2B5EF4-FFF2-40B4-BE49-F238E27FC236}">
                <a16:creationId xmlns:a16="http://schemas.microsoft.com/office/drawing/2014/main" id="{6ECDBFDD-53A9-0872-4ABB-7E8A2FDE09A9}"/>
              </a:ext>
            </a:extLst>
          </p:cNvPr>
          <p:cNvSpPr/>
          <p:nvPr/>
        </p:nvSpPr>
        <p:spPr>
          <a:xfrm>
            <a:off x="3007459" y="6451064"/>
            <a:ext cx="218693" cy="261610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00DC589-4C8A-0EA7-F990-BFD3B77801EA}"/>
              </a:ext>
            </a:extLst>
          </p:cNvPr>
          <p:cNvSpPr txBox="1"/>
          <p:nvPr/>
        </p:nvSpPr>
        <p:spPr>
          <a:xfrm>
            <a:off x="3003511" y="6506128"/>
            <a:ext cx="1949489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</a:rPr>
              <a:t>S</a:t>
            </a:r>
            <a:r>
              <a:rPr lang="en-GB" sz="1000" b="1" err="1">
                <a:solidFill>
                  <a:srgbClr val="F49100"/>
                </a:solidFill>
                <a:latin typeface="Campaign Thin" panose="02000000000000000000" pitchFamily="50" charset="0"/>
              </a:rPr>
              <a:t>ource</a:t>
            </a:r>
            <a:r>
              <a:rPr lang="en-GB" sz="1000" b="1">
                <a:solidFill>
                  <a:srgbClr val="F49100"/>
                </a:solidFill>
                <a:latin typeface="Campaign Thin" panose="02000000000000000000" pitchFamily="50" charset="0"/>
              </a:rPr>
              <a:t> of wholemeal</a:t>
            </a:r>
            <a:endParaRPr kumimoji="0" lang="en-GB" sz="1000" b="1" u="none" strike="noStrike" kern="1200" cap="none" spc="0" normalizeH="0" baseline="0" noProof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B6210A6-7DCA-8243-6277-ADAA7F412A58}"/>
              </a:ext>
            </a:extLst>
          </p:cNvPr>
          <p:cNvSpPr txBox="1"/>
          <p:nvPr/>
        </p:nvSpPr>
        <p:spPr>
          <a:xfrm>
            <a:off x="1715023" y="1063257"/>
            <a:ext cx="1714136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latin typeface="Amasis MT Pro Black"/>
              </a:rPr>
              <a:t>Smokey Beef Chilli Tacos and Wedges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Fresh Tomato, Pineapple and Cucumber Salsas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F080C3F-A8DF-1F8C-7E98-90CD49D3E1ED}"/>
              </a:ext>
            </a:extLst>
          </p:cNvPr>
          <p:cNvSpPr txBox="1"/>
          <p:nvPr/>
        </p:nvSpPr>
        <p:spPr>
          <a:xfrm>
            <a:off x="4967487" y="4487221"/>
            <a:ext cx="1752491" cy="52322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 defTabSz="914400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Chocolate Brownie</a:t>
            </a:r>
            <a:endParaRPr lang="en-US" sz="1600" dirty="0">
              <a:solidFill>
                <a:srgbClr val="201A3C"/>
              </a:solidFill>
              <a:latin typeface="Amasis MT Pro Black" panose="02040A04050005020304" pitchFamily="18" charset="0"/>
              <a:ea typeface="Calibri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FBF72EF-71A8-E501-3323-4846B5F442F5}"/>
              </a:ext>
            </a:extLst>
          </p:cNvPr>
          <p:cNvSpPr txBox="1"/>
          <p:nvPr/>
        </p:nvSpPr>
        <p:spPr>
          <a:xfrm>
            <a:off x="6649936" y="4354092"/>
            <a:ext cx="1480458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Jam &amp; Coconut Sponge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D3E2F63-E884-778A-36D3-674BF05C8109}"/>
              </a:ext>
            </a:extLst>
          </p:cNvPr>
          <p:cNvSpPr txBox="1"/>
          <p:nvPr/>
        </p:nvSpPr>
        <p:spPr>
          <a:xfrm>
            <a:off x="3505397" y="4380059"/>
            <a:ext cx="1480458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Pineapple Upside Down Cake</a:t>
            </a:r>
            <a:endParaRPr kumimoji="0" lang="en-GB" sz="1400" b="1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71A307C-D26B-99A4-5C2F-510C1CA76B9D}"/>
              </a:ext>
            </a:extLst>
          </p:cNvPr>
          <p:cNvSpPr txBox="1"/>
          <p:nvPr/>
        </p:nvSpPr>
        <p:spPr>
          <a:xfrm>
            <a:off x="8162385" y="4499222"/>
            <a:ext cx="150027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Oaty Flapjack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</a:endParaRPr>
          </a:p>
        </p:txBody>
      </p:sp>
      <p:grpSp>
        <p:nvGrpSpPr>
          <p:cNvPr id="21" name="Group 7">
            <a:extLst>
              <a:ext uri="{FF2B5EF4-FFF2-40B4-BE49-F238E27FC236}">
                <a16:creationId xmlns:a16="http://schemas.microsoft.com/office/drawing/2014/main" id="{A21FE9D1-F784-C31A-E6B8-D2C863F7A2BA}"/>
              </a:ext>
            </a:extLst>
          </p:cNvPr>
          <p:cNvGrpSpPr/>
          <p:nvPr/>
        </p:nvGrpSpPr>
        <p:grpSpPr>
          <a:xfrm>
            <a:off x="2932242" y="6151526"/>
            <a:ext cx="291025" cy="248952"/>
            <a:chOff x="0" y="184916"/>
            <a:chExt cx="3741232" cy="3636623"/>
          </a:xfrm>
        </p:grpSpPr>
        <p:sp>
          <p:nvSpPr>
            <p:cNvPr id="22" name="Freeform 8">
              <a:extLst>
                <a:ext uri="{FF2B5EF4-FFF2-40B4-BE49-F238E27FC236}">
                  <a16:creationId xmlns:a16="http://schemas.microsoft.com/office/drawing/2014/main" id="{1C803EAB-A304-D870-F2EF-73421A573BBF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9">
              <a:extLst>
                <a:ext uri="{FF2B5EF4-FFF2-40B4-BE49-F238E27FC236}">
                  <a16:creationId xmlns:a16="http://schemas.microsoft.com/office/drawing/2014/main" id="{4ED63D7E-988E-56E7-4055-4A12CC6AAE4C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4" name="Group 10">
              <a:extLst>
                <a:ext uri="{FF2B5EF4-FFF2-40B4-BE49-F238E27FC236}">
                  <a16:creationId xmlns:a16="http://schemas.microsoft.com/office/drawing/2014/main" id="{814331ED-0B17-E66A-D6A8-22EAA2DDB66B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8" name="Freeform 11">
                <a:extLst>
                  <a:ext uri="{FF2B5EF4-FFF2-40B4-BE49-F238E27FC236}">
                    <a16:creationId xmlns:a16="http://schemas.microsoft.com/office/drawing/2014/main" id="{972D7BD5-86A0-35FC-FF02-593A905CD0D4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9" name="TextBox 12">
                <a:extLst>
                  <a:ext uri="{FF2B5EF4-FFF2-40B4-BE49-F238E27FC236}">
                    <a16:creationId xmlns:a16="http://schemas.microsoft.com/office/drawing/2014/main" id="{DB6027DE-ACD2-30D8-827E-5642FCF20871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5" name="Group 13">
              <a:extLst>
                <a:ext uri="{FF2B5EF4-FFF2-40B4-BE49-F238E27FC236}">
                  <a16:creationId xmlns:a16="http://schemas.microsoft.com/office/drawing/2014/main" id="{EE58A298-23CF-B7D3-F0D8-65101E1FA348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6" name="Freeform 14">
                <a:extLst>
                  <a:ext uri="{FF2B5EF4-FFF2-40B4-BE49-F238E27FC236}">
                    <a16:creationId xmlns:a16="http://schemas.microsoft.com/office/drawing/2014/main" id="{B80327F1-C756-4000-31DD-85AF7F616D68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" name="TextBox 15">
                <a:extLst>
                  <a:ext uri="{FF2B5EF4-FFF2-40B4-BE49-F238E27FC236}">
                    <a16:creationId xmlns:a16="http://schemas.microsoft.com/office/drawing/2014/main" id="{60C2A446-E70C-0100-3CB1-CC25BEF64746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9087F6BF-19B6-FDF5-7C4B-F552464D2E9E}"/>
              </a:ext>
            </a:extLst>
          </p:cNvPr>
          <p:cNvSpPr txBox="1"/>
          <p:nvPr/>
        </p:nvSpPr>
        <p:spPr>
          <a:xfrm>
            <a:off x="4908010" y="1118117"/>
            <a:ext cx="1714136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Roast Chicken with all the Trimmings 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Roast Potatoes, Stuffing, Carrots, Broccoli and Gravy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A87B4D3-0CCE-1CBE-4BCF-25119725E0E2}"/>
              </a:ext>
            </a:extLst>
          </p:cNvPr>
          <p:cNvSpPr txBox="1"/>
          <p:nvPr/>
        </p:nvSpPr>
        <p:spPr>
          <a:xfrm>
            <a:off x="6533097" y="1617797"/>
            <a:ext cx="1714136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Chicken </a:t>
            </a:r>
          </a:p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Biryani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Sambals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BE1396D-358A-44D0-69FD-D7FBB0FCB919}"/>
              </a:ext>
            </a:extLst>
          </p:cNvPr>
          <p:cNvSpPr txBox="1"/>
          <p:nvPr/>
        </p:nvSpPr>
        <p:spPr>
          <a:xfrm>
            <a:off x="8055457" y="1277549"/>
            <a:ext cx="1714136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/>
              </a:rPr>
              <a:t>Fishfinger</a:t>
            </a:r>
          </a:p>
          <a:p>
            <a:pPr algn="ctr"/>
            <a:endParaRPr lang="en-GB" sz="1400" b="1" dirty="0">
              <a:solidFill>
                <a:srgbClr val="201A3C"/>
              </a:solidFill>
              <a:latin typeface="Amasis MT Pro Black" panose="02040A04050005020304" pitchFamily="18" charset="0"/>
            </a:endParaRP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Chips, Peas and Tartare Sauce 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856AF6BC-4EE6-77A8-B2B0-41F4DAD70A07}"/>
              </a:ext>
            </a:extLst>
          </p:cNvPr>
          <p:cNvSpPr txBox="1"/>
          <p:nvPr/>
        </p:nvSpPr>
        <p:spPr>
          <a:xfrm>
            <a:off x="1757771" y="2674948"/>
            <a:ext cx="1480459" cy="150810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/>
              </a:rPr>
              <a:t>Butternut &amp; Feta Quesadilla and Wedges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Fresh Tomato, Pineapple and Cucumber Salsas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8C2FCA11-688E-CC60-854F-648650F77643}"/>
              </a:ext>
            </a:extLst>
          </p:cNvPr>
          <p:cNvSpPr txBox="1"/>
          <p:nvPr/>
        </p:nvSpPr>
        <p:spPr>
          <a:xfrm>
            <a:off x="6686277" y="3187317"/>
            <a:ext cx="1480458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Vegetable Biryani 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Sambals</a:t>
            </a:r>
          </a:p>
          <a:p>
            <a:pPr algn="ctr"/>
            <a:endParaRPr lang="en-GB" sz="1400" b="1" dirty="0">
              <a:solidFill>
                <a:srgbClr val="201A3C"/>
              </a:solidFill>
              <a:latin typeface="Amasis MT Pro Black" panose="02040A04050005020304" pitchFamily="18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AEE133DA-3C99-9A4B-C930-C24E3286FA7E}"/>
              </a:ext>
            </a:extLst>
          </p:cNvPr>
          <p:cNvSpPr txBox="1"/>
          <p:nvPr/>
        </p:nvSpPr>
        <p:spPr>
          <a:xfrm>
            <a:off x="8033093" y="2892206"/>
            <a:ext cx="1714136" cy="67710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Delhi Hound Dog 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Mango Chutney, Served with Chips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37032ED-CDFC-4A85-5E7F-D42EE58DD72C}"/>
              </a:ext>
            </a:extLst>
          </p:cNvPr>
          <p:cNvSpPr txBox="1"/>
          <p:nvPr/>
        </p:nvSpPr>
        <p:spPr>
          <a:xfrm>
            <a:off x="4972141" y="2707802"/>
            <a:ext cx="1714136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Quorn mince pie</a:t>
            </a:r>
          </a:p>
          <a:p>
            <a:pPr algn="ctr"/>
            <a:endParaRPr lang="en-GB" sz="1400" b="1" dirty="0">
              <a:solidFill>
                <a:srgbClr val="201A3C"/>
              </a:solidFill>
              <a:latin typeface="Amasis MT Pro Black" panose="02040A04050005020304" pitchFamily="18" charset="0"/>
            </a:endParaRP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Roast Potatoes, Stuffing, Seasonal Veg and Gravy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3026CF7-591D-D264-9745-22B2282E68FA}"/>
              </a:ext>
            </a:extLst>
          </p:cNvPr>
          <p:cNvSpPr txBox="1"/>
          <p:nvPr/>
        </p:nvSpPr>
        <p:spPr>
          <a:xfrm>
            <a:off x="252921" y="75520"/>
            <a:ext cx="4902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masis MT Pro Medium" panose="020F0502020204030204" pitchFamily="18" charset="0"/>
                <a:cs typeface="Aldhabi" panose="020F0502020204030204" pitchFamily="2" charset="-78"/>
              </a:rPr>
              <a:t>Spring Summer Menu 2026</a:t>
            </a:r>
          </a:p>
        </p:txBody>
      </p:sp>
      <p:pic>
        <p:nvPicPr>
          <p:cNvPr id="63" name="Picture 62" descr="A picture containing text&#10;&#10;Description automatically generated">
            <a:extLst>
              <a:ext uri="{FF2B5EF4-FFF2-40B4-BE49-F238E27FC236}">
                <a16:creationId xmlns:a16="http://schemas.microsoft.com/office/drawing/2014/main" id="{8A0228DB-6141-E83C-8A15-1E6A539874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473" y="3745455"/>
            <a:ext cx="476731" cy="458790"/>
          </a:xfrm>
          <a:prstGeom prst="rect">
            <a:avLst/>
          </a:prstGeom>
        </p:spPr>
      </p:pic>
      <p:pic>
        <p:nvPicPr>
          <p:cNvPr id="66" name="Picture 6" descr="A group of bowls with different colored powders&#10;&#10;Description automatically generated">
            <a:extLst>
              <a:ext uri="{FF2B5EF4-FFF2-40B4-BE49-F238E27FC236}">
                <a16:creationId xmlns:a16="http://schemas.microsoft.com/office/drawing/2014/main" id="{5147D837-3402-3CED-E7FB-A3900645B8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753" y="1051923"/>
            <a:ext cx="738006" cy="474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6" descr="A group of bowls with different colored powders&#10;&#10;Description automatically generated">
            <a:extLst>
              <a:ext uri="{FF2B5EF4-FFF2-40B4-BE49-F238E27FC236}">
                <a16:creationId xmlns:a16="http://schemas.microsoft.com/office/drawing/2014/main" id="{B737686B-8F86-EC38-FE3E-9A9FB14165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6270" y="2747151"/>
            <a:ext cx="738006" cy="474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TextBox 70">
            <a:extLst>
              <a:ext uri="{FF2B5EF4-FFF2-40B4-BE49-F238E27FC236}">
                <a16:creationId xmlns:a16="http://schemas.microsoft.com/office/drawing/2014/main" id="{B152E8C4-9AB9-94E2-7D8B-FE5CC893347D}"/>
              </a:ext>
            </a:extLst>
          </p:cNvPr>
          <p:cNvSpPr txBox="1"/>
          <p:nvPr/>
        </p:nvSpPr>
        <p:spPr>
          <a:xfrm>
            <a:off x="1761628" y="4353994"/>
            <a:ext cx="16012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Sticky Toffee Apple Crumble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w</a:t>
            </a:r>
            <a:r>
              <a:rPr kumimoji="0" lang="en-GB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ith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 Custard</a:t>
            </a:r>
          </a:p>
        </p:txBody>
      </p:sp>
      <p:pic>
        <p:nvPicPr>
          <p:cNvPr id="72" name="Picture 71" descr="A picture containing text&#10;&#10;Description automatically generated">
            <a:extLst>
              <a:ext uri="{FF2B5EF4-FFF2-40B4-BE49-F238E27FC236}">
                <a16:creationId xmlns:a16="http://schemas.microsoft.com/office/drawing/2014/main" id="{A64074DE-3A4B-10C3-8A9E-08586BCDDB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4372" y="4811425"/>
            <a:ext cx="476731" cy="458790"/>
          </a:xfrm>
          <a:prstGeom prst="rect">
            <a:avLst/>
          </a:prstGeom>
        </p:spPr>
      </p:pic>
      <p:sp>
        <p:nvSpPr>
          <p:cNvPr id="73" name="Freeform 23">
            <a:extLst>
              <a:ext uri="{FF2B5EF4-FFF2-40B4-BE49-F238E27FC236}">
                <a16:creationId xmlns:a16="http://schemas.microsoft.com/office/drawing/2014/main" id="{4049FB78-2137-C6B5-E736-90EFA12245D4}"/>
              </a:ext>
            </a:extLst>
          </p:cNvPr>
          <p:cNvSpPr/>
          <p:nvPr/>
        </p:nvSpPr>
        <p:spPr>
          <a:xfrm flipH="1">
            <a:off x="3137508" y="4778164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037FD-4EA2-916C-82BE-F7EB6F69D534}"/>
              </a:ext>
            </a:extLst>
          </p:cNvPr>
          <p:cNvSpPr txBox="1"/>
          <p:nvPr/>
        </p:nvSpPr>
        <p:spPr>
          <a:xfrm>
            <a:off x="3511520" y="1495663"/>
            <a:ext cx="1374434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/>
              </a:rPr>
              <a:t>Chicken Shawarma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 Tabouleh, 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Tomato Salad, Pickles and Dips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  <a:ea typeface="DengXian Light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CFA3BA-29AD-6758-E10A-1E6305A4079F}"/>
              </a:ext>
            </a:extLst>
          </p:cNvPr>
          <p:cNvSpPr txBox="1"/>
          <p:nvPr/>
        </p:nvSpPr>
        <p:spPr>
          <a:xfrm>
            <a:off x="3425328" y="3185984"/>
            <a:ext cx="1547834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/>
              </a:rPr>
              <a:t>Falafel Bowl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  <a:p>
            <a:pPr lvl="0"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Tabouleh, Tomato Salad, Pickles and Dips</a:t>
            </a:r>
          </a:p>
        </p:txBody>
      </p:sp>
      <p:pic>
        <p:nvPicPr>
          <p:cNvPr id="13" name="Picture 12" descr="A picture containing text&#10;&#10;Description automatically generated">
            <a:extLst>
              <a:ext uri="{FF2B5EF4-FFF2-40B4-BE49-F238E27FC236}">
                <a16:creationId xmlns:a16="http://schemas.microsoft.com/office/drawing/2014/main" id="{C2B41A46-C2BF-D769-8A99-CC6E7E3D65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328" y="3756869"/>
            <a:ext cx="476731" cy="458790"/>
          </a:xfrm>
          <a:prstGeom prst="rect">
            <a:avLst/>
          </a:prstGeom>
        </p:spPr>
      </p:pic>
      <p:pic>
        <p:nvPicPr>
          <p:cNvPr id="15" name="Picture 14" descr="A picture containing text&#10;&#10;Description automatically generated">
            <a:extLst>
              <a:ext uri="{FF2B5EF4-FFF2-40B4-BE49-F238E27FC236}">
                <a16:creationId xmlns:a16="http://schemas.microsoft.com/office/drawing/2014/main" id="{57FD9D12-7991-2F8E-9C74-D8019BB905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7870" y="3752075"/>
            <a:ext cx="476731" cy="458790"/>
          </a:xfrm>
          <a:prstGeom prst="rect">
            <a:avLst/>
          </a:prstGeom>
        </p:spPr>
      </p:pic>
      <p:pic>
        <p:nvPicPr>
          <p:cNvPr id="30" name="Picture 29" descr="A black and white sign with yellow border&#10;&#10;AI-generated content may be incorrect.">
            <a:extLst>
              <a:ext uri="{FF2B5EF4-FFF2-40B4-BE49-F238E27FC236}">
                <a16:creationId xmlns:a16="http://schemas.microsoft.com/office/drawing/2014/main" id="{E1FDE115-AE9B-3340-D58D-7AE82C580EA4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1157" t="1762" r="-1"/>
          <a:stretch>
            <a:fillRect/>
          </a:stretch>
        </p:blipFill>
        <p:spPr>
          <a:xfrm>
            <a:off x="3702057" y="1015967"/>
            <a:ext cx="988740" cy="510823"/>
          </a:xfrm>
          <a:prstGeom prst="rect">
            <a:avLst/>
          </a:prstGeom>
        </p:spPr>
      </p:pic>
      <p:pic>
        <p:nvPicPr>
          <p:cNvPr id="32" name="Picture 31" descr="A black and white sign with yellow border&#10;&#10;AI-generated content may be incorrect.">
            <a:extLst>
              <a:ext uri="{FF2B5EF4-FFF2-40B4-BE49-F238E27FC236}">
                <a16:creationId xmlns:a16="http://schemas.microsoft.com/office/drawing/2014/main" id="{C57EAC4B-0D51-044B-BCBD-4ED15A6F9791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1157" t="1762" r="-1"/>
          <a:stretch>
            <a:fillRect/>
          </a:stretch>
        </p:blipFill>
        <p:spPr>
          <a:xfrm>
            <a:off x="3706396" y="2694462"/>
            <a:ext cx="988740" cy="510823"/>
          </a:xfrm>
          <a:prstGeom prst="rect">
            <a:avLst/>
          </a:prstGeom>
        </p:spPr>
      </p:pic>
      <p:pic>
        <p:nvPicPr>
          <p:cNvPr id="33" name="Picture 32" descr="A picture containing text&#10;&#10;Description automatically generated">
            <a:extLst>
              <a:ext uri="{FF2B5EF4-FFF2-40B4-BE49-F238E27FC236}">
                <a16:creationId xmlns:a16="http://schemas.microsoft.com/office/drawing/2014/main" id="{80F88B29-931B-1E7E-E823-305765D0BD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1537" y="3772658"/>
            <a:ext cx="476731" cy="458790"/>
          </a:xfrm>
          <a:prstGeom prst="rect">
            <a:avLst/>
          </a:prstGeom>
        </p:spPr>
      </p:pic>
      <p:grpSp>
        <p:nvGrpSpPr>
          <p:cNvPr id="34" name="Group 7">
            <a:extLst>
              <a:ext uri="{FF2B5EF4-FFF2-40B4-BE49-F238E27FC236}">
                <a16:creationId xmlns:a16="http://schemas.microsoft.com/office/drawing/2014/main" id="{E5FBF9C1-1AA6-C491-FE2E-18F8E4217906}"/>
              </a:ext>
            </a:extLst>
          </p:cNvPr>
          <p:cNvGrpSpPr/>
          <p:nvPr/>
        </p:nvGrpSpPr>
        <p:grpSpPr>
          <a:xfrm>
            <a:off x="3052377" y="2245747"/>
            <a:ext cx="310453" cy="295716"/>
            <a:chOff x="0" y="184916"/>
            <a:chExt cx="3741232" cy="3636623"/>
          </a:xfrm>
        </p:grpSpPr>
        <p:sp>
          <p:nvSpPr>
            <p:cNvPr id="35" name="Freeform 8">
              <a:extLst>
                <a:ext uri="{FF2B5EF4-FFF2-40B4-BE49-F238E27FC236}">
                  <a16:creationId xmlns:a16="http://schemas.microsoft.com/office/drawing/2014/main" id="{08A5DD7F-D1A2-F0CC-AFB5-F43D12B7932A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Freeform 9">
              <a:extLst>
                <a:ext uri="{FF2B5EF4-FFF2-40B4-BE49-F238E27FC236}">
                  <a16:creationId xmlns:a16="http://schemas.microsoft.com/office/drawing/2014/main" id="{48C3A1A4-AD17-6D67-9A75-50ABCF055645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37" name="Group 10">
              <a:extLst>
                <a:ext uri="{FF2B5EF4-FFF2-40B4-BE49-F238E27FC236}">
                  <a16:creationId xmlns:a16="http://schemas.microsoft.com/office/drawing/2014/main" id="{F1E7828F-1497-67C3-0BC5-36085DF3BC07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44" name="Freeform 11">
                <a:extLst>
                  <a:ext uri="{FF2B5EF4-FFF2-40B4-BE49-F238E27FC236}">
                    <a16:creationId xmlns:a16="http://schemas.microsoft.com/office/drawing/2014/main" id="{412B29BF-17FE-C1D1-905A-1CFE4884309D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5" name="TextBox 12">
                <a:extLst>
                  <a:ext uri="{FF2B5EF4-FFF2-40B4-BE49-F238E27FC236}">
                    <a16:creationId xmlns:a16="http://schemas.microsoft.com/office/drawing/2014/main" id="{4993F1A4-047C-5356-BE03-318141AA064D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38" name="Group 13">
              <a:extLst>
                <a:ext uri="{FF2B5EF4-FFF2-40B4-BE49-F238E27FC236}">
                  <a16:creationId xmlns:a16="http://schemas.microsoft.com/office/drawing/2014/main" id="{ED28A3F6-2CE2-AB87-881A-0019D8314718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39" name="Freeform 14">
                <a:extLst>
                  <a:ext uri="{FF2B5EF4-FFF2-40B4-BE49-F238E27FC236}">
                    <a16:creationId xmlns:a16="http://schemas.microsoft.com/office/drawing/2014/main" id="{5AE4463F-B9C6-3FF3-91AB-530A2CF7F499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0" name="TextBox 15">
                <a:extLst>
                  <a:ext uri="{FF2B5EF4-FFF2-40B4-BE49-F238E27FC236}">
                    <a16:creationId xmlns:a16="http://schemas.microsoft.com/office/drawing/2014/main" id="{E9580425-81BB-4341-FBCF-EE139ACEFE49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20336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 descr="A white weekly planner with orange text&#10;&#10;AI-generated content may be incorrect.">
            <a:extLst>
              <a:ext uri="{FF2B5EF4-FFF2-40B4-BE49-F238E27FC236}">
                <a16:creationId xmlns:a16="http://schemas.microsoft.com/office/drawing/2014/main" id="{CA18DE4C-0BBF-F190-3532-ED133D0370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648"/>
            <a:ext cx="9906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3641697-4556-E456-B68D-E0C8E71DD81C}"/>
              </a:ext>
            </a:extLst>
          </p:cNvPr>
          <p:cNvSpPr txBox="1"/>
          <p:nvPr/>
        </p:nvSpPr>
        <p:spPr>
          <a:xfrm>
            <a:off x="5155427" y="5853485"/>
            <a:ext cx="3113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Our hot and cold grab &amp; go selection alongside soup of the day and filled jacket potatoes</a:t>
            </a: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F48FEE6D-7132-D526-F2B9-CA0A26B4B2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367" y="5804684"/>
            <a:ext cx="313547" cy="3017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D1681E0-F5DF-067A-7371-20B911400C48}"/>
              </a:ext>
            </a:extLst>
          </p:cNvPr>
          <p:cNvSpPr txBox="1"/>
          <p:nvPr/>
        </p:nvSpPr>
        <p:spPr>
          <a:xfrm>
            <a:off x="3159944" y="6154767"/>
            <a:ext cx="161585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Added plant protein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EF4BC81-F79D-6617-9689-C45AF6AC24CE}"/>
              </a:ext>
            </a:extLst>
          </p:cNvPr>
          <p:cNvSpPr txBox="1"/>
          <p:nvPr/>
        </p:nvSpPr>
        <p:spPr>
          <a:xfrm>
            <a:off x="3265308" y="5826115"/>
            <a:ext cx="126407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Vegan option</a:t>
            </a:r>
          </a:p>
        </p:txBody>
      </p:sp>
      <p:sp>
        <p:nvSpPr>
          <p:cNvPr id="9" name="Freeform 23">
            <a:extLst>
              <a:ext uri="{FF2B5EF4-FFF2-40B4-BE49-F238E27FC236}">
                <a16:creationId xmlns:a16="http://schemas.microsoft.com/office/drawing/2014/main" id="{EDA26C6E-6607-685E-BDFE-2B30B02465B7}"/>
              </a:ext>
            </a:extLst>
          </p:cNvPr>
          <p:cNvSpPr/>
          <p:nvPr/>
        </p:nvSpPr>
        <p:spPr>
          <a:xfrm>
            <a:off x="3007459" y="6451064"/>
            <a:ext cx="218693" cy="261610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7D4B77-6E02-301A-6ECD-04E4F017F4C1}"/>
              </a:ext>
            </a:extLst>
          </p:cNvPr>
          <p:cNvSpPr txBox="1"/>
          <p:nvPr/>
        </p:nvSpPr>
        <p:spPr>
          <a:xfrm>
            <a:off x="3003511" y="6506128"/>
            <a:ext cx="1949489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S</a:t>
            </a:r>
            <a:r>
              <a:rPr kumimoji="0" lang="en-GB" sz="1000" b="1" i="0" u="none" strike="noStrike" kern="1200" cap="none" spc="0" normalizeH="0" baseline="0" noProof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ource</a:t>
            </a:r>
            <a:r>
              <a:rPr kumimoji="0" lang="en-GB" sz="1000" b="1" i="0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 of wholemeal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D1D67B2-9921-ACC7-0513-F0A39B53B433}"/>
              </a:ext>
            </a:extLst>
          </p:cNvPr>
          <p:cNvSpPr txBox="1"/>
          <p:nvPr/>
        </p:nvSpPr>
        <p:spPr>
          <a:xfrm>
            <a:off x="1899585" y="4257141"/>
            <a:ext cx="1423161" cy="73866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Calibri"/>
                <a:cs typeface="Calibri"/>
              </a:rPr>
              <a:t>Chocolate Orange Cookie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Calibri"/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0C3B0E8-318C-5AE8-C5A0-00D439D81F1B}"/>
              </a:ext>
            </a:extLst>
          </p:cNvPr>
          <p:cNvSpPr txBox="1"/>
          <p:nvPr/>
        </p:nvSpPr>
        <p:spPr>
          <a:xfrm>
            <a:off x="3351798" y="4277947"/>
            <a:ext cx="16012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Cherry Apple Crumble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w</a:t>
            </a:r>
            <a:r>
              <a:rPr kumimoji="0" lang="en-GB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ith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 Custard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27253A2-0B9A-7492-35C2-2AEBAE5CCD43}"/>
              </a:ext>
            </a:extLst>
          </p:cNvPr>
          <p:cNvSpPr txBox="1"/>
          <p:nvPr/>
        </p:nvSpPr>
        <p:spPr>
          <a:xfrm>
            <a:off x="6598056" y="4315198"/>
            <a:ext cx="176016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defTabSz="914400"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Peach Upside Down Cake </a:t>
            </a:r>
          </a:p>
          <a:p>
            <a:pPr lvl="0" algn="ctr" defTabSz="914400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with Custard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Campaign Thin" panose="0200000000000000000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1ED2001-6116-DCD3-228C-13F933B5BDC4}"/>
              </a:ext>
            </a:extLst>
          </p:cNvPr>
          <p:cNvSpPr txBox="1"/>
          <p:nvPr/>
        </p:nvSpPr>
        <p:spPr>
          <a:xfrm>
            <a:off x="8269314" y="4401756"/>
            <a:ext cx="150027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Chocolate Swirl</a:t>
            </a:r>
          </a:p>
        </p:txBody>
      </p:sp>
      <p:grpSp>
        <p:nvGrpSpPr>
          <p:cNvPr id="16" name="Group 7">
            <a:extLst>
              <a:ext uri="{FF2B5EF4-FFF2-40B4-BE49-F238E27FC236}">
                <a16:creationId xmlns:a16="http://schemas.microsoft.com/office/drawing/2014/main" id="{AA27AA2A-5947-37AC-C8F8-98390810192D}"/>
              </a:ext>
            </a:extLst>
          </p:cNvPr>
          <p:cNvGrpSpPr/>
          <p:nvPr/>
        </p:nvGrpSpPr>
        <p:grpSpPr>
          <a:xfrm>
            <a:off x="2932242" y="6151526"/>
            <a:ext cx="291025" cy="248952"/>
            <a:chOff x="0" y="184916"/>
            <a:chExt cx="3741232" cy="3636623"/>
          </a:xfrm>
        </p:grpSpPr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id="{CCAFC6A1-4CB5-5CEA-C338-988EA600D9CA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id="{EA723548-5D6F-7898-DD19-CC43F6E75516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19" name="Group 10">
              <a:extLst>
                <a:ext uri="{FF2B5EF4-FFF2-40B4-BE49-F238E27FC236}">
                  <a16:creationId xmlns:a16="http://schemas.microsoft.com/office/drawing/2014/main" id="{AFD3AE24-3582-0470-A957-7942C2CED98F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3" name="Freeform 11">
                <a:extLst>
                  <a:ext uri="{FF2B5EF4-FFF2-40B4-BE49-F238E27FC236}">
                    <a16:creationId xmlns:a16="http://schemas.microsoft.com/office/drawing/2014/main" id="{73844659-46DA-895B-CCA6-DF1C91A1358A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4" name="TextBox 12">
                <a:extLst>
                  <a:ext uri="{FF2B5EF4-FFF2-40B4-BE49-F238E27FC236}">
                    <a16:creationId xmlns:a16="http://schemas.microsoft.com/office/drawing/2014/main" id="{04E9FA44-592A-379C-8C58-10E70D3515DC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0" name="Group 13">
              <a:extLst>
                <a:ext uri="{FF2B5EF4-FFF2-40B4-BE49-F238E27FC236}">
                  <a16:creationId xmlns:a16="http://schemas.microsoft.com/office/drawing/2014/main" id="{3D8715F8-5ABD-3835-E824-4AE949605F73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1" name="Freeform 14">
                <a:extLst>
                  <a:ext uri="{FF2B5EF4-FFF2-40B4-BE49-F238E27FC236}">
                    <a16:creationId xmlns:a16="http://schemas.microsoft.com/office/drawing/2014/main" id="{83A32420-2C1E-CF4E-6FC0-43FBB91883BC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2" name="TextBox 15">
                <a:extLst>
                  <a:ext uri="{FF2B5EF4-FFF2-40B4-BE49-F238E27FC236}">
                    <a16:creationId xmlns:a16="http://schemas.microsoft.com/office/drawing/2014/main" id="{41650752-52EA-19B4-9BA0-AB392DDF4AF2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BB34E783-1FA5-437B-45D1-B6F1EA314753}"/>
              </a:ext>
            </a:extLst>
          </p:cNvPr>
          <p:cNvSpPr txBox="1"/>
          <p:nvPr/>
        </p:nvSpPr>
        <p:spPr>
          <a:xfrm>
            <a:off x="4965762" y="1275972"/>
            <a:ext cx="1578823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BBQ Pulled Pork Slider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</a:t>
            </a:r>
            <a:r>
              <a:rPr kumimoji="0" lang="en-GB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ith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 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Paprika Wedges and Slaw 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  <a:ea typeface="DengXian Light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72A9E2-AC4E-C09B-661B-D525FC1A4D6E}"/>
              </a:ext>
            </a:extLst>
          </p:cNvPr>
          <p:cNvSpPr txBox="1"/>
          <p:nvPr/>
        </p:nvSpPr>
        <p:spPr>
          <a:xfrm>
            <a:off x="6569901" y="1456784"/>
            <a:ext cx="1665756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/>
              </a:rPr>
              <a:t>Chicken Tikka Masala</a:t>
            </a:r>
            <a:endParaRPr kumimoji="0" lang="en-GB" sz="105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 50/50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Rice and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Sambals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DA22B7B-7955-E940-4532-F1582DE8A8C6}"/>
              </a:ext>
            </a:extLst>
          </p:cNvPr>
          <p:cNvSpPr txBox="1"/>
          <p:nvPr/>
        </p:nvSpPr>
        <p:spPr>
          <a:xfrm>
            <a:off x="8136859" y="1106916"/>
            <a:ext cx="1434799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Battered  Fish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and 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Chips with Garden Peas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  <a:ea typeface="DengXian Light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FC73872-E23C-105B-D48B-FF3AE49A744E}"/>
              </a:ext>
            </a:extLst>
          </p:cNvPr>
          <p:cNvSpPr txBox="1"/>
          <p:nvPr/>
        </p:nvSpPr>
        <p:spPr>
          <a:xfrm>
            <a:off x="4940597" y="2877953"/>
            <a:ext cx="1714136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Burrito Bowl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  <a:p>
            <a:pPr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w</a:t>
            </a:r>
            <a:r>
              <a:rPr kumimoji="0" lang="en-GB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/>
                <a:ea typeface="DengXian Light"/>
              </a:rPr>
              <a:t>ith</a:t>
            </a: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 Rice, Charred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/>
                <a:ea typeface="DengXian Light"/>
              </a:rPr>
              <a:t> Corn Salad, Salsa and</a:t>
            </a:r>
            <a:endParaRPr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/>
              <a:ea typeface="DengXian Light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 Sour Cream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6FAD8F7-4C53-C838-2C75-E5444C1F43C9}"/>
              </a:ext>
            </a:extLst>
          </p:cNvPr>
          <p:cNvSpPr txBox="1"/>
          <p:nvPr/>
        </p:nvSpPr>
        <p:spPr>
          <a:xfrm>
            <a:off x="6644480" y="3006808"/>
            <a:ext cx="1480458" cy="11079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Sweet Potato, Chickpea &amp; Spinach Tikka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50/50 Rice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and Sambals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64F2BF0-A1F8-5605-3356-53F4F8278366}"/>
              </a:ext>
            </a:extLst>
          </p:cNvPr>
          <p:cNvSpPr txBox="1"/>
          <p:nvPr/>
        </p:nvSpPr>
        <p:spPr>
          <a:xfrm>
            <a:off x="8221866" y="2696483"/>
            <a:ext cx="1434799" cy="11079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Summer Broccoli and Feta Quiche</a:t>
            </a:r>
          </a:p>
          <a:p>
            <a:pPr lvl="0" algn="ctr"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 Summer Salad and Chips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BC990A3-B0FD-0D80-E679-B63E8A4618E2}"/>
              </a:ext>
            </a:extLst>
          </p:cNvPr>
          <p:cNvSpPr txBox="1"/>
          <p:nvPr/>
        </p:nvSpPr>
        <p:spPr>
          <a:xfrm>
            <a:off x="4861881" y="4418395"/>
            <a:ext cx="1752491" cy="52322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Calibri"/>
                <a:cs typeface="Calibri"/>
              </a:rPr>
              <a:t>Fruit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Calibri"/>
                <a:cs typeface="Calibri"/>
              </a:rPr>
              <a:t> Muffins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Calibri"/>
              <a:cs typeface="Calibri"/>
            </a:endParaRPr>
          </a:p>
        </p:txBody>
      </p:sp>
      <p:pic>
        <p:nvPicPr>
          <p:cNvPr id="39" name="Picture 6" descr="A group of bowls with different colored powders&#10;&#10;Description automatically generated">
            <a:extLst>
              <a:ext uri="{FF2B5EF4-FFF2-40B4-BE49-F238E27FC236}">
                <a16:creationId xmlns:a16="http://schemas.microsoft.com/office/drawing/2014/main" id="{40FF0A43-A27E-0335-4DEE-CD97FFA1CF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753" y="997493"/>
            <a:ext cx="738006" cy="474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Freeform 23">
            <a:extLst>
              <a:ext uri="{FF2B5EF4-FFF2-40B4-BE49-F238E27FC236}">
                <a16:creationId xmlns:a16="http://schemas.microsoft.com/office/drawing/2014/main" id="{3496122D-A7B0-5D63-B8F1-EBEBCA924AB9}"/>
              </a:ext>
            </a:extLst>
          </p:cNvPr>
          <p:cNvSpPr/>
          <p:nvPr/>
        </p:nvSpPr>
        <p:spPr>
          <a:xfrm flipH="1">
            <a:off x="4574369" y="4648464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0" name="Picture 39" descr="A picture containing text&#10;&#10;Description automatically generated">
            <a:extLst>
              <a:ext uri="{FF2B5EF4-FFF2-40B4-BE49-F238E27FC236}">
                <a16:creationId xmlns:a16="http://schemas.microsoft.com/office/drawing/2014/main" id="{1EEAE89B-BA3B-F6DF-C462-825D92F0AA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178" y="4726246"/>
            <a:ext cx="476731" cy="458790"/>
          </a:xfrm>
          <a:prstGeom prst="rect">
            <a:avLst/>
          </a:prstGeom>
        </p:spPr>
      </p:pic>
      <p:pic>
        <p:nvPicPr>
          <p:cNvPr id="42" name="Picture 6" descr="A group of bowls with different colored powders&#10;&#10;Description automatically generated">
            <a:extLst>
              <a:ext uri="{FF2B5EF4-FFF2-40B4-BE49-F238E27FC236}">
                <a16:creationId xmlns:a16="http://schemas.microsoft.com/office/drawing/2014/main" id="{3B61611B-6B62-E2A1-4BAC-DA28D694DC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753" y="2579671"/>
            <a:ext cx="738006" cy="474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56" descr="A picture containing text&#10;&#10;Description automatically generated">
            <a:extLst>
              <a:ext uri="{FF2B5EF4-FFF2-40B4-BE49-F238E27FC236}">
                <a16:creationId xmlns:a16="http://schemas.microsoft.com/office/drawing/2014/main" id="{10DB285F-2149-2B03-FC59-AA07448E24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3442" y="3688375"/>
            <a:ext cx="476731" cy="458790"/>
          </a:xfrm>
          <a:prstGeom prst="rect">
            <a:avLst/>
          </a:prstGeom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id="{53803735-6D89-E005-C018-C5A56EAAE1A6}"/>
              </a:ext>
            </a:extLst>
          </p:cNvPr>
          <p:cNvSpPr txBox="1"/>
          <p:nvPr/>
        </p:nvSpPr>
        <p:spPr>
          <a:xfrm>
            <a:off x="252921" y="75520"/>
            <a:ext cx="4902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masis MT Pro Medium" panose="020F0502020204030204" pitchFamily="18" charset="0"/>
                <a:cs typeface="Aldhabi" panose="020F0502020204030204" pitchFamily="2" charset="-78"/>
              </a:rPr>
              <a:t>Spring Summer Menu 2026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1482729-01C7-FEB4-2550-70A7A58A19FB}"/>
              </a:ext>
            </a:extLst>
          </p:cNvPr>
          <p:cNvSpPr/>
          <p:nvPr/>
        </p:nvSpPr>
        <p:spPr>
          <a:xfrm>
            <a:off x="1687058" y="1121189"/>
            <a:ext cx="1602886" cy="1970179"/>
          </a:xfrm>
          <a:prstGeom prst="rect">
            <a:avLst/>
          </a:prstGeom>
          <a:solidFill>
            <a:srgbClr val="FFFCE9"/>
          </a:solidFill>
          <a:ln>
            <a:solidFill>
              <a:srgbClr val="FFFCE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Freeform 23">
            <a:extLst>
              <a:ext uri="{FF2B5EF4-FFF2-40B4-BE49-F238E27FC236}">
                <a16:creationId xmlns:a16="http://schemas.microsoft.com/office/drawing/2014/main" id="{709C8195-BECA-A088-C506-02C0344D714B}"/>
              </a:ext>
            </a:extLst>
          </p:cNvPr>
          <p:cNvSpPr/>
          <p:nvPr/>
        </p:nvSpPr>
        <p:spPr>
          <a:xfrm flipH="1">
            <a:off x="7962671" y="3661868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Freeform 23">
            <a:extLst>
              <a:ext uri="{FF2B5EF4-FFF2-40B4-BE49-F238E27FC236}">
                <a16:creationId xmlns:a16="http://schemas.microsoft.com/office/drawing/2014/main" id="{DBD8DC37-3ED3-AC4D-AA1D-3318D76D10DC}"/>
              </a:ext>
            </a:extLst>
          </p:cNvPr>
          <p:cNvSpPr/>
          <p:nvPr/>
        </p:nvSpPr>
        <p:spPr>
          <a:xfrm flipH="1">
            <a:off x="7805235" y="2088014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1" name="Group 7">
            <a:extLst>
              <a:ext uri="{FF2B5EF4-FFF2-40B4-BE49-F238E27FC236}">
                <a16:creationId xmlns:a16="http://schemas.microsoft.com/office/drawing/2014/main" id="{4268DE35-1902-4902-8908-4261604E2F02}"/>
              </a:ext>
            </a:extLst>
          </p:cNvPr>
          <p:cNvGrpSpPr/>
          <p:nvPr/>
        </p:nvGrpSpPr>
        <p:grpSpPr>
          <a:xfrm>
            <a:off x="6728668" y="2134639"/>
            <a:ext cx="310453" cy="295716"/>
            <a:chOff x="0" y="184916"/>
            <a:chExt cx="3741232" cy="3636623"/>
          </a:xfrm>
        </p:grpSpPr>
        <p:sp>
          <p:nvSpPr>
            <p:cNvPr id="62" name="Freeform 8">
              <a:extLst>
                <a:ext uri="{FF2B5EF4-FFF2-40B4-BE49-F238E27FC236}">
                  <a16:creationId xmlns:a16="http://schemas.microsoft.com/office/drawing/2014/main" id="{E7A7F1BB-5FA2-6B70-EDCB-7B9F0891EE3A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Freeform 9">
              <a:extLst>
                <a:ext uri="{FF2B5EF4-FFF2-40B4-BE49-F238E27FC236}">
                  <a16:creationId xmlns:a16="http://schemas.microsoft.com/office/drawing/2014/main" id="{13A6256C-3E77-3AA8-18BD-D2967D4CBCBB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64" name="Group 10">
              <a:extLst>
                <a:ext uri="{FF2B5EF4-FFF2-40B4-BE49-F238E27FC236}">
                  <a16:creationId xmlns:a16="http://schemas.microsoft.com/office/drawing/2014/main" id="{C297E1F1-38B9-7510-73C8-B2EE4AD48995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68" name="Freeform 11">
                <a:extLst>
                  <a:ext uri="{FF2B5EF4-FFF2-40B4-BE49-F238E27FC236}">
                    <a16:creationId xmlns:a16="http://schemas.microsoft.com/office/drawing/2014/main" id="{15C7BCB0-8E65-F47B-4AB8-9A138526D3B2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9" name="TextBox 12">
                <a:extLst>
                  <a:ext uri="{FF2B5EF4-FFF2-40B4-BE49-F238E27FC236}">
                    <a16:creationId xmlns:a16="http://schemas.microsoft.com/office/drawing/2014/main" id="{45E90A58-7F64-28B9-1406-AC3B26FCD3CF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65" name="Group 13">
              <a:extLst>
                <a:ext uri="{FF2B5EF4-FFF2-40B4-BE49-F238E27FC236}">
                  <a16:creationId xmlns:a16="http://schemas.microsoft.com/office/drawing/2014/main" id="{EC8EB3B6-0DC2-6DF3-2D9B-A5E92E0CEBF6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66" name="Freeform 14">
                <a:extLst>
                  <a:ext uri="{FF2B5EF4-FFF2-40B4-BE49-F238E27FC236}">
                    <a16:creationId xmlns:a16="http://schemas.microsoft.com/office/drawing/2014/main" id="{25975C9D-9B35-A924-4B32-52140F98C5BE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7" name="TextBox 15">
                <a:extLst>
                  <a:ext uri="{FF2B5EF4-FFF2-40B4-BE49-F238E27FC236}">
                    <a16:creationId xmlns:a16="http://schemas.microsoft.com/office/drawing/2014/main" id="{019E1608-D488-7E3C-614D-5FDE1BE556A5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CB9E2CF-9783-ADF5-79EB-B61FC106DB07}"/>
              </a:ext>
            </a:extLst>
          </p:cNvPr>
          <p:cNvSpPr txBox="1"/>
          <p:nvPr/>
        </p:nvSpPr>
        <p:spPr>
          <a:xfrm>
            <a:off x="1726747" y="1569597"/>
            <a:ext cx="1550167" cy="166199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Mac and Cheese with Toppings</a:t>
            </a:r>
          </a:p>
          <a:p>
            <a:pPr lvl="0"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Croutons, Pepperoni Pieces, Crispy Onions, Spring Onions, Barbecue Beans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6A9B99-114E-35D9-DFF4-D8FF1D3DDF10}"/>
              </a:ext>
            </a:extLst>
          </p:cNvPr>
          <p:cNvSpPr txBox="1"/>
          <p:nvPr/>
        </p:nvSpPr>
        <p:spPr>
          <a:xfrm>
            <a:off x="3297395" y="1608861"/>
            <a:ext cx="1714136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Original Spice Chicken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Spicy Rice and Rainbow Slaw</a:t>
            </a:r>
          </a:p>
        </p:txBody>
      </p:sp>
      <p:sp>
        <p:nvSpPr>
          <p:cNvPr id="29" name="Freeform 23">
            <a:extLst>
              <a:ext uri="{FF2B5EF4-FFF2-40B4-BE49-F238E27FC236}">
                <a16:creationId xmlns:a16="http://schemas.microsoft.com/office/drawing/2014/main" id="{90F7BF57-B33D-1494-F8B5-BD6D6F8B095D}"/>
              </a:ext>
            </a:extLst>
          </p:cNvPr>
          <p:cNvSpPr/>
          <p:nvPr/>
        </p:nvSpPr>
        <p:spPr>
          <a:xfrm flipH="1">
            <a:off x="4684935" y="2115212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F8EECD2-220E-536C-3803-41F83F85018B}"/>
              </a:ext>
            </a:extLst>
          </p:cNvPr>
          <p:cNvSpPr txBox="1"/>
          <p:nvPr/>
        </p:nvSpPr>
        <p:spPr>
          <a:xfrm>
            <a:off x="3266837" y="3162559"/>
            <a:ext cx="1714136" cy="11079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/>
              </a:rPr>
              <a:t>Smokey Bean </a:t>
            </a:r>
          </a:p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Burger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Spicy Rice and Rainbow Slaw</a:t>
            </a:r>
          </a:p>
          <a:p>
            <a:pPr algn="ctr"/>
            <a:endParaRPr lang="en-GB" sz="1400" b="1" dirty="0">
              <a:solidFill>
                <a:srgbClr val="201A3C"/>
              </a:solidFill>
              <a:latin typeface="Amasis MT Pro Black" panose="02040A04050005020304" pitchFamily="18" charset="0"/>
            </a:endParaRPr>
          </a:p>
        </p:txBody>
      </p:sp>
      <p:pic>
        <p:nvPicPr>
          <p:cNvPr id="34" name="Picture 33" descr="A picture containing text&#10;&#10;Description automatically generated">
            <a:extLst>
              <a:ext uri="{FF2B5EF4-FFF2-40B4-BE49-F238E27FC236}">
                <a16:creationId xmlns:a16="http://schemas.microsoft.com/office/drawing/2014/main" id="{1534C8C1-3A00-9E61-C203-A1C5F6075D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249" y="3697173"/>
            <a:ext cx="476731" cy="458790"/>
          </a:xfrm>
          <a:prstGeom prst="rect">
            <a:avLst/>
          </a:prstGeom>
        </p:spPr>
      </p:pic>
      <p:sp>
        <p:nvSpPr>
          <p:cNvPr id="41" name="Freeform 23">
            <a:extLst>
              <a:ext uri="{FF2B5EF4-FFF2-40B4-BE49-F238E27FC236}">
                <a16:creationId xmlns:a16="http://schemas.microsoft.com/office/drawing/2014/main" id="{EBAAB250-428D-8542-DB68-1D1858451027}"/>
              </a:ext>
            </a:extLst>
          </p:cNvPr>
          <p:cNvSpPr/>
          <p:nvPr/>
        </p:nvSpPr>
        <p:spPr>
          <a:xfrm flipH="1">
            <a:off x="4692776" y="3703205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BB611D18-068C-7FBB-9271-0216C9EA9E3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4438" y="1010874"/>
            <a:ext cx="535921" cy="602912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678897A-F94E-B5E3-FAB5-8C395200074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4437" y="2613432"/>
            <a:ext cx="535921" cy="602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2858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 descr="A blank weekly planner&#10;&#10;AI-generated content may be incorrect.">
            <a:extLst>
              <a:ext uri="{FF2B5EF4-FFF2-40B4-BE49-F238E27FC236}">
                <a16:creationId xmlns:a16="http://schemas.microsoft.com/office/drawing/2014/main" id="{22C12632-68BE-1362-BB0D-E030626250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28" y="0"/>
            <a:ext cx="9909528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D37177A-4A8D-4B3B-42D9-7CB2F3283384}"/>
              </a:ext>
            </a:extLst>
          </p:cNvPr>
          <p:cNvSpPr txBox="1"/>
          <p:nvPr/>
        </p:nvSpPr>
        <p:spPr>
          <a:xfrm>
            <a:off x="252921" y="75520"/>
            <a:ext cx="4902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masis MT Pro Medium" panose="020F0502020204030204" pitchFamily="18" charset="0"/>
                <a:cs typeface="Aldhabi" panose="020F0502020204030204" pitchFamily="2" charset="-78"/>
              </a:rPr>
              <a:t>Spring Summer Menu 2026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DF4651-19F8-99FD-6FF5-AE3D0899956C}"/>
              </a:ext>
            </a:extLst>
          </p:cNvPr>
          <p:cNvSpPr txBox="1"/>
          <p:nvPr/>
        </p:nvSpPr>
        <p:spPr>
          <a:xfrm>
            <a:off x="5155427" y="5853485"/>
            <a:ext cx="3113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Our hot and cold grab &amp; go selection alongside soup of the day and filled jacket potatoes</a:t>
            </a: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CA3E0DA3-ADAA-B180-AC50-7422F276CA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367" y="5804684"/>
            <a:ext cx="313547" cy="3017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F3253F7-B05F-882C-5BE8-DB098DE2372A}"/>
              </a:ext>
            </a:extLst>
          </p:cNvPr>
          <p:cNvSpPr txBox="1"/>
          <p:nvPr/>
        </p:nvSpPr>
        <p:spPr>
          <a:xfrm>
            <a:off x="3159944" y="6154767"/>
            <a:ext cx="161585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Added plant protein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2773F01-242A-8096-E74A-6F034E4F75F9}"/>
              </a:ext>
            </a:extLst>
          </p:cNvPr>
          <p:cNvSpPr txBox="1"/>
          <p:nvPr/>
        </p:nvSpPr>
        <p:spPr>
          <a:xfrm>
            <a:off x="3265308" y="5826115"/>
            <a:ext cx="126407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Vegan option</a:t>
            </a:r>
          </a:p>
        </p:txBody>
      </p:sp>
      <p:sp>
        <p:nvSpPr>
          <p:cNvPr id="9" name="Freeform 23">
            <a:extLst>
              <a:ext uri="{FF2B5EF4-FFF2-40B4-BE49-F238E27FC236}">
                <a16:creationId xmlns:a16="http://schemas.microsoft.com/office/drawing/2014/main" id="{E736E6A4-8434-BB96-21E0-59B361C57352}"/>
              </a:ext>
            </a:extLst>
          </p:cNvPr>
          <p:cNvSpPr/>
          <p:nvPr/>
        </p:nvSpPr>
        <p:spPr>
          <a:xfrm>
            <a:off x="3007459" y="6451064"/>
            <a:ext cx="218693" cy="261610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155AAD7-DDE1-B7E7-F236-220296C91DD9}"/>
              </a:ext>
            </a:extLst>
          </p:cNvPr>
          <p:cNvSpPr txBox="1"/>
          <p:nvPr/>
        </p:nvSpPr>
        <p:spPr>
          <a:xfrm>
            <a:off x="3003511" y="6506128"/>
            <a:ext cx="194948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Source of wholemeal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9C13F32-D7BC-2ECA-A832-3D6DE0A7566C}"/>
              </a:ext>
            </a:extLst>
          </p:cNvPr>
          <p:cNvSpPr txBox="1"/>
          <p:nvPr/>
        </p:nvSpPr>
        <p:spPr>
          <a:xfrm>
            <a:off x="1726747" y="1291081"/>
            <a:ext cx="1550167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Gochujang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 Sticky Chicken</a:t>
            </a:r>
          </a:p>
          <a:p>
            <a:pPr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Rice and Cucumber Shaker Salad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3A1FB4E-3842-8348-797A-40D5FD96F848}"/>
              </a:ext>
            </a:extLst>
          </p:cNvPr>
          <p:cNvSpPr txBox="1"/>
          <p:nvPr/>
        </p:nvSpPr>
        <p:spPr>
          <a:xfrm>
            <a:off x="6440708" y="4425844"/>
            <a:ext cx="1752491" cy="73866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 defTabSz="914400"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Calibri"/>
                <a:cs typeface="Calibri"/>
              </a:rPr>
              <a:t>Apple Pie </a:t>
            </a:r>
          </a:p>
          <a:p>
            <a:pPr algn="ctr" defTabSz="914400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with Custard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Calibri"/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6046FCD-5B1B-78A1-C175-ACB7B2AC2532}"/>
              </a:ext>
            </a:extLst>
          </p:cNvPr>
          <p:cNvSpPr txBox="1"/>
          <p:nvPr/>
        </p:nvSpPr>
        <p:spPr>
          <a:xfrm>
            <a:off x="8230288" y="4434335"/>
            <a:ext cx="150027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Iced Sponge Cake</a:t>
            </a:r>
          </a:p>
        </p:txBody>
      </p:sp>
      <p:grpSp>
        <p:nvGrpSpPr>
          <p:cNvPr id="16" name="Group 7">
            <a:extLst>
              <a:ext uri="{FF2B5EF4-FFF2-40B4-BE49-F238E27FC236}">
                <a16:creationId xmlns:a16="http://schemas.microsoft.com/office/drawing/2014/main" id="{AF108516-A7AE-F4B7-B721-DF4E46F408DD}"/>
              </a:ext>
            </a:extLst>
          </p:cNvPr>
          <p:cNvGrpSpPr/>
          <p:nvPr/>
        </p:nvGrpSpPr>
        <p:grpSpPr>
          <a:xfrm>
            <a:off x="2932242" y="6151526"/>
            <a:ext cx="291025" cy="248952"/>
            <a:chOff x="0" y="184916"/>
            <a:chExt cx="3741232" cy="3636623"/>
          </a:xfrm>
        </p:grpSpPr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id="{32E99BF2-D186-FCDC-9871-92C3E5AFADF0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id="{E57170E3-C0E1-1CFC-FAE8-0A9AD1B8058E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19" name="Group 10">
              <a:extLst>
                <a:ext uri="{FF2B5EF4-FFF2-40B4-BE49-F238E27FC236}">
                  <a16:creationId xmlns:a16="http://schemas.microsoft.com/office/drawing/2014/main" id="{707B1436-4E5E-A28C-71F1-227BF23E3E66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3" name="Freeform 11">
                <a:extLst>
                  <a:ext uri="{FF2B5EF4-FFF2-40B4-BE49-F238E27FC236}">
                    <a16:creationId xmlns:a16="http://schemas.microsoft.com/office/drawing/2014/main" id="{8059813C-610D-2748-BBC5-D858384AA8B7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4" name="TextBox 12">
                <a:extLst>
                  <a:ext uri="{FF2B5EF4-FFF2-40B4-BE49-F238E27FC236}">
                    <a16:creationId xmlns:a16="http://schemas.microsoft.com/office/drawing/2014/main" id="{30E69BF0-50FD-9603-D1DC-0074A21EAD35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0" name="Group 13">
              <a:extLst>
                <a:ext uri="{FF2B5EF4-FFF2-40B4-BE49-F238E27FC236}">
                  <a16:creationId xmlns:a16="http://schemas.microsoft.com/office/drawing/2014/main" id="{54E7A17E-84E0-A33E-DEA6-5680D46A3A7D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1" name="Freeform 14">
                <a:extLst>
                  <a:ext uri="{FF2B5EF4-FFF2-40B4-BE49-F238E27FC236}">
                    <a16:creationId xmlns:a16="http://schemas.microsoft.com/office/drawing/2014/main" id="{4F7F8BE8-7F0D-E353-22A3-D711470AC94F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2" name="TextBox 15">
                <a:extLst>
                  <a:ext uri="{FF2B5EF4-FFF2-40B4-BE49-F238E27FC236}">
                    <a16:creationId xmlns:a16="http://schemas.microsoft.com/office/drawing/2014/main" id="{232BB3FD-DD6E-E3E0-7AFD-D63BA7E5340B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0350DF8D-F2E5-D42C-C56D-F94BEFC46536}"/>
              </a:ext>
            </a:extLst>
          </p:cNvPr>
          <p:cNvSpPr txBox="1"/>
          <p:nvPr/>
        </p:nvSpPr>
        <p:spPr>
          <a:xfrm>
            <a:off x="3288063" y="1534264"/>
            <a:ext cx="1567046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Chicken Souvlaki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 Seasoned Potatoes, Tzatziki and Greek Salad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  <a:ea typeface="DengXian Light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FF8B935-BD4F-748B-2415-FEB8E6577909}"/>
              </a:ext>
            </a:extLst>
          </p:cNvPr>
          <p:cNvSpPr txBox="1"/>
          <p:nvPr/>
        </p:nvSpPr>
        <p:spPr>
          <a:xfrm>
            <a:off x="4896533" y="1132584"/>
            <a:ext cx="1714136" cy="126188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Classic Beef Lasagne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 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Garlic Bread and Chunky Roasted Summer Veg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  <a:ea typeface="DengXian Light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87276E1-0039-977B-1EF1-EE72F0F7731C}"/>
              </a:ext>
            </a:extLst>
          </p:cNvPr>
          <p:cNvSpPr txBox="1"/>
          <p:nvPr/>
        </p:nvSpPr>
        <p:spPr>
          <a:xfrm>
            <a:off x="6521157" y="1455677"/>
            <a:ext cx="1695428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Jerk Chicken Thighs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Rice &amp; Peas, Broccoli and 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Spiced Pineapple Slaw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DFFC8AE-828B-C757-9C9A-47E10647B87C}"/>
              </a:ext>
            </a:extLst>
          </p:cNvPr>
          <p:cNvSpPr txBox="1"/>
          <p:nvPr/>
        </p:nvSpPr>
        <p:spPr>
          <a:xfrm>
            <a:off x="8216585" y="1106415"/>
            <a:ext cx="1434799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lvl="0" algn="ctr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Chip Shop Fish or  Sausage</a:t>
            </a:r>
          </a:p>
          <a:p>
            <a:pPr lvl="0"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</a:t>
            </a:r>
            <a:r>
              <a:rPr lang="en-GB" sz="1200" b="1" dirty="0" err="1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ChipsPeas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 and  Gravy or Curry Sauce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A6378F6-3D2B-CBCA-FEE1-BDB2B680C0CA}"/>
              </a:ext>
            </a:extLst>
          </p:cNvPr>
          <p:cNvSpPr txBox="1"/>
          <p:nvPr/>
        </p:nvSpPr>
        <p:spPr>
          <a:xfrm>
            <a:off x="3326396" y="3258548"/>
            <a:ext cx="1567046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Spanakopita</a:t>
            </a:r>
          </a:p>
          <a:p>
            <a:pPr lvl="0" algn="ctr">
              <a:defRPr/>
            </a:pPr>
            <a:r>
              <a:rPr lang="en-GB" sz="1200" b="1" dirty="0">
                <a:solidFill>
                  <a:srgbClr val="F49100"/>
                </a:solidFill>
                <a:ea typeface="+mn-lt"/>
                <a:cs typeface="+mn-lt"/>
              </a:rPr>
              <a:t>With Seasoned Potatoes, Tzatziki and Greek Salad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52B68C4-F97A-7CA8-C04C-B0E41CA96721}"/>
              </a:ext>
            </a:extLst>
          </p:cNvPr>
          <p:cNvSpPr txBox="1"/>
          <p:nvPr/>
        </p:nvSpPr>
        <p:spPr>
          <a:xfrm>
            <a:off x="4865394" y="2811924"/>
            <a:ext cx="1714136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Tuscan Chickpea Pasta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 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Garlic Bread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and Chunky Roasted Summer Veg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  <a:ea typeface="DengXian Light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3B756C7-C83B-ABD0-CBBB-157883CFD5EE}"/>
              </a:ext>
            </a:extLst>
          </p:cNvPr>
          <p:cNvSpPr txBox="1"/>
          <p:nvPr/>
        </p:nvSpPr>
        <p:spPr>
          <a:xfrm>
            <a:off x="6484786" y="3015918"/>
            <a:ext cx="1768169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Curried Squash &amp; Butterbeans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 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Rice &amp; Peas, Broccoli and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Pineapple Slaw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8883308-5562-8CCD-C43E-4D460ACC3BB9}"/>
              </a:ext>
            </a:extLst>
          </p:cNvPr>
          <p:cNvSpPr txBox="1"/>
          <p:nvPr/>
        </p:nvSpPr>
        <p:spPr>
          <a:xfrm>
            <a:off x="3390484" y="4382280"/>
            <a:ext cx="160120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Chocolate Crunch Cake</a:t>
            </a:r>
          </a:p>
        </p:txBody>
      </p:sp>
      <p:sp>
        <p:nvSpPr>
          <p:cNvPr id="37" name="Freeform 23">
            <a:extLst>
              <a:ext uri="{FF2B5EF4-FFF2-40B4-BE49-F238E27FC236}">
                <a16:creationId xmlns:a16="http://schemas.microsoft.com/office/drawing/2014/main" id="{53FB0EF3-EB15-438A-666F-E57DC0D1B1E9}"/>
              </a:ext>
            </a:extLst>
          </p:cNvPr>
          <p:cNvSpPr/>
          <p:nvPr/>
        </p:nvSpPr>
        <p:spPr>
          <a:xfrm flipH="1">
            <a:off x="7961969" y="2126868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366D0D9-641B-61D7-1774-25EFCBBCDB36}"/>
              </a:ext>
            </a:extLst>
          </p:cNvPr>
          <p:cNvSpPr txBox="1"/>
          <p:nvPr/>
        </p:nvSpPr>
        <p:spPr>
          <a:xfrm>
            <a:off x="4919552" y="4470167"/>
            <a:ext cx="160120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Eton Mess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Selawik Light" panose="020B0502040204020203" pitchFamily="34" charset="0"/>
              <a:ea typeface="+mn-ea"/>
              <a:cs typeface="+mn-cs"/>
            </a:endParaRPr>
          </a:p>
        </p:txBody>
      </p:sp>
      <p:pic>
        <p:nvPicPr>
          <p:cNvPr id="38" name="Picture 37" descr="A picture containing text&#10;&#10;Description automatically generated">
            <a:extLst>
              <a:ext uri="{FF2B5EF4-FFF2-40B4-BE49-F238E27FC236}">
                <a16:creationId xmlns:a16="http://schemas.microsoft.com/office/drawing/2014/main" id="{3F92F74D-7B0A-D37D-794E-5D7F990D7F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997" y="3647646"/>
            <a:ext cx="476731" cy="4587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9A73D04-95D6-21FC-898B-E7D9EE8EBBEE}"/>
              </a:ext>
            </a:extLst>
          </p:cNvPr>
          <p:cNvSpPr txBox="1"/>
          <p:nvPr/>
        </p:nvSpPr>
        <p:spPr>
          <a:xfrm>
            <a:off x="1728376" y="2801983"/>
            <a:ext cx="1536932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GB" sz="1400" b="1" dirty="0">
                <a:latin typeface="Amasis MT Pro Black"/>
              </a:rPr>
              <a:t>Yakisoba Soya</a:t>
            </a:r>
            <a:endParaRPr lang="en-US" dirty="0"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algn="ctr">
              <a:defRPr/>
            </a:pPr>
            <a:r>
              <a:rPr lang="en-GB" sz="1400" b="1" dirty="0">
                <a:latin typeface="Amasis MT Pro Black"/>
              </a:rPr>
              <a:t> 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masis MT Pro Black"/>
              </a:rPr>
              <a:t>Noodles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 algn="ctr">
              <a:defRPr/>
            </a:pPr>
            <a:r>
              <a:rPr lang="en-GB" sz="1200" b="1" dirty="0">
                <a:solidFill>
                  <a:srgbClr val="F49100"/>
                </a:solidFill>
                <a:ea typeface="+mn-lt"/>
                <a:cs typeface="+mn-lt"/>
              </a:rPr>
              <a:t>Stir Fry with Edamame Beans</a:t>
            </a:r>
            <a:endParaRPr lang="en-GB" sz="1200" b="1" dirty="0">
              <a:solidFill>
                <a:srgbClr val="F49100"/>
              </a:solidFill>
              <a:ea typeface="Calibri"/>
              <a:cs typeface="Calibri"/>
            </a:endParaRPr>
          </a:p>
          <a:p>
            <a:pPr algn="ctr">
              <a:defRPr/>
            </a:pPr>
            <a:endParaRPr lang="en-GB" sz="1200" b="1" dirty="0">
              <a:solidFill>
                <a:srgbClr val="201A3C"/>
              </a:solidFill>
              <a:latin typeface="Amasis MT Pro Black" panose="02040A04050005020304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C8B32E1-86B7-95D5-DE93-4CBBA201257A}"/>
              </a:ext>
            </a:extLst>
          </p:cNvPr>
          <p:cNvSpPr txBox="1"/>
          <p:nvPr/>
        </p:nvSpPr>
        <p:spPr>
          <a:xfrm>
            <a:off x="8252955" y="2762207"/>
            <a:ext cx="1500279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lvl="0" algn="ctr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Chip </a:t>
            </a:r>
            <a:r>
              <a:rPr lang="en-GB" sz="1400" b="1" dirty="0" err="1">
                <a:solidFill>
                  <a:srgbClr val="201A3C"/>
                </a:solidFill>
                <a:latin typeface="Amasis MT Pro Black" panose="02040A04050005020304" pitchFamily="18" charset="0"/>
              </a:rPr>
              <a:t>ShopVeggie</a:t>
            </a: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 Sausage</a:t>
            </a:r>
          </a:p>
          <a:p>
            <a:pPr lvl="0"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Chips, Peas and Gravy or Curry Sauce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9DE4CFAE-1F18-797F-FF1A-BAD0C6861C5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54391" y="1024100"/>
            <a:ext cx="575134" cy="390443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E4E0E754-0403-DB1E-020D-30B71B1102B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14299" y="1098313"/>
            <a:ext cx="1108509" cy="398770"/>
          </a:xfrm>
          <a:prstGeom prst="rect">
            <a:avLst/>
          </a:prstGeom>
        </p:spPr>
      </p:pic>
      <p:sp>
        <p:nvSpPr>
          <p:cNvPr id="63" name="Freeform 23">
            <a:extLst>
              <a:ext uri="{FF2B5EF4-FFF2-40B4-BE49-F238E27FC236}">
                <a16:creationId xmlns:a16="http://schemas.microsoft.com/office/drawing/2014/main" id="{20E0468E-10E4-2894-D771-C0094F425C50}"/>
              </a:ext>
            </a:extLst>
          </p:cNvPr>
          <p:cNvSpPr/>
          <p:nvPr/>
        </p:nvSpPr>
        <p:spPr>
          <a:xfrm flipH="1">
            <a:off x="7881536" y="3701133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6" name="Picture 65" descr="A picture containing text&#10;&#10;Description automatically generated">
            <a:extLst>
              <a:ext uri="{FF2B5EF4-FFF2-40B4-BE49-F238E27FC236}">
                <a16:creationId xmlns:a16="http://schemas.microsoft.com/office/drawing/2014/main" id="{F631B3C8-3157-6166-D59D-9D94E080DE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548" y="3647646"/>
            <a:ext cx="476731" cy="458790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7C3A6CF2-5C98-B4BC-BEE5-181C7CE6F2A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30335" y="2609050"/>
            <a:ext cx="575134" cy="390443"/>
          </a:xfrm>
          <a:prstGeom prst="rect">
            <a:avLst/>
          </a:prstGeom>
        </p:spPr>
      </p:pic>
      <p:pic>
        <p:nvPicPr>
          <p:cNvPr id="68" name="Picture 67" descr="A picture containing text&#10;&#10;Description automatically generated">
            <a:extLst>
              <a:ext uri="{FF2B5EF4-FFF2-40B4-BE49-F238E27FC236}">
                <a16:creationId xmlns:a16="http://schemas.microsoft.com/office/drawing/2014/main" id="{8CC6727A-75D2-D511-6924-48FEAC019B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0193" y="3662290"/>
            <a:ext cx="476731" cy="458790"/>
          </a:xfrm>
          <a:prstGeom prst="rect">
            <a:avLst/>
          </a:prstGeom>
        </p:spPr>
      </p:pic>
      <p:sp>
        <p:nvSpPr>
          <p:cNvPr id="69" name="Freeform 23">
            <a:extLst>
              <a:ext uri="{FF2B5EF4-FFF2-40B4-BE49-F238E27FC236}">
                <a16:creationId xmlns:a16="http://schemas.microsoft.com/office/drawing/2014/main" id="{3238C65E-E316-1E29-488E-7AD7AE931CE6}"/>
              </a:ext>
            </a:extLst>
          </p:cNvPr>
          <p:cNvSpPr/>
          <p:nvPr/>
        </p:nvSpPr>
        <p:spPr>
          <a:xfrm flipH="1">
            <a:off x="3006561" y="4755494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D57050A2-8C57-F1E4-E633-1A3C7E74BFA0}"/>
              </a:ext>
            </a:extLst>
          </p:cNvPr>
          <p:cNvSpPr txBox="1"/>
          <p:nvPr/>
        </p:nvSpPr>
        <p:spPr>
          <a:xfrm>
            <a:off x="1726747" y="4284925"/>
            <a:ext cx="1753143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Cherry  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</a:rPr>
              <a:t>Crumble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w</a:t>
            </a:r>
            <a:r>
              <a:rPr kumimoji="0" lang="en-GB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ith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 Cu</a:t>
            </a:r>
            <a:r>
              <a:rPr kumimoji="0" lang="en-GB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stard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15A0AC-5A4B-F210-AFAB-16BFBCB9316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14299" y="2772467"/>
            <a:ext cx="1108509" cy="398770"/>
          </a:xfrm>
          <a:prstGeom prst="rect">
            <a:avLst/>
          </a:prstGeom>
        </p:spPr>
      </p:pic>
      <p:grpSp>
        <p:nvGrpSpPr>
          <p:cNvPr id="13" name="Group 7">
            <a:extLst>
              <a:ext uri="{FF2B5EF4-FFF2-40B4-BE49-F238E27FC236}">
                <a16:creationId xmlns:a16="http://schemas.microsoft.com/office/drawing/2014/main" id="{FCC3A8B8-3F6D-AC10-DC3F-3A0248D6A394}"/>
              </a:ext>
            </a:extLst>
          </p:cNvPr>
          <p:cNvGrpSpPr/>
          <p:nvPr/>
        </p:nvGrpSpPr>
        <p:grpSpPr>
          <a:xfrm>
            <a:off x="6120494" y="2186639"/>
            <a:ext cx="310453" cy="295716"/>
            <a:chOff x="0" y="184916"/>
            <a:chExt cx="3741232" cy="3636623"/>
          </a:xfrm>
        </p:grpSpPr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id="{305CB9D8-648C-9EE1-D635-3531A9378647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Freeform 9">
              <a:extLst>
                <a:ext uri="{FF2B5EF4-FFF2-40B4-BE49-F238E27FC236}">
                  <a16:creationId xmlns:a16="http://schemas.microsoft.com/office/drawing/2014/main" id="{6878FECF-A7A3-7DC2-BFC5-4CF0A5BD9C4F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35" name="Group 10">
              <a:extLst>
                <a:ext uri="{FF2B5EF4-FFF2-40B4-BE49-F238E27FC236}">
                  <a16:creationId xmlns:a16="http://schemas.microsoft.com/office/drawing/2014/main" id="{2A84DA96-9AC4-4887-D788-1498D0BD82C4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47" name="Freeform 11">
                <a:extLst>
                  <a:ext uri="{FF2B5EF4-FFF2-40B4-BE49-F238E27FC236}">
                    <a16:creationId xmlns:a16="http://schemas.microsoft.com/office/drawing/2014/main" id="{B046E60D-4F07-8922-092A-6BC30711D811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8" name="TextBox 12">
                <a:extLst>
                  <a:ext uri="{FF2B5EF4-FFF2-40B4-BE49-F238E27FC236}">
                    <a16:creationId xmlns:a16="http://schemas.microsoft.com/office/drawing/2014/main" id="{17BF36D8-4FE6-37B4-2003-5A5F33245849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36" name="Group 13">
              <a:extLst>
                <a:ext uri="{FF2B5EF4-FFF2-40B4-BE49-F238E27FC236}">
                  <a16:creationId xmlns:a16="http://schemas.microsoft.com/office/drawing/2014/main" id="{B4715AA9-AABB-9C7B-4B24-D4E1EC83BCA7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41" name="Freeform 14">
                <a:extLst>
                  <a:ext uri="{FF2B5EF4-FFF2-40B4-BE49-F238E27FC236}">
                    <a16:creationId xmlns:a16="http://schemas.microsoft.com/office/drawing/2014/main" id="{5AA3E365-3F39-9B72-CAF1-1D82485483F9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6" name="TextBox 15">
                <a:extLst>
                  <a:ext uri="{FF2B5EF4-FFF2-40B4-BE49-F238E27FC236}">
                    <a16:creationId xmlns:a16="http://schemas.microsoft.com/office/drawing/2014/main" id="{FCCDC75A-3886-9FA0-2D3E-476072AE64B2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640452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86D735906C2045B630126150A2C9FD" ma:contentTypeVersion="21" ma:contentTypeDescription="Create a new document." ma:contentTypeScope="" ma:versionID="10671a9072849d219ff41260d80cde4c">
  <xsd:schema xmlns:xsd="http://www.w3.org/2001/XMLSchema" xmlns:xs="http://www.w3.org/2001/XMLSchema" xmlns:p="http://schemas.microsoft.com/office/2006/metadata/properties" xmlns:ns2="cc315347-6dc2-4f31-871c-4fac13c8e90b" xmlns:ns3="abd9c013-afd4-4605-a7aa-45ecbe72d026" targetNamespace="http://schemas.microsoft.com/office/2006/metadata/properties" ma:root="true" ma:fieldsID="c92aee4f736b14dc762fcc0d04dea306" ns2:_="" ns3:_="">
    <xsd:import namespace="cc315347-6dc2-4f31-871c-4fac13c8e90b"/>
    <xsd:import namespace="abd9c013-afd4-4605-a7aa-45ecbe72d026"/>
    <xsd:element name="properties">
      <xsd:complexType>
        <xsd:sequence>
          <xsd:element name="documentManagement">
            <xsd:complexType>
              <xsd:all>
                <xsd:element ref="ns2:Document_x0020_Type"/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Tags" minOccurs="0"/>
                <xsd:element ref="ns2:MediaServiceSearchProperties" minOccurs="0"/>
                <xsd:element ref="ns2:NOT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315347-6dc2-4f31-871c-4fac13c8e90b" elementFormDefault="qualified">
    <xsd:import namespace="http://schemas.microsoft.com/office/2006/documentManagement/types"/>
    <xsd:import namespace="http://schemas.microsoft.com/office/infopath/2007/PartnerControls"/>
    <xsd:element name="Document_x0020_Type" ma:index="8" ma:displayName="Document Type" ma:default="Menus" ma:format="Dropdown" ma:internalName="Document_x0020_Type">
      <xsd:simpleType>
        <xsd:restriction base="dms:Choice">
          <xsd:enumeration value="Menus"/>
          <xsd:enumeration value="Recipes"/>
          <xsd:enumeration value="Allergens"/>
          <xsd:enumeration value="Added Benefits"/>
          <xsd:enumeration value="Standards"/>
          <xsd:enumeration value="Packed Lunch"/>
          <xsd:enumeration value="Theme &amp; Discovery Days"/>
        </xsd:restriction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a60fa401-c735-472c-b85f-e3677d3c5b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Tags" ma:index="22" nillable="true" ma:displayName="Tags" ma:format="Dropdown" ma:internalName="Tags">
      <xsd:simpleType>
        <xsd:restriction base="dms:Choice">
          <xsd:enumeration value="Poster"/>
          <xsd:enumeration value="Bulletin"/>
          <xsd:enumeration value="Offers"/>
          <xsd:enumeration value="Menu"/>
          <xsd:enumeration value="Guide"/>
          <xsd:enumeration value="Recipes"/>
          <xsd:enumeration value="FS13"/>
          <xsd:enumeration value="Digital"/>
        </xsd:restriction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NOTES" ma:index="24" nillable="true" ma:displayName="NOTES" ma:format="Dropdown" ma:internalName="NOTES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d9c013-afd4-4605-a7aa-45ecbe72d026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54521f6-1ebf-4e9c-aee0-7875e57b3681}" ma:internalName="TaxCatchAll" ma:showField="CatchAllData" ma:web="abd9c013-afd4-4605-a7aa-45ecbe72d0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c315347-6dc2-4f31-871c-4fac13c8e90b">
      <Terms xmlns="http://schemas.microsoft.com/office/infopath/2007/PartnerControls"/>
    </lcf76f155ced4ddcb4097134ff3c332f>
    <TaxCatchAll xmlns="abd9c013-afd4-4605-a7aa-45ecbe72d026" xsi:nil="true"/>
    <Document_x0020_Type xmlns="cc315347-6dc2-4f31-871c-4fac13c8e90b">Menus</Document_x0020_Type>
    <NOTES xmlns="cc315347-6dc2-4f31-871c-4fac13c8e90b" xsi:nil="true"/>
    <Tags xmlns="cc315347-6dc2-4f31-871c-4fac13c8e90b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18A5018-CCA4-4A56-9C0F-8BEDFEFA673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c315347-6dc2-4f31-871c-4fac13c8e90b"/>
    <ds:schemaRef ds:uri="abd9c013-afd4-4605-a7aa-45ecbe72d0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D7F70F4-AC20-4262-B039-ED8451DB711E}">
  <ds:schemaRefs>
    <ds:schemaRef ds:uri="http://www.w3.org/XML/1998/namespace"/>
    <ds:schemaRef ds:uri="http://purl.org/dc/dcmitype/"/>
    <ds:schemaRef ds:uri="http://schemas.microsoft.com/office/infopath/2007/PartnerControls"/>
    <ds:schemaRef ds:uri="http://schemas.microsoft.com/office/2006/documentManagement/types"/>
    <ds:schemaRef ds:uri="cfcc8f99-6edd-417c-8b08-e4af51aa64dc"/>
    <ds:schemaRef ds:uri="http://schemas.openxmlformats.org/package/2006/metadata/core-properties"/>
    <ds:schemaRef ds:uri="http://schemas.microsoft.com/office/2006/metadata/properties"/>
    <ds:schemaRef ds:uri="http://purl.org/dc/elements/1.1/"/>
    <ds:schemaRef ds:uri="93f07fc0-f3cc-4d0b-9a4f-54b5dee9d132"/>
    <ds:schemaRef ds:uri="http://purl.org/dc/terms/"/>
    <ds:schemaRef ds:uri="cc315347-6dc2-4f31-871c-4fac13c8e90b"/>
    <ds:schemaRef ds:uri="abd9c013-afd4-4605-a7aa-45ecbe72d026"/>
  </ds:schemaRefs>
</ds:datastoreItem>
</file>

<file path=customXml/itemProps3.xml><?xml version="1.0" encoding="utf-8"?>
<ds:datastoreItem xmlns:ds="http://schemas.openxmlformats.org/officeDocument/2006/customXml" ds:itemID="{B95DFD85-DCEC-4A9B-BD66-3E04A24C669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1923</TotalTime>
  <Words>451</Words>
  <Application>Microsoft Office PowerPoint</Application>
  <PresentationFormat>A4 Paper (210x297 mm)</PresentationFormat>
  <Paragraphs>105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Amasis MT Pro Black</vt:lpstr>
      <vt:lpstr>Amasis MT Pro Medium</vt:lpstr>
      <vt:lpstr>Aptos</vt:lpstr>
      <vt:lpstr>Arial</vt:lpstr>
      <vt:lpstr>Calibri</vt:lpstr>
      <vt:lpstr>Calibri Light</vt:lpstr>
      <vt:lpstr>Campaign Thin</vt:lpstr>
      <vt:lpstr>Selawik Light</vt:lpstr>
      <vt:lpstr>Office Theme</vt:lpstr>
      <vt:lpstr>PowerPoint Presentation</vt:lpstr>
      <vt:lpstr>PowerPoint Presentation</vt:lpstr>
      <vt:lpstr>PowerPoint Presentation</vt:lpstr>
    </vt:vector>
  </TitlesOfParts>
  <Company>WSH 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Cooper</dc:creator>
  <cp:lastModifiedBy>2635 - The Sir John Colfox</cp:lastModifiedBy>
  <cp:revision>38</cp:revision>
  <dcterms:created xsi:type="dcterms:W3CDTF">2023-01-19T15:41:07Z</dcterms:created>
  <dcterms:modified xsi:type="dcterms:W3CDTF">2026-03-13T09:07:12Z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0x010100FA86D735906C2045B630126150A2C9FD</vt:lpwstr>
  </property>
  <property fmtid="{D5CDD505-2E9C-101B-9397-08002B2CF9AE}" pid="3" name="MediaServiceImageTags">
    <vt:lpwstr/>
  </property>
</Properties>
</file>