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4"/>
  </p:notesMasterIdLst>
  <p:sldIdLst>
    <p:sldId id="256" r:id="rId2"/>
    <p:sldId id="257" r:id="rId3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A4A3A4"/>
          </p15:clr>
        </p15:guide>
        <p15:guide id="2" pos="30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>
        <p:scale>
          <a:sx n="90" d="100"/>
          <a:sy n="90" d="100"/>
        </p:scale>
        <p:origin x="1603" y="-6125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pPr/>
              <a:t>7/2/2023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pPr/>
              <a:t>02/07/2023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pPr/>
              <a:t>02/07/2023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pPr/>
              <a:t>02/07/2023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pPr/>
              <a:t>02/07/2023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pPr/>
              <a:t>02/07/2023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pPr/>
              <a:t>02/07/2023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pPr/>
              <a:t>02/07/2023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pPr/>
              <a:t>02/07/2023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pPr/>
              <a:t>02/07/2023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pPr/>
              <a:t>02/07/2023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pPr/>
              <a:t>02/07/2023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pPr/>
              <a:t>02/07/2023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tiff"/><Relationship Id="rId18" Type="http://schemas.openxmlformats.org/officeDocument/2006/relationships/image" Target="../media/image16.tiff"/><Relationship Id="rId26" Type="http://schemas.openxmlformats.org/officeDocument/2006/relationships/image" Target="../media/image24.tiff"/><Relationship Id="rId39" Type="http://schemas.openxmlformats.org/officeDocument/2006/relationships/image" Target="../media/image37.tiff"/><Relationship Id="rId3" Type="http://schemas.openxmlformats.org/officeDocument/2006/relationships/image" Target="../media/image1.tiff"/><Relationship Id="rId21" Type="http://schemas.openxmlformats.org/officeDocument/2006/relationships/image" Target="../media/image19.tiff"/><Relationship Id="rId34" Type="http://schemas.openxmlformats.org/officeDocument/2006/relationships/image" Target="../media/image32.tiff"/><Relationship Id="rId42" Type="http://schemas.openxmlformats.org/officeDocument/2006/relationships/image" Target="../media/image40.tiff"/><Relationship Id="rId47" Type="http://schemas.openxmlformats.org/officeDocument/2006/relationships/image" Target="../media/image45.png"/><Relationship Id="rId50" Type="http://schemas.openxmlformats.org/officeDocument/2006/relationships/image" Target="../media/image48.tiff"/><Relationship Id="rId7" Type="http://schemas.openxmlformats.org/officeDocument/2006/relationships/image" Target="../media/image5.tiff"/><Relationship Id="rId12" Type="http://schemas.openxmlformats.org/officeDocument/2006/relationships/image" Target="../media/image10.tiff"/><Relationship Id="rId17" Type="http://schemas.openxmlformats.org/officeDocument/2006/relationships/image" Target="../media/image15.tiff"/><Relationship Id="rId25" Type="http://schemas.openxmlformats.org/officeDocument/2006/relationships/image" Target="../media/image23.tiff"/><Relationship Id="rId33" Type="http://schemas.openxmlformats.org/officeDocument/2006/relationships/image" Target="../media/image31.tiff"/><Relationship Id="rId38" Type="http://schemas.openxmlformats.org/officeDocument/2006/relationships/image" Target="../media/image36.tiff"/><Relationship Id="rId46" Type="http://schemas.openxmlformats.org/officeDocument/2006/relationships/image" Target="../media/image4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tiff"/><Relationship Id="rId20" Type="http://schemas.openxmlformats.org/officeDocument/2006/relationships/image" Target="../media/image18.tiff"/><Relationship Id="rId29" Type="http://schemas.openxmlformats.org/officeDocument/2006/relationships/image" Target="../media/image27.tiff"/><Relationship Id="rId41" Type="http://schemas.openxmlformats.org/officeDocument/2006/relationships/image" Target="../media/image39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11" Type="http://schemas.openxmlformats.org/officeDocument/2006/relationships/image" Target="../media/image9.tiff"/><Relationship Id="rId24" Type="http://schemas.openxmlformats.org/officeDocument/2006/relationships/image" Target="../media/image22.tiff"/><Relationship Id="rId32" Type="http://schemas.openxmlformats.org/officeDocument/2006/relationships/image" Target="../media/image30.tiff"/><Relationship Id="rId37" Type="http://schemas.openxmlformats.org/officeDocument/2006/relationships/image" Target="../media/image35.tiff"/><Relationship Id="rId40" Type="http://schemas.openxmlformats.org/officeDocument/2006/relationships/image" Target="../media/image38.tiff"/><Relationship Id="rId45" Type="http://schemas.openxmlformats.org/officeDocument/2006/relationships/image" Target="../media/image43.tiff"/><Relationship Id="rId5" Type="http://schemas.openxmlformats.org/officeDocument/2006/relationships/image" Target="../media/image3.tiff"/><Relationship Id="rId15" Type="http://schemas.openxmlformats.org/officeDocument/2006/relationships/image" Target="../media/image13.tiff"/><Relationship Id="rId23" Type="http://schemas.openxmlformats.org/officeDocument/2006/relationships/image" Target="../media/image21.tiff"/><Relationship Id="rId28" Type="http://schemas.openxmlformats.org/officeDocument/2006/relationships/image" Target="../media/image26.tiff"/><Relationship Id="rId36" Type="http://schemas.openxmlformats.org/officeDocument/2006/relationships/image" Target="../media/image34.tiff"/><Relationship Id="rId49" Type="http://schemas.openxmlformats.org/officeDocument/2006/relationships/image" Target="../media/image47.jpeg"/><Relationship Id="rId10" Type="http://schemas.openxmlformats.org/officeDocument/2006/relationships/image" Target="../media/image8.tiff"/><Relationship Id="rId19" Type="http://schemas.openxmlformats.org/officeDocument/2006/relationships/image" Target="../media/image17.tiff"/><Relationship Id="rId31" Type="http://schemas.openxmlformats.org/officeDocument/2006/relationships/image" Target="../media/image29.tiff"/><Relationship Id="rId44" Type="http://schemas.openxmlformats.org/officeDocument/2006/relationships/image" Target="../media/image42.tiff"/><Relationship Id="rId52" Type="http://schemas.openxmlformats.org/officeDocument/2006/relationships/image" Target="../media/image50.jpeg"/><Relationship Id="rId4" Type="http://schemas.openxmlformats.org/officeDocument/2006/relationships/image" Target="../media/image2.tiff"/><Relationship Id="rId9" Type="http://schemas.openxmlformats.org/officeDocument/2006/relationships/image" Target="../media/image7.tiff"/><Relationship Id="rId14" Type="http://schemas.openxmlformats.org/officeDocument/2006/relationships/image" Target="../media/image12.png"/><Relationship Id="rId22" Type="http://schemas.openxmlformats.org/officeDocument/2006/relationships/image" Target="../media/image20.tiff"/><Relationship Id="rId27" Type="http://schemas.openxmlformats.org/officeDocument/2006/relationships/image" Target="../media/image25.tiff"/><Relationship Id="rId30" Type="http://schemas.openxmlformats.org/officeDocument/2006/relationships/image" Target="../media/image28.tiff"/><Relationship Id="rId35" Type="http://schemas.openxmlformats.org/officeDocument/2006/relationships/image" Target="../media/image33.tiff"/><Relationship Id="rId43" Type="http://schemas.openxmlformats.org/officeDocument/2006/relationships/image" Target="../media/image41.tiff"/><Relationship Id="rId48" Type="http://schemas.openxmlformats.org/officeDocument/2006/relationships/image" Target="../media/image46.tiff"/><Relationship Id="rId8" Type="http://schemas.openxmlformats.org/officeDocument/2006/relationships/image" Target="../media/image6.tiff"/><Relationship Id="rId51" Type="http://schemas.openxmlformats.org/officeDocument/2006/relationships/image" Target="../media/image4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tiff"/><Relationship Id="rId3" Type="http://schemas.openxmlformats.org/officeDocument/2006/relationships/image" Target="../media/image4.tiff"/><Relationship Id="rId7" Type="http://schemas.openxmlformats.org/officeDocument/2006/relationships/image" Target="../media/image9.tiff"/><Relationship Id="rId12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11" Type="http://schemas.openxmlformats.org/officeDocument/2006/relationships/image" Target="../media/image47.jpeg"/><Relationship Id="rId5" Type="http://schemas.openxmlformats.org/officeDocument/2006/relationships/image" Target="../media/image28.tiff"/><Relationship Id="rId10" Type="http://schemas.openxmlformats.org/officeDocument/2006/relationships/image" Target="../media/image48.tiff"/><Relationship Id="rId4" Type="http://schemas.openxmlformats.org/officeDocument/2006/relationships/image" Target="../media/image19.tiff"/><Relationship Id="rId9" Type="http://schemas.openxmlformats.org/officeDocument/2006/relationships/image" Target="../media/image1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48382" y="372215"/>
            <a:ext cx="9366739" cy="17054871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X`X`</a:t>
            </a:r>
            <a:endParaRPr lang="en-US" dirty="0"/>
          </a:p>
        </p:txBody>
      </p:sp>
      <p:pic>
        <p:nvPicPr>
          <p:cNvPr id="315" name="Picture 314">
            <a:extLst>
              <a:ext uri="{FF2B5EF4-FFF2-40B4-BE49-F238E27FC236}">
                <a16:creationId xmlns:a16="http://schemas.microsoft.com/office/drawing/2014/main" id="{B9C1B13E-CC33-4E4E-BC36-5F62F7A110D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5199" y="4059157"/>
            <a:ext cx="333684" cy="333684"/>
          </a:xfrm>
          <a:prstGeom prst="rect">
            <a:avLst/>
          </a:prstGeom>
        </p:spPr>
      </p:pic>
      <p:pic>
        <p:nvPicPr>
          <p:cNvPr id="307" name="Picture 306">
            <a:extLst>
              <a:ext uri="{FF2B5EF4-FFF2-40B4-BE49-F238E27FC236}">
                <a16:creationId xmlns:a16="http://schemas.microsoft.com/office/drawing/2014/main" id="{43CA9D44-71AA-0F45-8E2E-DC8C8F3664F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5133" y="414580"/>
            <a:ext cx="772412" cy="772412"/>
          </a:xfrm>
          <a:prstGeom prst="rect">
            <a:avLst/>
          </a:prstGeom>
        </p:spPr>
      </p:pic>
      <p:pic>
        <p:nvPicPr>
          <p:cNvPr id="269" name="Picture 268">
            <a:extLst>
              <a:ext uri="{FF2B5EF4-FFF2-40B4-BE49-F238E27FC236}">
                <a16:creationId xmlns:a16="http://schemas.microsoft.com/office/drawing/2014/main" id="{3D35D7D2-2E2B-AC4E-B8C7-CD4BAAE7209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00451" y="1017768"/>
            <a:ext cx="1507345" cy="1266608"/>
          </a:xfrm>
          <a:prstGeom prst="rect">
            <a:avLst/>
          </a:prstGeom>
        </p:spPr>
      </p:pic>
      <p:pic>
        <p:nvPicPr>
          <p:cNvPr id="261" name="Picture 260">
            <a:extLst>
              <a:ext uri="{FF2B5EF4-FFF2-40B4-BE49-F238E27FC236}">
                <a16:creationId xmlns:a16="http://schemas.microsoft.com/office/drawing/2014/main" id="{A64C4A1A-908F-194D-8BD2-E2FB6532B69C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8831" y="7860080"/>
            <a:ext cx="442734" cy="44273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7B017D74-78CD-324A-BBDA-597425D73D7F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81330" y="9931223"/>
            <a:ext cx="1012497" cy="70874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61378D4-079C-2B41-A240-94D1AA7683AD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040185" y="11972101"/>
            <a:ext cx="436816" cy="360373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ECA159A8-565A-DD4E-9F78-8321117C5DE0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820636" y="11839917"/>
            <a:ext cx="395420" cy="395420"/>
          </a:xfrm>
          <a:prstGeom prst="rect">
            <a:avLst/>
          </a:prstGeom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77378" y="1365037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167733" y="15522198"/>
            <a:ext cx="6361359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81969" y="11450638"/>
            <a:ext cx="2862435" cy="2184400"/>
          </a:xfrm>
          <a:prstGeom prst="blockArc">
            <a:avLst>
              <a:gd name="adj1" fmla="val 10800000"/>
              <a:gd name="adj2" fmla="val 34975"/>
              <a:gd name="adj3" fmla="val 28046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029445" y="13344264"/>
            <a:ext cx="5916677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71462" y="11111621"/>
            <a:ext cx="5841604" cy="62167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688671" y="9195898"/>
            <a:ext cx="2827321" cy="222930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95473" y="7040336"/>
            <a:ext cx="2719888" cy="2301151"/>
          </a:xfrm>
          <a:prstGeom prst="blockArc">
            <a:avLst>
              <a:gd name="adj1" fmla="val 10800000"/>
              <a:gd name="adj2" fmla="val 1589"/>
              <a:gd name="adj3" fmla="val 28028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42224" y="8903683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14179" y="6821733"/>
            <a:ext cx="5827821" cy="61739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58788" y="4966051"/>
            <a:ext cx="276303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452531" y="2781597"/>
            <a:ext cx="2814207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14181" y="4676732"/>
            <a:ext cx="5827819" cy="60417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93022D3B-34E7-7A4B-A8E5-560DEA516668}"/>
              </a:ext>
            </a:extLst>
          </p:cNvPr>
          <p:cNvSpPr/>
          <p:nvPr/>
        </p:nvSpPr>
        <p:spPr>
          <a:xfrm>
            <a:off x="6110109" y="8498508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84983B9C-0FBB-A043-AF69-BE33CCD6172D}"/>
              </a:ext>
            </a:extLst>
          </p:cNvPr>
          <p:cNvSpPr/>
          <p:nvPr/>
        </p:nvSpPr>
        <p:spPr>
          <a:xfrm>
            <a:off x="3211693" y="355482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6927684" y="15172857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7110487" y="15373640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785122" y="2451570"/>
            <a:ext cx="6102976" cy="6293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890137" y="4985587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1091501" y="519722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992866" y="2404929"/>
            <a:ext cx="938427" cy="735967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riangle 47">
            <a:extLst>
              <a:ext uri="{FF2B5EF4-FFF2-40B4-BE49-F238E27FC236}">
                <a16:creationId xmlns:a16="http://schemas.microsoft.com/office/drawing/2014/main" id="{B201E9A5-DE62-6846-B785-23CB32968E1A}"/>
              </a:ext>
            </a:extLst>
          </p:cNvPr>
          <p:cNvSpPr/>
          <p:nvPr/>
        </p:nvSpPr>
        <p:spPr>
          <a:xfrm>
            <a:off x="2909560" y="1393692"/>
            <a:ext cx="731521" cy="642998"/>
          </a:xfrm>
          <a:prstGeom prst="triangle">
            <a:avLst/>
          </a:prstGeom>
          <a:gradFill flip="none" rotWithShape="1">
            <a:gsLst>
              <a:gs pos="1000">
                <a:schemeClr val="accent1">
                  <a:lumMod val="5000"/>
                  <a:lumOff val="95000"/>
                </a:schemeClr>
              </a:gs>
              <a:gs pos="47000">
                <a:schemeClr val="accent1">
                  <a:lumMod val="45000"/>
                  <a:lumOff val="55000"/>
                </a:schemeClr>
              </a:gs>
              <a:gs pos="46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CC80915-8218-2D48-9376-49B5BC160739}"/>
              </a:ext>
            </a:extLst>
          </p:cNvPr>
          <p:cNvSpPr/>
          <p:nvPr/>
        </p:nvSpPr>
        <p:spPr>
          <a:xfrm rot="16200000">
            <a:off x="2752824" y="2310290"/>
            <a:ext cx="1057175" cy="490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7134780" y="15357016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7128546" y="15394662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9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1085629" y="519462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EF93840-4D42-2E4E-BB42-2F6115088283}"/>
              </a:ext>
            </a:extLst>
          </p:cNvPr>
          <p:cNvSpPr txBox="1"/>
          <p:nvPr/>
        </p:nvSpPr>
        <p:spPr>
          <a:xfrm>
            <a:off x="1062383" y="5270283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13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4080895" y="1513080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B86E97AE-F6AD-3941-9977-D85456F283F2}"/>
              </a:ext>
            </a:extLst>
          </p:cNvPr>
          <p:cNvSpPr/>
          <p:nvPr/>
        </p:nvSpPr>
        <p:spPr>
          <a:xfrm>
            <a:off x="4275743" y="15334298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4278727" y="15294344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4248693" y="15348507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71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966688" y="1416689"/>
            <a:ext cx="731521" cy="642998"/>
          </a:xfrm>
          <a:prstGeom prst="triangl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47000">
                <a:schemeClr val="accent1">
                  <a:lumMod val="45000"/>
                  <a:lumOff val="55000"/>
                </a:schemeClr>
              </a:gs>
              <a:gs pos="46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900923" y="2232155"/>
            <a:ext cx="883544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3E54B25-5C94-0E45-BECB-69A7417FF254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249013" y="16338435"/>
            <a:ext cx="982797" cy="982797"/>
          </a:xfrm>
          <a:prstGeom prst="rect">
            <a:avLst/>
          </a:prstGeom>
        </p:spPr>
      </p:pic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3316585" y="15978373"/>
            <a:ext cx="0" cy="35330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DDCFADFF-18E9-314C-BA93-B0E2EAA0B395}"/>
              </a:ext>
            </a:extLst>
          </p:cNvPr>
          <p:cNvCxnSpPr>
            <a:cxnSpLocks/>
          </p:cNvCxnSpPr>
          <p:nvPr/>
        </p:nvCxnSpPr>
        <p:spPr>
          <a:xfrm flipV="1">
            <a:off x="2737526" y="15962762"/>
            <a:ext cx="8446" cy="3360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/>
          <a:srcRect t="24406" r="530" b="32512"/>
          <a:stretch/>
        </p:blipFill>
        <p:spPr>
          <a:xfrm>
            <a:off x="3149129" y="16676360"/>
            <a:ext cx="1428811" cy="482694"/>
          </a:xfrm>
          <a:prstGeom prst="rect">
            <a:avLst/>
          </a:prstGeom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798D0D35-29AB-1847-B78E-66D8D2E8F393}"/>
              </a:ext>
            </a:extLst>
          </p:cNvPr>
          <p:cNvSpPr txBox="1"/>
          <p:nvPr/>
        </p:nvSpPr>
        <p:spPr>
          <a:xfrm>
            <a:off x="2127035" y="16220391"/>
            <a:ext cx="6975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.</a:t>
            </a:r>
            <a:endParaRPr lang="en-US" sz="800" dirty="0"/>
          </a:p>
        </p:txBody>
      </p: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79CABD94-8106-F04E-93C4-2DBA3B817C6C}"/>
              </a:ext>
            </a:extLst>
          </p:cNvPr>
          <p:cNvCxnSpPr>
            <a:cxnSpLocks/>
          </p:cNvCxnSpPr>
          <p:nvPr/>
        </p:nvCxnSpPr>
        <p:spPr>
          <a:xfrm>
            <a:off x="3727776" y="15368223"/>
            <a:ext cx="5529" cy="4795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 flipV="1">
            <a:off x="1544091" y="15843789"/>
            <a:ext cx="248501" cy="20222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0" name="Picture 89">
            <a:extLst>
              <a:ext uri="{FF2B5EF4-FFF2-40B4-BE49-F238E27FC236}">
                <a16:creationId xmlns:a16="http://schemas.microsoft.com/office/drawing/2014/main" id="{93271BF0-485D-4F4D-8C73-EE3846048EA5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98803" y="16168206"/>
            <a:ext cx="439451" cy="439451"/>
          </a:xfrm>
          <a:prstGeom prst="rect">
            <a:avLst/>
          </a:prstGeom>
        </p:spPr>
      </p:pic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1A55DB97-84E3-664C-AE62-915493A592B9}"/>
              </a:ext>
            </a:extLst>
          </p:cNvPr>
          <p:cNvCxnSpPr>
            <a:cxnSpLocks/>
          </p:cNvCxnSpPr>
          <p:nvPr/>
        </p:nvCxnSpPr>
        <p:spPr>
          <a:xfrm>
            <a:off x="949297" y="15460602"/>
            <a:ext cx="535835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2ABD505-175E-A541-AEFE-152268C0ADBA}"/>
              </a:ext>
            </a:extLst>
          </p:cNvPr>
          <p:cNvCxnSpPr>
            <a:cxnSpLocks/>
          </p:cNvCxnSpPr>
          <p:nvPr/>
        </p:nvCxnSpPr>
        <p:spPr>
          <a:xfrm flipH="1">
            <a:off x="1469204" y="14860988"/>
            <a:ext cx="359596" cy="11461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CB1F136E-DC0D-8041-B672-ED702DE044A1}"/>
              </a:ext>
            </a:extLst>
          </p:cNvPr>
          <p:cNvCxnSpPr>
            <a:cxnSpLocks/>
          </p:cNvCxnSpPr>
          <p:nvPr/>
        </p:nvCxnSpPr>
        <p:spPr>
          <a:xfrm flipH="1">
            <a:off x="2438078" y="13194272"/>
            <a:ext cx="1258" cy="46108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 flipH="1">
            <a:off x="3156330" y="13204980"/>
            <a:ext cx="10598" cy="42980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>
            <a:off x="7728424" y="10982530"/>
            <a:ext cx="244" cy="37988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6147686" y="13251635"/>
            <a:ext cx="0" cy="34935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E64338C0-E09F-E84D-91F2-CB8BB2D36010}"/>
              </a:ext>
            </a:extLst>
          </p:cNvPr>
          <p:cNvCxnSpPr>
            <a:cxnSpLocks/>
          </p:cNvCxnSpPr>
          <p:nvPr/>
        </p:nvCxnSpPr>
        <p:spPr>
          <a:xfrm>
            <a:off x="8221649" y="12753892"/>
            <a:ext cx="218245" cy="1305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V="1">
            <a:off x="2897405" y="13752094"/>
            <a:ext cx="1" cy="30700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859B72ED-06B5-D04F-8934-D12A027925F0}"/>
              </a:ext>
            </a:extLst>
          </p:cNvPr>
          <p:cNvCxnSpPr>
            <a:cxnSpLocks/>
          </p:cNvCxnSpPr>
          <p:nvPr/>
        </p:nvCxnSpPr>
        <p:spPr>
          <a:xfrm flipH="1" flipV="1">
            <a:off x="8714630" y="13429753"/>
            <a:ext cx="135172" cy="1590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ADEA7341-227F-C94C-8590-9A4C26562B61}"/>
              </a:ext>
            </a:extLst>
          </p:cNvPr>
          <p:cNvCxnSpPr>
            <a:cxnSpLocks/>
          </p:cNvCxnSpPr>
          <p:nvPr/>
        </p:nvCxnSpPr>
        <p:spPr>
          <a:xfrm>
            <a:off x="5324146" y="13324491"/>
            <a:ext cx="6293" cy="2996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>
            <a:extLst>
              <a:ext uri="{FF2B5EF4-FFF2-40B4-BE49-F238E27FC236}">
                <a16:creationId xmlns:a16="http://schemas.microsoft.com/office/drawing/2014/main" id="{E8AAB0BF-36A9-804A-8EA6-26A41D71410B}"/>
              </a:ext>
            </a:extLst>
          </p:cNvPr>
          <p:cNvCxnSpPr>
            <a:cxnSpLocks/>
          </p:cNvCxnSpPr>
          <p:nvPr/>
        </p:nvCxnSpPr>
        <p:spPr>
          <a:xfrm flipV="1">
            <a:off x="6802709" y="13779365"/>
            <a:ext cx="7380" cy="27860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C78E72D1-A4E0-D94A-AD26-756C6F30DB76}"/>
              </a:ext>
            </a:extLst>
          </p:cNvPr>
          <p:cNvCxnSpPr>
            <a:cxnSpLocks/>
          </p:cNvCxnSpPr>
          <p:nvPr/>
        </p:nvCxnSpPr>
        <p:spPr>
          <a:xfrm>
            <a:off x="4896708" y="13034899"/>
            <a:ext cx="1295" cy="5936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43477E16-76BB-2647-B285-CEDE093FB07B}"/>
              </a:ext>
            </a:extLst>
          </p:cNvPr>
          <p:cNvCxnSpPr>
            <a:cxnSpLocks/>
          </p:cNvCxnSpPr>
          <p:nvPr/>
        </p:nvCxnSpPr>
        <p:spPr>
          <a:xfrm flipH="1">
            <a:off x="6575729" y="13143506"/>
            <a:ext cx="7951" cy="46117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2BB218B8-0F6F-5140-9AC2-5E79D24E863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297753" y="13834995"/>
            <a:ext cx="429645" cy="4296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E8DE2773-C381-8948-9F72-97BE1A8D824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1277" y="12789375"/>
            <a:ext cx="485029" cy="485029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FB84258-54BA-2541-87E9-2800E982B47D}"/>
              </a:ext>
            </a:extLst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276687" y="14196860"/>
            <a:ext cx="362651" cy="362651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EE12D6B7-23BA-C148-8F85-810D5556F78C}"/>
              </a:ext>
            </a:extLst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8961524" y="14204240"/>
            <a:ext cx="462699" cy="507812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DD642890-9D77-7D4F-B62C-B2C2FEB1FEEA}"/>
              </a:ext>
            </a:extLst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7100909" y="12852835"/>
            <a:ext cx="325609" cy="325609"/>
          </a:xfrm>
          <a:prstGeom prst="rect">
            <a:avLst/>
          </a:prstGeom>
        </p:spPr>
      </p:pic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 flipH="1">
            <a:off x="3846557" y="13226667"/>
            <a:ext cx="7994" cy="33317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80EDB21F-49F2-8A48-A076-3C80C1768E5C}"/>
              </a:ext>
            </a:extLst>
          </p:cNvPr>
          <p:cNvCxnSpPr>
            <a:cxnSpLocks/>
          </p:cNvCxnSpPr>
          <p:nvPr/>
        </p:nvCxnSpPr>
        <p:spPr>
          <a:xfrm>
            <a:off x="7160456" y="13347816"/>
            <a:ext cx="0" cy="24001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193">
            <a:extLst>
              <a:ext uri="{FF2B5EF4-FFF2-40B4-BE49-F238E27FC236}">
                <a16:creationId xmlns:a16="http://schemas.microsoft.com/office/drawing/2014/main" id="{F74F6976-AC01-9E47-A6A2-E3BA75810F25}"/>
              </a:ext>
            </a:extLst>
          </p:cNvPr>
          <p:cNvSpPr txBox="1"/>
          <p:nvPr/>
        </p:nvSpPr>
        <p:spPr>
          <a:xfrm>
            <a:off x="6346142" y="12844729"/>
            <a:ext cx="8974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Importance of Motivation</a:t>
            </a:r>
            <a:endParaRPr lang="en-US" sz="800" dirty="0"/>
          </a:p>
        </p:txBody>
      </p:sp>
      <p:pic>
        <p:nvPicPr>
          <p:cNvPr id="173" name="Picture 172">
            <a:extLst>
              <a:ext uri="{FF2B5EF4-FFF2-40B4-BE49-F238E27FC236}">
                <a16:creationId xmlns:a16="http://schemas.microsoft.com/office/drawing/2014/main" id="{D3AC057A-293A-7F45-9A37-DB2649251674}"/>
              </a:ext>
            </a:extLst>
          </p:cNvPr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6318895" y="10227544"/>
            <a:ext cx="326644" cy="326644"/>
          </a:xfrm>
          <a:prstGeom prst="rect">
            <a:avLst/>
          </a:prstGeom>
        </p:spPr>
      </p:pic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37F25081-DC98-7742-9CDD-B05C66E90535}"/>
              </a:ext>
            </a:extLst>
          </p:cNvPr>
          <p:cNvCxnSpPr>
            <a:cxnSpLocks/>
          </p:cNvCxnSpPr>
          <p:nvPr/>
        </p:nvCxnSpPr>
        <p:spPr>
          <a:xfrm flipH="1" flipV="1">
            <a:off x="4139355" y="13835659"/>
            <a:ext cx="3275" cy="23815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TextBox 202">
            <a:extLst>
              <a:ext uri="{FF2B5EF4-FFF2-40B4-BE49-F238E27FC236}">
                <a16:creationId xmlns:a16="http://schemas.microsoft.com/office/drawing/2014/main" id="{63ED1275-9D5C-B64F-99A8-47475CF3C87F}"/>
              </a:ext>
            </a:extLst>
          </p:cNvPr>
          <p:cNvSpPr txBox="1"/>
          <p:nvPr/>
        </p:nvSpPr>
        <p:spPr>
          <a:xfrm>
            <a:off x="6400799" y="14028400"/>
            <a:ext cx="1033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Methods of Motivation</a:t>
            </a:r>
          </a:p>
        </p:txBody>
      </p: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22C34EC9-0363-624B-91C8-BC3109AEE089}"/>
              </a:ext>
            </a:extLst>
          </p:cNvPr>
          <p:cNvCxnSpPr>
            <a:cxnSpLocks/>
          </p:cNvCxnSpPr>
          <p:nvPr/>
        </p:nvCxnSpPr>
        <p:spPr>
          <a:xfrm flipH="1">
            <a:off x="1677725" y="10748115"/>
            <a:ext cx="247854" cy="2723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AD024AB5-14AB-D94C-9065-AAF737D1206C}"/>
              </a:ext>
            </a:extLst>
          </p:cNvPr>
          <p:cNvCxnSpPr>
            <a:cxnSpLocks/>
          </p:cNvCxnSpPr>
          <p:nvPr/>
        </p:nvCxnSpPr>
        <p:spPr>
          <a:xfrm flipV="1">
            <a:off x="4342441" y="11426710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TextBox 208">
            <a:extLst>
              <a:ext uri="{FF2B5EF4-FFF2-40B4-BE49-F238E27FC236}">
                <a16:creationId xmlns:a16="http://schemas.microsoft.com/office/drawing/2014/main" id="{DA94E3A7-DB2D-0E4F-AC59-2DAE479CFAB8}"/>
              </a:ext>
            </a:extLst>
          </p:cNvPr>
          <p:cNvSpPr txBox="1"/>
          <p:nvPr/>
        </p:nvSpPr>
        <p:spPr>
          <a:xfrm>
            <a:off x="5760354" y="16488680"/>
            <a:ext cx="5798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Attend Options Evening for GCSEs</a:t>
            </a:r>
          </a:p>
        </p:txBody>
      </p: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3C680FB8-DCEB-BE4B-A3E1-0C5BBF879919}"/>
              </a:ext>
            </a:extLst>
          </p:cNvPr>
          <p:cNvCxnSpPr>
            <a:cxnSpLocks/>
          </p:cNvCxnSpPr>
          <p:nvPr/>
        </p:nvCxnSpPr>
        <p:spPr>
          <a:xfrm>
            <a:off x="6791288" y="11086266"/>
            <a:ext cx="0" cy="3392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C49ADCCD-7827-0A4B-99F4-B8B04AD8D610}"/>
              </a:ext>
            </a:extLst>
          </p:cNvPr>
          <p:cNvCxnSpPr>
            <a:cxnSpLocks/>
          </p:cNvCxnSpPr>
          <p:nvPr/>
        </p:nvCxnSpPr>
        <p:spPr>
          <a:xfrm flipV="1">
            <a:off x="3198399" y="11526972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" name="TextBox 231">
            <a:extLst>
              <a:ext uri="{FF2B5EF4-FFF2-40B4-BE49-F238E27FC236}">
                <a16:creationId xmlns:a16="http://schemas.microsoft.com/office/drawing/2014/main" id="{6902B996-50DE-9943-8802-2D6DE1E76D8C}"/>
              </a:ext>
            </a:extLst>
          </p:cNvPr>
          <p:cNvSpPr txBox="1"/>
          <p:nvPr/>
        </p:nvSpPr>
        <p:spPr>
          <a:xfrm>
            <a:off x="6895788" y="13132658"/>
            <a:ext cx="6738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Training</a:t>
            </a:r>
            <a:endParaRPr lang="en-US" sz="800" dirty="0"/>
          </a:p>
        </p:txBody>
      </p: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C01852B1-E08D-2243-A474-5E7835DAB027}"/>
              </a:ext>
            </a:extLst>
          </p:cNvPr>
          <p:cNvCxnSpPr>
            <a:cxnSpLocks/>
            <a:stCxn id="373" idx="2"/>
          </p:cNvCxnSpPr>
          <p:nvPr/>
        </p:nvCxnSpPr>
        <p:spPr>
          <a:xfrm>
            <a:off x="1499837" y="8820221"/>
            <a:ext cx="291441" cy="56480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TextBox 236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5444616" y="15090129"/>
            <a:ext cx="10577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Make your informed GCSE option choices</a:t>
            </a:r>
          </a:p>
        </p:txBody>
      </p:sp>
      <p:pic>
        <p:nvPicPr>
          <p:cNvPr id="184" name="Picture 183">
            <a:extLst>
              <a:ext uri="{FF2B5EF4-FFF2-40B4-BE49-F238E27FC236}">
                <a16:creationId xmlns:a16="http://schemas.microsoft.com/office/drawing/2014/main" id="{BAB46B8A-6378-F446-ADBB-C459F7C7B267}"/>
              </a:ext>
            </a:extLst>
          </p:cNvPr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561049" y="16582311"/>
            <a:ext cx="497013" cy="497013"/>
          </a:xfrm>
          <a:prstGeom prst="rect">
            <a:avLst/>
          </a:prstGeom>
        </p:spPr>
      </p:pic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2E2CCA24-81E9-D442-B021-72DAECEE6CBB}"/>
              </a:ext>
            </a:extLst>
          </p:cNvPr>
          <p:cNvCxnSpPr>
            <a:cxnSpLocks/>
          </p:cNvCxnSpPr>
          <p:nvPr/>
        </p:nvCxnSpPr>
        <p:spPr>
          <a:xfrm flipV="1">
            <a:off x="916311" y="10463917"/>
            <a:ext cx="332044" cy="8181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TextBox 177">
            <a:extLst>
              <a:ext uri="{FF2B5EF4-FFF2-40B4-BE49-F238E27FC236}">
                <a16:creationId xmlns:a16="http://schemas.microsoft.com/office/drawing/2014/main" id="{3875540D-5716-B741-AB2C-9365831F5D2E}"/>
              </a:ext>
            </a:extLst>
          </p:cNvPr>
          <p:cNvSpPr txBox="1"/>
          <p:nvPr/>
        </p:nvSpPr>
        <p:spPr>
          <a:xfrm>
            <a:off x="7459966" y="11903264"/>
            <a:ext cx="8263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Supply Chain Management</a:t>
            </a:r>
            <a:endParaRPr lang="en-US" sz="800" dirty="0"/>
          </a:p>
        </p:txBody>
      </p: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6494438B-D8AB-FB47-8562-63B4470550F6}"/>
              </a:ext>
            </a:extLst>
          </p:cNvPr>
          <p:cNvCxnSpPr>
            <a:cxnSpLocks/>
          </p:cNvCxnSpPr>
          <p:nvPr/>
        </p:nvCxnSpPr>
        <p:spPr>
          <a:xfrm>
            <a:off x="956201" y="9975565"/>
            <a:ext cx="423099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" name="TextBox 184">
            <a:extLst>
              <a:ext uri="{FF2B5EF4-FFF2-40B4-BE49-F238E27FC236}">
                <a16:creationId xmlns:a16="http://schemas.microsoft.com/office/drawing/2014/main" id="{431E806C-F011-B346-AC81-96A097AC8DC1}"/>
              </a:ext>
            </a:extLst>
          </p:cNvPr>
          <p:cNvSpPr txBox="1"/>
          <p:nvPr/>
        </p:nvSpPr>
        <p:spPr>
          <a:xfrm>
            <a:off x="8839552" y="11553262"/>
            <a:ext cx="78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Consequences of quality issues</a:t>
            </a:r>
            <a:endParaRPr lang="en-US" sz="800" dirty="0"/>
          </a:p>
        </p:txBody>
      </p: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4014782C-4C57-2749-B186-F07B6C952DA1}"/>
              </a:ext>
            </a:extLst>
          </p:cNvPr>
          <p:cNvCxnSpPr>
            <a:cxnSpLocks/>
          </p:cNvCxnSpPr>
          <p:nvPr/>
        </p:nvCxnSpPr>
        <p:spPr>
          <a:xfrm>
            <a:off x="5733622" y="8845640"/>
            <a:ext cx="0" cy="3392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7" name="TextBox 186">
            <a:extLst>
              <a:ext uri="{FF2B5EF4-FFF2-40B4-BE49-F238E27FC236}">
                <a16:creationId xmlns:a16="http://schemas.microsoft.com/office/drawing/2014/main" id="{2E7C3517-B654-754B-A438-2CE938B12ECC}"/>
              </a:ext>
            </a:extLst>
          </p:cNvPr>
          <p:cNvSpPr txBox="1"/>
          <p:nvPr/>
        </p:nvSpPr>
        <p:spPr>
          <a:xfrm>
            <a:off x="6659555" y="11714399"/>
            <a:ext cx="10035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Dangers of bad customer services</a:t>
            </a:r>
            <a:endParaRPr lang="en-US" sz="800" dirty="0"/>
          </a:p>
        </p:txBody>
      </p: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76FE9973-F084-214D-8B07-121D8EEEA02E}"/>
              </a:ext>
            </a:extLst>
          </p:cNvPr>
          <p:cNvCxnSpPr>
            <a:cxnSpLocks/>
          </p:cNvCxnSpPr>
          <p:nvPr/>
        </p:nvCxnSpPr>
        <p:spPr>
          <a:xfrm flipV="1">
            <a:off x="2572462" y="9324220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06BE152-910A-2843-A2AB-7EEE1AB8E0D0}"/>
              </a:ext>
            </a:extLst>
          </p:cNvPr>
          <p:cNvCxnSpPr>
            <a:cxnSpLocks/>
          </p:cNvCxnSpPr>
          <p:nvPr/>
        </p:nvCxnSpPr>
        <p:spPr>
          <a:xfrm flipV="1">
            <a:off x="1918120" y="15924192"/>
            <a:ext cx="75128" cy="4480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9EC55C90-E10F-5942-AFAF-DD1BF0B487F2}"/>
              </a:ext>
            </a:extLst>
          </p:cNvPr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474260" y="14319694"/>
            <a:ext cx="405977" cy="321005"/>
          </a:xfrm>
          <a:prstGeom prst="rect">
            <a:avLst/>
          </a:prstGeom>
        </p:spPr>
      </p:pic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F51116E4-A353-1B45-ACA0-38C9A5762479}"/>
              </a:ext>
            </a:extLst>
          </p:cNvPr>
          <p:cNvCxnSpPr>
            <a:cxnSpLocks/>
          </p:cNvCxnSpPr>
          <p:nvPr/>
        </p:nvCxnSpPr>
        <p:spPr>
          <a:xfrm>
            <a:off x="2035563" y="8676910"/>
            <a:ext cx="132170" cy="47403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TextBox 198">
            <a:extLst>
              <a:ext uri="{FF2B5EF4-FFF2-40B4-BE49-F238E27FC236}">
                <a16:creationId xmlns:a16="http://schemas.microsoft.com/office/drawing/2014/main" id="{106CC8FF-7C16-334A-8FD0-24761ED9AFC8}"/>
              </a:ext>
            </a:extLst>
          </p:cNvPr>
          <p:cNvSpPr txBox="1"/>
          <p:nvPr/>
        </p:nvSpPr>
        <p:spPr>
          <a:xfrm>
            <a:off x="8603271" y="11195397"/>
            <a:ext cx="9977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Maintaining Quality</a:t>
            </a:r>
            <a:endParaRPr lang="en-US" sz="80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768B242D-E439-AF48-BDC0-7EA8981BCE40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/>
          <a:srcRect b="30625"/>
          <a:stretch/>
        </p:blipFill>
        <p:spPr>
          <a:xfrm>
            <a:off x="420073" y="7412170"/>
            <a:ext cx="645281" cy="48347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3F47C95-C1D6-CD47-B11E-D7339BE77F4B}"/>
              </a:ext>
            </a:extLst>
          </p:cNvPr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111766" y="5339598"/>
            <a:ext cx="631832" cy="63183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46B742C-2B8D-074D-BFE1-484F64DFF320}"/>
              </a:ext>
            </a:extLst>
          </p:cNvPr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6746395" y="5555757"/>
            <a:ext cx="673706" cy="673706"/>
          </a:xfrm>
          <a:prstGeom prst="rect">
            <a:avLst/>
          </a:prstGeom>
        </p:spPr>
      </p:pic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B58C7C54-BA15-1143-8FA5-033C1320FED3}"/>
              </a:ext>
            </a:extLst>
          </p:cNvPr>
          <p:cNvCxnSpPr>
            <a:cxnSpLocks/>
          </p:cNvCxnSpPr>
          <p:nvPr/>
        </p:nvCxnSpPr>
        <p:spPr>
          <a:xfrm>
            <a:off x="2719345" y="8818471"/>
            <a:ext cx="0" cy="3392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TextBox 204">
            <a:extLst>
              <a:ext uri="{FF2B5EF4-FFF2-40B4-BE49-F238E27FC236}">
                <a16:creationId xmlns:a16="http://schemas.microsoft.com/office/drawing/2014/main" id="{39D9D989-3FE8-3A48-A3DA-4F44494D3A3A}"/>
              </a:ext>
            </a:extLst>
          </p:cNvPr>
          <p:cNvSpPr txBox="1"/>
          <p:nvPr/>
        </p:nvSpPr>
        <p:spPr>
          <a:xfrm>
            <a:off x="8183122" y="10625331"/>
            <a:ext cx="896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Costs and benefits of maintaining quality</a:t>
            </a:r>
            <a:endParaRPr lang="en-US" sz="800" dirty="0"/>
          </a:p>
        </p:txBody>
      </p: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E1328405-E305-064F-BB49-5E09C8D7C1AA}"/>
              </a:ext>
            </a:extLst>
          </p:cNvPr>
          <p:cNvCxnSpPr>
            <a:cxnSpLocks/>
          </p:cNvCxnSpPr>
          <p:nvPr/>
        </p:nvCxnSpPr>
        <p:spPr>
          <a:xfrm>
            <a:off x="4315333" y="8810120"/>
            <a:ext cx="0" cy="3392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0" name="TextBox 239">
            <a:extLst>
              <a:ext uri="{FF2B5EF4-FFF2-40B4-BE49-F238E27FC236}">
                <a16:creationId xmlns:a16="http://schemas.microsoft.com/office/drawing/2014/main" id="{9B772686-C9FA-654E-9D23-7A32E0BA2BF1}"/>
              </a:ext>
            </a:extLst>
          </p:cNvPr>
          <p:cNvSpPr txBox="1"/>
          <p:nvPr/>
        </p:nvSpPr>
        <p:spPr>
          <a:xfrm>
            <a:off x="7335656" y="10697817"/>
            <a:ext cx="9977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Methods of Customer Service</a:t>
            </a:r>
            <a:endParaRPr lang="en-US" sz="800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D395899E-455E-3D4D-8150-A06EADDDD5D8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/>
          <a:srcRect b="11817"/>
          <a:stretch/>
        </p:blipFill>
        <p:spPr>
          <a:xfrm>
            <a:off x="4902740" y="8008582"/>
            <a:ext cx="537948" cy="474378"/>
          </a:xfrm>
          <a:prstGeom prst="rect">
            <a:avLst/>
          </a:prstGeom>
        </p:spPr>
      </p:pic>
      <p:cxnSp>
        <p:nvCxnSpPr>
          <p:cNvPr id="241" name="Straight Connector 240">
            <a:extLst>
              <a:ext uri="{FF2B5EF4-FFF2-40B4-BE49-F238E27FC236}">
                <a16:creationId xmlns:a16="http://schemas.microsoft.com/office/drawing/2014/main" id="{2D926B2A-A746-2743-A1C0-AD8DE17492FD}"/>
              </a:ext>
            </a:extLst>
          </p:cNvPr>
          <p:cNvCxnSpPr>
            <a:cxnSpLocks/>
          </p:cNvCxnSpPr>
          <p:nvPr/>
        </p:nvCxnSpPr>
        <p:spPr>
          <a:xfrm flipH="1" flipV="1">
            <a:off x="7744570" y="9358685"/>
            <a:ext cx="222783" cy="33641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TextBox 243">
            <a:extLst>
              <a:ext uri="{FF2B5EF4-FFF2-40B4-BE49-F238E27FC236}">
                <a16:creationId xmlns:a16="http://schemas.microsoft.com/office/drawing/2014/main" id="{4788DB4D-C996-3E48-8B50-5141155D3B8E}"/>
              </a:ext>
            </a:extLst>
          </p:cNvPr>
          <p:cNvSpPr txBox="1"/>
          <p:nvPr/>
        </p:nvSpPr>
        <p:spPr>
          <a:xfrm>
            <a:off x="273265" y="14578298"/>
            <a:ext cx="1049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Use of ICT</a:t>
            </a:r>
            <a:endParaRPr lang="en-US" sz="800" dirty="0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5ACDAA96-7A59-964A-ADA4-119851326FCC}"/>
              </a:ext>
            </a:extLst>
          </p:cNvPr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5596295" y="7685389"/>
            <a:ext cx="542933" cy="361331"/>
          </a:xfrm>
          <a:prstGeom prst="rect">
            <a:avLst/>
          </a:prstGeom>
        </p:spPr>
      </p:pic>
      <p:cxnSp>
        <p:nvCxnSpPr>
          <p:cNvPr id="247" name="Straight Connector 246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  <a:stCxn id="465" idx="1"/>
          </p:cNvCxnSpPr>
          <p:nvPr/>
        </p:nvCxnSpPr>
        <p:spPr>
          <a:xfrm flipH="1">
            <a:off x="8450161" y="6899839"/>
            <a:ext cx="182183" cy="49204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5983F250-BC6D-D943-BA73-7F2886C57B84}"/>
              </a:ext>
            </a:extLst>
          </p:cNvPr>
          <p:cNvCxnSpPr>
            <a:cxnSpLocks/>
          </p:cNvCxnSpPr>
          <p:nvPr/>
        </p:nvCxnSpPr>
        <p:spPr>
          <a:xfrm>
            <a:off x="8247120" y="8382980"/>
            <a:ext cx="465534" cy="28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" name="TextBox 244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48026" y="13581234"/>
            <a:ext cx="791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Impact of Technology</a:t>
            </a:r>
            <a:endParaRPr lang="en-US" sz="8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258AB41-6E1B-EE44-AE19-5A49006F67B4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print"/>
          <a:srcRect b="26891"/>
          <a:stretch/>
        </p:blipFill>
        <p:spPr>
          <a:xfrm>
            <a:off x="5626427" y="5878016"/>
            <a:ext cx="572696" cy="405276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51795DEB-EA37-DC4F-B8BF-EB54915F7F02}"/>
              </a:ext>
            </a:extLst>
          </p:cNvPr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1793283" y="4466715"/>
            <a:ext cx="329887" cy="351776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FEAD00B0-E14E-554B-97F6-93B67317C7A3}"/>
              </a:ext>
            </a:extLst>
          </p:cNvPr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324260" y="2395872"/>
            <a:ext cx="754079" cy="754079"/>
          </a:xfrm>
          <a:prstGeom prst="rect">
            <a:avLst/>
          </a:prstGeom>
        </p:spPr>
      </p:pic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BF528227-07B4-C549-8C1A-9F98BE2554DB}"/>
              </a:ext>
            </a:extLst>
          </p:cNvPr>
          <p:cNvCxnSpPr>
            <a:cxnSpLocks/>
          </p:cNvCxnSpPr>
          <p:nvPr/>
        </p:nvCxnSpPr>
        <p:spPr>
          <a:xfrm flipH="1" flipV="1">
            <a:off x="8398775" y="8926347"/>
            <a:ext cx="268716" cy="28018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C3F4B10E-3327-F44F-91B8-8FA1DBDE34BB}"/>
              </a:ext>
            </a:extLst>
          </p:cNvPr>
          <p:cNvCxnSpPr>
            <a:cxnSpLocks/>
          </p:cNvCxnSpPr>
          <p:nvPr/>
        </p:nvCxnSpPr>
        <p:spPr>
          <a:xfrm flipV="1">
            <a:off x="7951562" y="7252163"/>
            <a:ext cx="139881" cy="28332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3" name="TextBox 252">
            <a:extLst>
              <a:ext uri="{FF2B5EF4-FFF2-40B4-BE49-F238E27FC236}">
                <a16:creationId xmlns:a16="http://schemas.microsoft.com/office/drawing/2014/main" id="{9E09A6B8-4931-D346-9FAB-FE1D992A6015}"/>
              </a:ext>
            </a:extLst>
          </p:cNvPr>
          <p:cNvSpPr txBox="1"/>
          <p:nvPr/>
        </p:nvSpPr>
        <p:spPr>
          <a:xfrm>
            <a:off x="272511" y="14146571"/>
            <a:ext cx="886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E-Commerce and Digital Communication</a:t>
            </a:r>
            <a:endParaRPr lang="en-US" sz="800" dirty="0"/>
          </a:p>
        </p:txBody>
      </p:sp>
      <p:pic>
        <p:nvPicPr>
          <p:cNvPr id="112" name="Picture 111">
            <a:extLst>
              <a:ext uri="{FF2B5EF4-FFF2-40B4-BE49-F238E27FC236}">
                <a16:creationId xmlns:a16="http://schemas.microsoft.com/office/drawing/2014/main" id="{267322BB-469D-B345-9A6E-CF0F9671B276}"/>
              </a:ext>
            </a:extLst>
          </p:cNvPr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4282767" y="5890703"/>
            <a:ext cx="700196" cy="700196"/>
          </a:xfrm>
          <a:prstGeom prst="rect">
            <a:avLst/>
          </a:prstGeom>
        </p:spPr>
      </p:pic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43854050-DFA9-7C43-ADFF-C58DD8789F26}"/>
              </a:ext>
            </a:extLst>
          </p:cNvPr>
          <p:cNvCxnSpPr>
            <a:cxnSpLocks/>
          </p:cNvCxnSpPr>
          <p:nvPr/>
        </p:nvCxnSpPr>
        <p:spPr>
          <a:xfrm>
            <a:off x="3545439" y="6820950"/>
            <a:ext cx="0" cy="36205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>
            <a:off x="4390652" y="6736283"/>
            <a:ext cx="8949" cy="4837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Straight Connector 258">
            <a:extLst>
              <a:ext uri="{FF2B5EF4-FFF2-40B4-BE49-F238E27FC236}">
                <a16:creationId xmlns:a16="http://schemas.microsoft.com/office/drawing/2014/main" id="{A036CF56-FD65-AC46-8535-F4DEAA002A2E}"/>
              </a:ext>
            </a:extLst>
          </p:cNvPr>
          <p:cNvCxnSpPr>
            <a:cxnSpLocks/>
          </p:cNvCxnSpPr>
          <p:nvPr/>
        </p:nvCxnSpPr>
        <p:spPr>
          <a:xfrm flipV="1">
            <a:off x="4041201" y="7167697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0" name="TextBox 259">
            <a:extLst>
              <a:ext uri="{FF2B5EF4-FFF2-40B4-BE49-F238E27FC236}">
                <a16:creationId xmlns:a16="http://schemas.microsoft.com/office/drawing/2014/main" id="{A6058159-9D2E-9343-8E0B-69EB0D527A0D}"/>
              </a:ext>
            </a:extLst>
          </p:cNvPr>
          <p:cNvSpPr txBox="1"/>
          <p:nvPr/>
        </p:nvSpPr>
        <p:spPr>
          <a:xfrm>
            <a:off x="1932166" y="12913306"/>
            <a:ext cx="10018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Employment and unemployment</a:t>
            </a:r>
            <a:endParaRPr lang="en-US" sz="800" dirty="0"/>
          </a:p>
        </p:txBody>
      </p: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CA091A1F-D9EF-0744-99FC-2C3CE45A8258}"/>
              </a:ext>
            </a:extLst>
          </p:cNvPr>
          <p:cNvCxnSpPr>
            <a:cxnSpLocks/>
          </p:cNvCxnSpPr>
          <p:nvPr/>
        </p:nvCxnSpPr>
        <p:spPr>
          <a:xfrm flipV="1">
            <a:off x="3169510" y="7081579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3" name="TextBox 262">
            <a:extLst>
              <a:ext uri="{FF2B5EF4-FFF2-40B4-BE49-F238E27FC236}">
                <a16:creationId xmlns:a16="http://schemas.microsoft.com/office/drawing/2014/main" id="{445742A2-8AB4-A749-8A8E-FDA226F011DF}"/>
              </a:ext>
            </a:extLst>
          </p:cNvPr>
          <p:cNvSpPr txBox="1"/>
          <p:nvPr/>
        </p:nvSpPr>
        <p:spPr>
          <a:xfrm>
            <a:off x="1331247" y="12930757"/>
            <a:ext cx="6599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Consumer Spending</a:t>
            </a:r>
            <a:endParaRPr lang="en-US" sz="800" dirty="0"/>
          </a:p>
        </p:txBody>
      </p:sp>
      <p:cxnSp>
        <p:nvCxnSpPr>
          <p:cNvPr id="267" name="Straight Connector 266">
            <a:extLst>
              <a:ext uri="{FF2B5EF4-FFF2-40B4-BE49-F238E27FC236}">
                <a16:creationId xmlns:a16="http://schemas.microsoft.com/office/drawing/2014/main" id="{961FDAD1-5049-0440-B861-F50CEA6B536C}"/>
              </a:ext>
            </a:extLst>
          </p:cNvPr>
          <p:cNvCxnSpPr>
            <a:cxnSpLocks/>
          </p:cNvCxnSpPr>
          <p:nvPr/>
        </p:nvCxnSpPr>
        <p:spPr>
          <a:xfrm flipH="1">
            <a:off x="2744027" y="6729710"/>
            <a:ext cx="4519" cy="34097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0" name="Picture 179">
            <a:extLst>
              <a:ext uri="{FF2B5EF4-FFF2-40B4-BE49-F238E27FC236}">
                <a16:creationId xmlns:a16="http://schemas.microsoft.com/office/drawing/2014/main" id="{AAC3ABBA-4A88-EF41-92EB-85DAAED3D57C}"/>
              </a:ext>
            </a:extLst>
          </p:cNvPr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2542109" y="5946304"/>
            <a:ext cx="476859" cy="476859"/>
          </a:xfrm>
          <a:prstGeom prst="rect">
            <a:avLst/>
          </a:prstGeom>
        </p:spPr>
      </p:pic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063178E-D425-084A-B3E1-D1E2E5715874}"/>
              </a:ext>
            </a:extLst>
          </p:cNvPr>
          <p:cNvCxnSpPr>
            <a:cxnSpLocks/>
          </p:cNvCxnSpPr>
          <p:nvPr/>
        </p:nvCxnSpPr>
        <p:spPr>
          <a:xfrm flipV="1">
            <a:off x="1493057" y="7156174"/>
            <a:ext cx="256230" cy="1847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5" name="TextBox 274">
            <a:extLst>
              <a:ext uri="{FF2B5EF4-FFF2-40B4-BE49-F238E27FC236}">
                <a16:creationId xmlns:a16="http://schemas.microsoft.com/office/drawing/2014/main" id="{4198B843-050C-2F43-A43A-A11B97AC18BF}"/>
              </a:ext>
            </a:extLst>
          </p:cNvPr>
          <p:cNvSpPr txBox="1"/>
          <p:nvPr/>
        </p:nvSpPr>
        <p:spPr>
          <a:xfrm>
            <a:off x="2647490" y="14075108"/>
            <a:ext cx="902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How UK Businesses compete internationally</a:t>
            </a:r>
            <a:endParaRPr lang="en-US" sz="800" dirty="0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FF875A32-FD0D-7840-B8C1-8DCC60D8C681}"/>
              </a:ext>
            </a:extLst>
          </p:cNvPr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6368335" y="3711535"/>
            <a:ext cx="599598" cy="599598"/>
          </a:xfrm>
          <a:prstGeom prst="rect">
            <a:avLst/>
          </a:prstGeom>
        </p:spPr>
      </p:pic>
      <p:cxnSp>
        <p:nvCxnSpPr>
          <p:cNvPr id="276" name="Straight Connector 275">
            <a:extLst>
              <a:ext uri="{FF2B5EF4-FFF2-40B4-BE49-F238E27FC236}">
                <a16:creationId xmlns:a16="http://schemas.microsoft.com/office/drawing/2014/main" id="{7D6FD9D7-14C2-BE48-995B-3076BE197D85}"/>
              </a:ext>
            </a:extLst>
          </p:cNvPr>
          <p:cNvCxnSpPr>
            <a:cxnSpLocks/>
          </p:cNvCxnSpPr>
          <p:nvPr/>
        </p:nvCxnSpPr>
        <p:spPr>
          <a:xfrm flipV="1">
            <a:off x="2169753" y="7235687"/>
            <a:ext cx="32758" cy="2492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TextBox 276">
            <a:extLst>
              <a:ext uri="{FF2B5EF4-FFF2-40B4-BE49-F238E27FC236}">
                <a16:creationId xmlns:a16="http://schemas.microsoft.com/office/drawing/2014/main" id="{65C52487-E824-CD42-A018-1CA8DA31A90A}"/>
              </a:ext>
            </a:extLst>
          </p:cNvPr>
          <p:cNvSpPr txBox="1"/>
          <p:nvPr/>
        </p:nvSpPr>
        <p:spPr>
          <a:xfrm>
            <a:off x="3007790" y="12902519"/>
            <a:ext cx="619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Exchange Rates</a:t>
            </a:r>
            <a:endParaRPr lang="en-US" sz="800" dirty="0"/>
          </a:p>
        </p:txBody>
      </p: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E5BC2275-9106-B744-A79E-F0E0EDB1A7A1}"/>
              </a:ext>
            </a:extLst>
          </p:cNvPr>
          <p:cNvCxnSpPr>
            <a:cxnSpLocks/>
          </p:cNvCxnSpPr>
          <p:nvPr/>
        </p:nvCxnSpPr>
        <p:spPr>
          <a:xfrm>
            <a:off x="1566406" y="4643562"/>
            <a:ext cx="222637" cy="27034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678CCBEC-9EFB-B247-8355-3436510655BE}"/>
              </a:ext>
            </a:extLst>
          </p:cNvPr>
          <p:cNvCxnSpPr>
            <a:cxnSpLocks/>
          </p:cNvCxnSpPr>
          <p:nvPr/>
        </p:nvCxnSpPr>
        <p:spPr>
          <a:xfrm>
            <a:off x="5199682" y="6825817"/>
            <a:ext cx="8409" cy="32963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6A6C91E7-13FC-9643-9A9F-77FA682187E8}"/>
              </a:ext>
            </a:extLst>
          </p:cNvPr>
          <p:cNvCxnSpPr>
            <a:cxnSpLocks/>
          </p:cNvCxnSpPr>
          <p:nvPr/>
        </p:nvCxnSpPr>
        <p:spPr>
          <a:xfrm flipV="1">
            <a:off x="4770272" y="7137508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2" name="TextBox 291">
            <a:extLst>
              <a:ext uri="{FF2B5EF4-FFF2-40B4-BE49-F238E27FC236}">
                <a16:creationId xmlns:a16="http://schemas.microsoft.com/office/drawing/2014/main" id="{C155AF1A-3323-1049-9E68-9ABD636AEEB7}"/>
              </a:ext>
            </a:extLst>
          </p:cNvPr>
          <p:cNvSpPr txBox="1"/>
          <p:nvPr/>
        </p:nvSpPr>
        <p:spPr>
          <a:xfrm>
            <a:off x="2198444" y="13945777"/>
            <a:ext cx="6322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Interest Rates</a:t>
            </a:r>
            <a:endParaRPr lang="en-US" sz="800" dirty="0"/>
          </a:p>
        </p:txBody>
      </p:sp>
      <p:pic>
        <p:nvPicPr>
          <p:cNvPr id="295" name="Picture 294">
            <a:extLst>
              <a:ext uri="{FF2B5EF4-FFF2-40B4-BE49-F238E27FC236}">
                <a16:creationId xmlns:a16="http://schemas.microsoft.com/office/drawing/2014/main" id="{81817862-3361-E442-842C-D26F4D24D4C8}"/>
              </a:ext>
            </a:extLst>
          </p:cNvPr>
          <p:cNvPicPr>
            <a:picLocks noChangeAspect="1"/>
          </p:cNvPicPr>
          <p:nvPr/>
        </p:nvPicPr>
        <p:blipFill rotWithShape="1">
          <a:blip r:embed="rId32" cstate="print"/>
          <a:srcRect b="22633"/>
          <a:stretch/>
        </p:blipFill>
        <p:spPr>
          <a:xfrm>
            <a:off x="1957579" y="479206"/>
            <a:ext cx="691333" cy="534862"/>
          </a:xfrm>
          <a:prstGeom prst="rect">
            <a:avLst/>
          </a:prstGeom>
        </p:spPr>
      </p:pic>
      <p:sp>
        <p:nvSpPr>
          <p:cNvPr id="296" name="TextBox 295">
            <a:extLst>
              <a:ext uri="{FF2B5EF4-FFF2-40B4-BE49-F238E27FC236}">
                <a16:creationId xmlns:a16="http://schemas.microsoft.com/office/drawing/2014/main" id="{B5C67A4A-355E-7B41-99ED-5700F05F2355}"/>
              </a:ext>
            </a:extLst>
          </p:cNvPr>
          <p:cNvSpPr txBox="1"/>
          <p:nvPr/>
        </p:nvSpPr>
        <p:spPr>
          <a:xfrm>
            <a:off x="1728041" y="987456"/>
            <a:ext cx="1203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Go to university to enhance your studies and get a degree</a:t>
            </a:r>
          </a:p>
        </p:txBody>
      </p:sp>
      <p:cxnSp>
        <p:nvCxnSpPr>
          <p:cNvPr id="297" name="Straight Connector 296">
            <a:extLst>
              <a:ext uri="{FF2B5EF4-FFF2-40B4-BE49-F238E27FC236}">
                <a16:creationId xmlns:a16="http://schemas.microsoft.com/office/drawing/2014/main" id="{3F170DD5-2F6F-C34D-87E3-1B9450AB8954}"/>
              </a:ext>
            </a:extLst>
          </p:cNvPr>
          <p:cNvCxnSpPr>
            <a:cxnSpLocks/>
          </p:cNvCxnSpPr>
          <p:nvPr/>
        </p:nvCxnSpPr>
        <p:spPr>
          <a:xfrm flipH="1">
            <a:off x="2331229" y="1415563"/>
            <a:ext cx="1" cy="5091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Connector 298">
            <a:extLst>
              <a:ext uri="{FF2B5EF4-FFF2-40B4-BE49-F238E27FC236}">
                <a16:creationId xmlns:a16="http://schemas.microsoft.com/office/drawing/2014/main" id="{49236A84-454E-2943-8540-6D9565A2D635}"/>
              </a:ext>
            </a:extLst>
          </p:cNvPr>
          <p:cNvCxnSpPr>
            <a:cxnSpLocks/>
            <a:stCxn id="70" idx="3"/>
          </p:cNvCxnSpPr>
          <p:nvPr/>
        </p:nvCxnSpPr>
        <p:spPr>
          <a:xfrm>
            <a:off x="1078339" y="2772912"/>
            <a:ext cx="422027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2" name="TextBox 301">
            <a:extLst>
              <a:ext uri="{FF2B5EF4-FFF2-40B4-BE49-F238E27FC236}">
                <a16:creationId xmlns:a16="http://schemas.microsoft.com/office/drawing/2014/main" id="{05F274D9-7660-E24C-9533-8CA4DCEA24FF}"/>
              </a:ext>
            </a:extLst>
          </p:cNvPr>
          <p:cNvSpPr txBox="1"/>
          <p:nvPr/>
        </p:nvSpPr>
        <p:spPr>
          <a:xfrm>
            <a:off x="2682601" y="1094662"/>
            <a:ext cx="12035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Start a degree level apprenticeship</a:t>
            </a:r>
          </a:p>
        </p:txBody>
      </p:sp>
      <p:cxnSp>
        <p:nvCxnSpPr>
          <p:cNvPr id="303" name="Straight Connector 302">
            <a:extLst>
              <a:ext uri="{FF2B5EF4-FFF2-40B4-BE49-F238E27FC236}">
                <a16:creationId xmlns:a16="http://schemas.microsoft.com/office/drawing/2014/main" id="{F941AE02-6091-4946-84C1-F29C1AAA1032}"/>
              </a:ext>
            </a:extLst>
          </p:cNvPr>
          <p:cNvCxnSpPr>
            <a:cxnSpLocks/>
          </p:cNvCxnSpPr>
          <p:nvPr/>
        </p:nvCxnSpPr>
        <p:spPr>
          <a:xfrm flipH="1">
            <a:off x="3285789" y="1422884"/>
            <a:ext cx="1" cy="5091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4" name="Picture 303">
            <a:extLst>
              <a:ext uri="{FF2B5EF4-FFF2-40B4-BE49-F238E27FC236}">
                <a16:creationId xmlns:a16="http://schemas.microsoft.com/office/drawing/2014/main" id="{C92146CF-3D74-3240-9125-3B7830C89CB9}"/>
              </a:ext>
            </a:extLst>
          </p:cNvPr>
          <p:cNvPicPr>
            <a:picLocks noChangeAspect="1"/>
          </p:cNvPicPr>
          <p:nvPr/>
        </p:nvPicPr>
        <p:blipFill>
          <a:blip r:embed="rId33" cstate="print"/>
          <a:stretch>
            <a:fillRect/>
          </a:stretch>
        </p:blipFill>
        <p:spPr>
          <a:xfrm>
            <a:off x="1835378" y="442291"/>
            <a:ext cx="362600" cy="464128"/>
          </a:xfrm>
          <a:prstGeom prst="rect">
            <a:avLst/>
          </a:prstGeom>
        </p:spPr>
      </p:pic>
      <p:pic>
        <p:nvPicPr>
          <p:cNvPr id="310" name="Picture 309">
            <a:extLst>
              <a:ext uri="{FF2B5EF4-FFF2-40B4-BE49-F238E27FC236}">
                <a16:creationId xmlns:a16="http://schemas.microsoft.com/office/drawing/2014/main" id="{F15BB105-60F8-9B45-86D2-9E253DEB4696}"/>
              </a:ext>
            </a:extLst>
          </p:cNvPr>
          <p:cNvPicPr>
            <a:picLocks noChangeAspect="1"/>
          </p:cNvPicPr>
          <p:nvPr/>
        </p:nvPicPr>
        <p:blipFill>
          <a:blip r:embed="rId34" cstate="print"/>
          <a:stretch>
            <a:fillRect/>
          </a:stretch>
        </p:blipFill>
        <p:spPr>
          <a:xfrm>
            <a:off x="5338147" y="3569602"/>
            <a:ext cx="463101" cy="444940"/>
          </a:xfrm>
          <a:prstGeom prst="rect">
            <a:avLst/>
          </a:prstGeom>
        </p:spPr>
      </p:pic>
      <p:cxnSp>
        <p:nvCxnSpPr>
          <p:cNvPr id="313" name="Straight Connector 312">
            <a:extLst>
              <a:ext uri="{FF2B5EF4-FFF2-40B4-BE49-F238E27FC236}">
                <a16:creationId xmlns:a16="http://schemas.microsoft.com/office/drawing/2014/main" id="{0588F3D6-ABC2-1841-BA4B-7BC0EDF7CF33}"/>
              </a:ext>
            </a:extLst>
          </p:cNvPr>
          <p:cNvCxnSpPr>
            <a:cxnSpLocks/>
          </p:cNvCxnSpPr>
          <p:nvPr/>
        </p:nvCxnSpPr>
        <p:spPr>
          <a:xfrm flipH="1">
            <a:off x="8588745" y="3074901"/>
            <a:ext cx="311429" cy="24741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A9E32079-4DB0-B142-9C0E-33EA19DAE26F}"/>
              </a:ext>
            </a:extLst>
          </p:cNvPr>
          <p:cNvCxnSpPr>
            <a:cxnSpLocks/>
          </p:cNvCxnSpPr>
          <p:nvPr/>
        </p:nvCxnSpPr>
        <p:spPr>
          <a:xfrm flipH="1">
            <a:off x="1709143" y="6647290"/>
            <a:ext cx="215073" cy="6170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8" name="Picture 317">
            <a:extLst>
              <a:ext uri="{FF2B5EF4-FFF2-40B4-BE49-F238E27FC236}">
                <a16:creationId xmlns:a16="http://schemas.microsoft.com/office/drawing/2014/main" id="{7CBFE9ED-DD48-054D-B0E6-BAA6B4FB8799}"/>
              </a:ext>
            </a:extLst>
          </p:cNvPr>
          <p:cNvPicPr>
            <a:picLocks noChangeAspect="1"/>
          </p:cNvPicPr>
          <p:nvPr/>
        </p:nvPicPr>
        <p:blipFill>
          <a:blip r:embed="rId3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428097" y="3501520"/>
            <a:ext cx="507038" cy="507038"/>
          </a:xfrm>
          <a:prstGeom prst="rect">
            <a:avLst/>
          </a:prstGeom>
        </p:spPr>
      </p:pic>
      <p:sp>
        <p:nvSpPr>
          <p:cNvPr id="322" name="TextBox 321">
            <a:extLst>
              <a:ext uri="{FF2B5EF4-FFF2-40B4-BE49-F238E27FC236}">
                <a16:creationId xmlns:a16="http://schemas.microsoft.com/office/drawing/2014/main" id="{3E70A4B5-DD50-C041-B459-7F9D75C9A977}"/>
              </a:ext>
            </a:extLst>
          </p:cNvPr>
          <p:cNvSpPr txBox="1"/>
          <p:nvPr/>
        </p:nvSpPr>
        <p:spPr>
          <a:xfrm>
            <a:off x="227201" y="4060577"/>
            <a:ext cx="7428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/>
              <a:t>Apply for University through UCAS or alternative post 18 courses</a:t>
            </a:r>
          </a:p>
        </p:txBody>
      </p: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C2EEDE34-0D0D-7B4A-B8AE-C38398F89771}"/>
              </a:ext>
            </a:extLst>
          </p:cNvPr>
          <p:cNvCxnSpPr>
            <a:cxnSpLocks/>
          </p:cNvCxnSpPr>
          <p:nvPr/>
        </p:nvCxnSpPr>
        <p:spPr>
          <a:xfrm>
            <a:off x="2620991" y="4552820"/>
            <a:ext cx="82452" cy="31337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1" name="Straight Connector 330">
            <a:extLst>
              <a:ext uri="{FF2B5EF4-FFF2-40B4-BE49-F238E27FC236}">
                <a16:creationId xmlns:a16="http://schemas.microsoft.com/office/drawing/2014/main" id="{1DE5F197-57A5-5645-8F7D-42772CF5BEC2}"/>
              </a:ext>
            </a:extLst>
          </p:cNvPr>
          <p:cNvCxnSpPr>
            <a:cxnSpLocks/>
          </p:cNvCxnSpPr>
          <p:nvPr/>
        </p:nvCxnSpPr>
        <p:spPr>
          <a:xfrm flipV="1">
            <a:off x="4033426" y="4972702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5" name="Straight Connector 334">
            <a:extLst>
              <a:ext uri="{FF2B5EF4-FFF2-40B4-BE49-F238E27FC236}">
                <a16:creationId xmlns:a16="http://schemas.microsoft.com/office/drawing/2014/main" id="{9015FA1D-8C59-A247-9862-0BA243E47081}"/>
              </a:ext>
            </a:extLst>
          </p:cNvPr>
          <p:cNvCxnSpPr>
            <a:cxnSpLocks/>
          </p:cNvCxnSpPr>
          <p:nvPr/>
        </p:nvCxnSpPr>
        <p:spPr>
          <a:xfrm flipH="1" flipV="1">
            <a:off x="2439625" y="5215695"/>
            <a:ext cx="136598" cy="15143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8" name="Straight Connector 337">
            <a:extLst>
              <a:ext uri="{FF2B5EF4-FFF2-40B4-BE49-F238E27FC236}">
                <a16:creationId xmlns:a16="http://schemas.microsoft.com/office/drawing/2014/main" id="{270CBD92-8C5C-F94E-919F-BDCDABFA5E11}"/>
              </a:ext>
            </a:extLst>
          </p:cNvPr>
          <p:cNvCxnSpPr>
            <a:cxnSpLocks/>
          </p:cNvCxnSpPr>
          <p:nvPr/>
        </p:nvCxnSpPr>
        <p:spPr>
          <a:xfrm>
            <a:off x="4234339" y="4497161"/>
            <a:ext cx="9969" cy="34832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1" name="Straight Connector 340">
            <a:extLst>
              <a:ext uri="{FF2B5EF4-FFF2-40B4-BE49-F238E27FC236}">
                <a16:creationId xmlns:a16="http://schemas.microsoft.com/office/drawing/2014/main" id="{C2BA5C0D-B657-D943-A288-269051D04995}"/>
              </a:ext>
            </a:extLst>
          </p:cNvPr>
          <p:cNvCxnSpPr>
            <a:cxnSpLocks/>
          </p:cNvCxnSpPr>
          <p:nvPr/>
        </p:nvCxnSpPr>
        <p:spPr>
          <a:xfrm flipV="1">
            <a:off x="4773291" y="4994250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3" name="Straight Connector 342">
            <a:extLst>
              <a:ext uri="{FF2B5EF4-FFF2-40B4-BE49-F238E27FC236}">
                <a16:creationId xmlns:a16="http://schemas.microsoft.com/office/drawing/2014/main" id="{F12BAC8F-F07D-944D-B956-7DB56B662BF3}"/>
              </a:ext>
            </a:extLst>
          </p:cNvPr>
          <p:cNvCxnSpPr>
            <a:cxnSpLocks/>
          </p:cNvCxnSpPr>
          <p:nvPr/>
        </p:nvCxnSpPr>
        <p:spPr>
          <a:xfrm flipH="1">
            <a:off x="4958096" y="4611499"/>
            <a:ext cx="4381" cy="35509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732B43A6-134A-3145-B640-AB887E9F1045}"/>
              </a:ext>
            </a:extLst>
          </p:cNvPr>
          <p:cNvCxnSpPr>
            <a:cxnSpLocks/>
          </p:cNvCxnSpPr>
          <p:nvPr/>
        </p:nvCxnSpPr>
        <p:spPr>
          <a:xfrm flipH="1">
            <a:off x="5985032" y="4587381"/>
            <a:ext cx="6956" cy="35121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7" name="Straight Connector 346">
            <a:extLst>
              <a:ext uri="{FF2B5EF4-FFF2-40B4-BE49-F238E27FC236}">
                <a16:creationId xmlns:a16="http://schemas.microsoft.com/office/drawing/2014/main" id="{65FCA499-607B-1148-8444-5FEC248B0198}"/>
              </a:ext>
            </a:extLst>
          </p:cNvPr>
          <p:cNvCxnSpPr>
            <a:cxnSpLocks/>
          </p:cNvCxnSpPr>
          <p:nvPr/>
        </p:nvCxnSpPr>
        <p:spPr>
          <a:xfrm flipV="1">
            <a:off x="5789444" y="4972703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C0738FEE-A281-6E42-9850-973007E3653C}"/>
              </a:ext>
            </a:extLst>
          </p:cNvPr>
          <p:cNvCxnSpPr>
            <a:cxnSpLocks/>
          </p:cNvCxnSpPr>
          <p:nvPr/>
        </p:nvCxnSpPr>
        <p:spPr>
          <a:xfrm flipV="1">
            <a:off x="6708723" y="4988606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3" name="Straight Connector 352">
            <a:extLst>
              <a:ext uri="{FF2B5EF4-FFF2-40B4-BE49-F238E27FC236}">
                <a16:creationId xmlns:a16="http://schemas.microsoft.com/office/drawing/2014/main" id="{19E97412-2081-6A4D-9778-B84910DBB89C}"/>
              </a:ext>
            </a:extLst>
          </p:cNvPr>
          <p:cNvCxnSpPr>
            <a:cxnSpLocks/>
          </p:cNvCxnSpPr>
          <p:nvPr/>
        </p:nvCxnSpPr>
        <p:spPr>
          <a:xfrm>
            <a:off x="7116417" y="4635611"/>
            <a:ext cx="4920" cy="37827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0" name="Straight Connector 359">
            <a:extLst>
              <a:ext uri="{FF2B5EF4-FFF2-40B4-BE49-F238E27FC236}">
                <a16:creationId xmlns:a16="http://schemas.microsoft.com/office/drawing/2014/main" id="{08EBE8F6-664F-174C-8728-B23066FF1750}"/>
              </a:ext>
            </a:extLst>
          </p:cNvPr>
          <p:cNvCxnSpPr>
            <a:cxnSpLocks/>
          </p:cNvCxnSpPr>
          <p:nvPr/>
        </p:nvCxnSpPr>
        <p:spPr>
          <a:xfrm flipH="1" flipV="1">
            <a:off x="8390969" y="4676732"/>
            <a:ext cx="309925" cy="23627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5" name="Straight Connector 364">
            <a:extLst>
              <a:ext uri="{FF2B5EF4-FFF2-40B4-BE49-F238E27FC236}">
                <a16:creationId xmlns:a16="http://schemas.microsoft.com/office/drawing/2014/main" id="{895B5FA7-9B7D-C740-BDC1-BABF9852E3CD}"/>
              </a:ext>
            </a:extLst>
          </p:cNvPr>
          <p:cNvCxnSpPr>
            <a:cxnSpLocks/>
          </p:cNvCxnSpPr>
          <p:nvPr/>
        </p:nvCxnSpPr>
        <p:spPr>
          <a:xfrm flipH="1">
            <a:off x="8584943" y="4262322"/>
            <a:ext cx="378756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8" name="Straight Connector 367">
            <a:extLst>
              <a:ext uri="{FF2B5EF4-FFF2-40B4-BE49-F238E27FC236}">
                <a16:creationId xmlns:a16="http://schemas.microsoft.com/office/drawing/2014/main" id="{055F9A49-3E36-5D4D-8BB1-193C8C318B50}"/>
              </a:ext>
            </a:extLst>
          </p:cNvPr>
          <p:cNvCxnSpPr>
            <a:cxnSpLocks/>
            <a:stCxn id="505" idx="1"/>
          </p:cNvCxnSpPr>
          <p:nvPr/>
        </p:nvCxnSpPr>
        <p:spPr>
          <a:xfrm flipH="1" flipV="1">
            <a:off x="8654540" y="3668415"/>
            <a:ext cx="245634" cy="4432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5" name="TextBox 374">
            <a:extLst>
              <a:ext uri="{FF2B5EF4-FFF2-40B4-BE49-F238E27FC236}">
                <a16:creationId xmlns:a16="http://schemas.microsoft.com/office/drawing/2014/main" id="{CAC3D877-777B-924E-876D-AD7443C3A187}"/>
              </a:ext>
            </a:extLst>
          </p:cNvPr>
          <p:cNvSpPr txBox="1"/>
          <p:nvPr/>
        </p:nvSpPr>
        <p:spPr>
          <a:xfrm>
            <a:off x="7517447" y="4127174"/>
            <a:ext cx="9235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/>
              <a:t>Reflect on your journey so far</a:t>
            </a:r>
          </a:p>
        </p:txBody>
      </p:sp>
      <p:cxnSp>
        <p:nvCxnSpPr>
          <p:cNvPr id="376" name="Straight Connector 375">
            <a:extLst>
              <a:ext uri="{FF2B5EF4-FFF2-40B4-BE49-F238E27FC236}">
                <a16:creationId xmlns:a16="http://schemas.microsoft.com/office/drawing/2014/main" id="{192FEB05-E34C-E146-9EA6-587B7AEFD772}"/>
              </a:ext>
            </a:extLst>
          </p:cNvPr>
          <p:cNvCxnSpPr>
            <a:cxnSpLocks/>
          </p:cNvCxnSpPr>
          <p:nvPr/>
        </p:nvCxnSpPr>
        <p:spPr>
          <a:xfrm>
            <a:off x="6753528" y="2287797"/>
            <a:ext cx="0" cy="46615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7" name="TextBox 376">
            <a:extLst>
              <a:ext uri="{FF2B5EF4-FFF2-40B4-BE49-F238E27FC236}">
                <a16:creationId xmlns:a16="http://schemas.microsoft.com/office/drawing/2014/main" id="{8D7C00CA-40E4-AB48-B3D8-51DCEE8CA233}"/>
              </a:ext>
            </a:extLst>
          </p:cNvPr>
          <p:cNvSpPr txBox="1"/>
          <p:nvPr/>
        </p:nvSpPr>
        <p:spPr>
          <a:xfrm>
            <a:off x="6431885" y="1830030"/>
            <a:ext cx="10264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Refine and perfect your revision techniques</a:t>
            </a:r>
          </a:p>
        </p:txBody>
      </p: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22821085-9B01-1643-85C1-C64AF10D1D68}"/>
              </a:ext>
            </a:extLst>
          </p:cNvPr>
          <p:cNvCxnSpPr>
            <a:cxnSpLocks/>
          </p:cNvCxnSpPr>
          <p:nvPr/>
        </p:nvCxnSpPr>
        <p:spPr>
          <a:xfrm>
            <a:off x="5858681" y="2345011"/>
            <a:ext cx="0" cy="4516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1" name="TextBox 380">
            <a:extLst>
              <a:ext uri="{FF2B5EF4-FFF2-40B4-BE49-F238E27FC236}">
                <a16:creationId xmlns:a16="http://schemas.microsoft.com/office/drawing/2014/main" id="{9C704A67-D4CE-CC43-8E29-8271F0E94A05}"/>
              </a:ext>
            </a:extLst>
          </p:cNvPr>
          <p:cNvSpPr txBox="1"/>
          <p:nvPr/>
        </p:nvSpPr>
        <p:spPr>
          <a:xfrm>
            <a:off x="5504268" y="1914850"/>
            <a:ext cx="1003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Revise for </a:t>
            </a:r>
            <a:r>
              <a:rPr lang="en-US" sz="800" dirty="0" smtClean="0"/>
              <a:t> you’re A-Level </a:t>
            </a:r>
            <a:r>
              <a:rPr lang="en-US" sz="800" dirty="0"/>
              <a:t>exams</a:t>
            </a:r>
          </a:p>
        </p:txBody>
      </p:sp>
      <p:cxnSp>
        <p:nvCxnSpPr>
          <p:cNvPr id="384" name="Straight Connector 383">
            <a:extLst>
              <a:ext uri="{FF2B5EF4-FFF2-40B4-BE49-F238E27FC236}">
                <a16:creationId xmlns:a16="http://schemas.microsoft.com/office/drawing/2014/main" id="{8E3DE95F-9ECA-3346-BB38-F9EBCA9A37B9}"/>
              </a:ext>
            </a:extLst>
          </p:cNvPr>
          <p:cNvCxnSpPr>
            <a:cxnSpLocks/>
          </p:cNvCxnSpPr>
          <p:nvPr/>
        </p:nvCxnSpPr>
        <p:spPr>
          <a:xfrm flipV="1">
            <a:off x="7762051" y="2902226"/>
            <a:ext cx="133594" cy="3634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6" name="Straight Connector 385">
            <a:extLst>
              <a:ext uri="{FF2B5EF4-FFF2-40B4-BE49-F238E27FC236}">
                <a16:creationId xmlns:a16="http://schemas.microsoft.com/office/drawing/2014/main" id="{B16335DF-B3E6-9C43-8DA5-AD74166C867F}"/>
              </a:ext>
            </a:extLst>
          </p:cNvPr>
          <p:cNvCxnSpPr>
            <a:cxnSpLocks/>
          </p:cNvCxnSpPr>
          <p:nvPr/>
        </p:nvCxnSpPr>
        <p:spPr>
          <a:xfrm flipV="1">
            <a:off x="7018660" y="2795565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7" name="TextBox 386">
            <a:extLst>
              <a:ext uri="{FF2B5EF4-FFF2-40B4-BE49-F238E27FC236}">
                <a16:creationId xmlns:a16="http://schemas.microsoft.com/office/drawing/2014/main" id="{96EBD845-B9F2-044C-A010-8A5062EA7138}"/>
              </a:ext>
            </a:extLst>
          </p:cNvPr>
          <p:cNvSpPr txBox="1"/>
          <p:nvPr/>
        </p:nvSpPr>
        <p:spPr>
          <a:xfrm>
            <a:off x="4278262" y="1910428"/>
            <a:ext cx="12914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Confirm and accept your future pathways offer</a:t>
            </a:r>
          </a:p>
        </p:txBody>
      </p: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24E180E0-EF2A-9645-9783-CACAE2FBF8CE}"/>
              </a:ext>
            </a:extLst>
          </p:cNvPr>
          <p:cNvCxnSpPr>
            <a:cxnSpLocks/>
          </p:cNvCxnSpPr>
          <p:nvPr/>
        </p:nvCxnSpPr>
        <p:spPr>
          <a:xfrm flipH="1">
            <a:off x="4938221" y="2245415"/>
            <a:ext cx="1" cy="4751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4A004A65-F6C5-4141-8C1F-EA48F18945B6}"/>
              </a:ext>
            </a:extLst>
          </p:cNvPr>
          <p:cNvCxnSpPr>
            <a:cxnSpLocks/>
          </p:cNvCxnSpPr>
          <p:nvPr/>
        </p:nvCxnSpPr>
        <p:spPr>
          <a:xfrm flipV="1">
            <a:off x="2910450" y="2793508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237DFB45-1462-1F4F-ACE8-ADDC02170E62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grayscl/>
          </a:blip>
          <a:stretch>
            <a:fillRect/>
          </a:stretch>
        </p:blipFill>
        <p:spPr>
          <a:xfrm rot="20729315">
            <a:off x="545584" y="269503"/>
            <a:ext cx="1131194" cy="1468811"/>
          </a:xfrm>
          <a:prstGeom prst="rect">
            <a:avLst/>
          </a:prstGeom>
        </p:spPr>
      </p:pic>
      <p:sp>
        <p:nvSpPr>
          <p:cNvPr id="333" name="TextBox 332">
            <a:extLst>
              <a:ext uri="{FF2B5EF4-FFF2-40B4-BE49-F238E27FC236}">
                <a16:creationId xmlns:a16="http://schemas.microsoft.com/office/drawing/2014/main" id="{0F6EB84D-4B8D-1D40-9497-3F217C3A08AC}"/>
              </a:ext>
            </a:extLst>
          </p:cNvPr>
          <p:cNvSpPr txBox="1"/>
          <p:nvPr/>
        </p:nvSpPr>
        <p:spPr>
          <a:xfrm>
            <a:off x="594210" y="1774390"/>
            <a:ext cx="1203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/>
              <a:t>Continue your lifelong love of learning and personal development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4B94065-5DB0-404A-93AD-9B5E16283033}"/>
              </a:ext>
            </a:extLst>
          </p:cNvPr>
          <p:cNvPicPr>
            <a:picLocks noChangeAspect="1"/>
          </p:cNvPicPr>
          <p:nvPr/>
        </p:nvPicPr>
        <p:blipFill>
          <a:blip r:embed="rId37" cstate="print"/>
          <a:stretch>
            <a:fillRect/>
          </a:stretch>
        </p:blipFill>
        <p:spPr>
          <a:xfrm>
            <a:off x="4596273" y="1277562"/>
            <a:ext cx="643618" cy="64361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BDB3A2B-D050-C44F-A869-5CF110B4DDB4}"/>
              </a:ext>
            </a:extLst>
          </p:cNvPr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5658064" y="1285315"/>
            <a:ext cx="644654" cy="644654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7E96E11A-96C9-CD48-8EBC-945A2CF2DE84}"/>
              </a:ext>
            </a:extLst>
          </p:cNvPr>
          <p:cNvPicPr>
            <a:picLocks noChangeAspect="1"/>
          </p:cNvPicPr>
          <p:nvPr/>
        </p:nvPicPr>
        <p:blipFill>
          <a:blip r:embed="rId39" cstate="print"/>
          <a:stretch>
            <a:fillRect/>
          </a:stretch>
        </p:blipFill>
        <p:spPr>
          <a:xfrm>
            <a:off x="6660830" y="1211708"/>
            <a:ext cx="563630" cy="56363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BE0A1E15-F6A7-164C-9E39-E5F14DFCCB21}"/>
              </a:ext>
            </a:extLst>
          </p:cNvPr>
          <p:cNvPicPr>
            <a:picLocks noChangeAspect="1"/>
          </p:cNvPicPr>
          <p:nvPr/>
        </p:nvPicPr>
        <p:blipFill>
          <a:blip r:embed="rId40" cstate="print"/>
          <a:stretch>
            <a:fillRect/>
          </a:stretch>
        </p:blipFill>
        <p:spPr>
          <a:xfrm>
            <a:off x="7514994" y="3589294"/>
            <a:ext cx="574226" cy="57422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32A0966-8D1E-B246-BE4C-ACD571CEF3ED}"/>
              </a:ext>
            </a:extLst>
          </p:cNvPr>
          <p:cNvPicPr>
            <a:picLocks noChangeAspect="1"/>
          </p:cNvPicPr>
          <p:nvPr/>
        </p:nvPicPr>
        <p:blipFill rotWithShape="1">
          <a:blip r:embed="rId41" cstate="print"/>
          <a:srcRect t="10828"/>
          <a:stretch/>
        </p:blipFill>
        <p:spPr>
          <a:xfrm flipH="1">
            <a:off x="329396" y="3398010"/>
            <a:ext cx="821485" cy="545441"/>
          </a:xfrm>
          <a:prstGeom prst="rect">
            <a:avLst/>
          </a:prstGeom>
        </p:spPr>
      </p:pic>
      <p:pic>
        <p:nvPicPr>
          <p:cNvPr id="326" name="Picture 325">
            <a:extLst>
              <a:ext uri="{FF2B5EF4-FFF2-40B4-BE49-F238E27FC236}">
                <a16:creationId xmlns:a16="http://schemas.microsoft.com/office/drawing/2014/main" id="{8E9BBE86-6263-1F46-B494-694142D94345}"/>
              </a:ext>
            </a:extLst>
          </p:cNvPr>
          <p:cNvPicPr>
            <a:picLocks noChangeAspect="1"/>
          </p:cNvPicPr>
          <p:nvPr/>
        </p:nvPicPr>
        <p:blipFill>
          <a:blip r:embed="rId42" cstate="print"/>
          <a:stretch>
            <a:fillRect/>
          </a:stretch>
        </p:blipFill>
        <p:spPr>
          <a:xfrm>
            <a:off x="347703" y="3863590"/>
            <a:ext cx="653482" cy="193752"/>
          </a:xfrm>
          <a:prstGeom prst="rect">
            <a:avLst/>
          </a:prstGeom>
        </p:spPr>
      </p:pic>
      <p:cxnSp>
        <p:nvCxnSpPr>
          <p:cNvPr id="359" name="Straight Connector 358">
            <a:extLst>
              <a:ext uri="{FF2B5EF4-FFF2-40B4-BE49-F238E27FC236}">
                <a16:creationId xmlns:a16="http://schemas.microsoft.com/office/drawing/2014/main" id="{08EC79EC-6F14-7F48-A8E3-9D310B2F25F7}"/>
              </a:ext>
            </a:extLst>
          </p:cNvPr>
          <p:cNvCxnSpPr>
            <a:cxnSpLocks/>
            <a:stCxn id="467" idx="1"/>
          </p:cNvCxnSpPr>
          <p:nvPr/>
        </p:nvCxnSpPr>
        <p:spPr>
          <a:xfrm flipH="1">
            <a:off x="8507713" y="7655808"/>
            <a:ext cx="347346" cy="384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1" name="Picture 90">
            <a:extLst>
              <a:ext uri="{FF2B5EF4-FFF2-40B4-BE49-F238E27FC236}">
                <a16:creationId xmlns:a16="http://schemas.microsoft.com/office/drawing/2014/main" id="{26DD590C-8BB5-8B4F-B256-39F48BC849C8}"/>
              </a:ext>
            </a:extLst>
          </p:cNvPr>
          <p:cNvPicPr>
            <a:picLocks noChangeAspect="1"/>
          </p:cNvPicPr>
          <p:nvPr/>
        </p:nvPicPr>
        <p:blipFill>
          <a:blip r:embed="rId43" cstate="print"/>
          <a:stretch>
            <a:fillRect/>
          </a:stretch>
        </p:blipFill>
        <p:spPr>
          <a:xfrm>
            <a:off x="6830271" y="7834701"/>
            <a:ext cx="536934" cy="536934"/>
          </a:xfrm>
          <a:prstGeom prst="rect">
            <a:avLst/>
          </a:prstGeom>
        </p:spPr>
      </p:pic>
      <p:cxnSp>
        <p:nvCxnSpPr>
          <p:cNvPr id="362" name="Straight Connector 361">
            <a:extLst>
              <a:ext uri="{FF2B5EF4-FFF2-40B4-BE49-F238E27FC236}">
                <a16:creationId xmlns:a16="http://schemas.microsoft.com/office/drawing/2014/main" id="{94B9D2B9-9CD0-B849-8C38-34DA76186E1B}"/>
              </a:ext>
            </a:extLst>
          </p:cNvPr>
          <p:cNvCxnSpPr>
            <a:cxnSpLocks/>
          </p:cNvCxnSpPr>
          <p:nvPr/>
        </p:nvCxnSpPr>
        <p:spPr>
          <a:xfrm flipV="1">
            <a:off x="7792690" y="4913008"/>
            <a:ext cx="0" cy="42365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3" name="Picture 92">
            <a:extLst>
              <a:ext uri="{FF2B5EF4-FFF2-40B4-BE49-F238E27FC236}">
                <a16:creationId xmlns:a16="http://schemas.microsoft.com/office/drawing/2014/main" id="{5631CC10-9885-914D-9298-8F0C322B6095}"/>
              </a:ext>
            </a:extLst>
          </p:cNvPr>
          <p:cNvPicPr>
            <a:picLocks noChangeAspect="1"/>
          </p:cNvPicPr>
          <p:nvPr/>
        </p:nvPicPr>
        <p:blipFill>
          <a:blip r:embed="rId44" cstate="print"/>
          <a:stretch>
            <a:fillRect/>
          </a:stretch>
        </p:blipFill>
        <p:spPr>
          <a:xfrm>
            <a:off x="8484887" y="5236569"/>
            <a:ext cx="530429" cy="530429"/>
          </a:xfrm>
          <a:prstGeom prst="rect">
            <a:avLst/>
          </a:prstGeom>
        </p:spPr>
      </p:pic>
      <p:sp>
        <p:nvSpPr>
          <p:cNvPr id="379" name="TextBox 378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3277341" y="14819546"/>
            <a:ext cx="1046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Purpose of businesses and reasons for starting a business</a:t>
            </a:r>
            <a:endParaRPr lang="en-US" sz="800" dirty="0"/>
          </a:p>
        </p:txBody>
      </p:sp>
      <p:sp>
        <p:nvSpPr>
          <p:cNvPr id="382" name="TextBox 381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2994581" y="16355531"/>
            <a:ext cx="848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Basic functions and types of business</a:t>
            </a:r>
            <a:endParaRPr lang="en-US" sz="800" dirty="0"/>
          </a:p>
        </p:txBody>
      </p:sp>
      <p:sp>
        <p:nvSpPr>
          <p:cNvPr id="383" name="TextBox 382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2091616" y="16333442"/>
            <a:ext cx="9162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Enterprise and Entrepreneurship</a:t>
            </a:r>
            <a:endParaRPr lang="en-US" sz="800" dirty="0"/>
          </a:p>
        </p:txBody>
      </p:sp>
      <p:sp>
        <p:nvSpPr>
          <p:cNvPr id="390" name="TextBox 389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2369297" y="14922316"/>
            <a:ext cx="707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Dynamic Nature of business</a:t>
            </a:r>
            <a:endParaRPr lang="en-US" sz="800" dirty="0"/>
          </a:p>
        </p:txBody>
      </p:sp>
      <p:sp>
        <p:nvSpPr>
          <p:cNvPr id="391" name="TextBox 390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1823035" y="14888243"/>
            <a:ext cx="6418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Business Ownership</a:t>
            </a:r>
            <a:endParaRPr lang="en-US" sz="800" dirty="0"/>
          </a:p>
        </p:txBody>
      </p:sp>
      <p:sp>
        <p:nvSpPr>
          <p:cNvPr id="398" name="TextBox 397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1429582" y="16287512"/>
            <a:ext cx="7093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Aims and Objectives</a:t>
            </a:r>
            <a:endParaRPr lang="en-US" sz="800" dirty="0"/>
          </a:p>
        </p:txBody>
      </p:sp>
      <p:sp>
        <p:nvSpPr>
          <p:cNvPr id="399" name="TextBox 398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872637" y="16022155"/>
            <a:ext cx="8480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Judging Success</a:t>
            </a:r>
            <a:endParaRPr lang="en-US" sz="800" dirty="0"/>
          </a:p>
        </p:txBody>
      </p:sp>
      <p:sp>
        <p:nvSpPr>
          <p:cNvPr id="402" name="TextBox 401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461493" y="15783451"/>
            <a:ext cx="8480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Stakeholders</a:t>
            </a:r>
            <a:endParaRPr lang="en-US" sz="800" dirty="0"/>
          </a:p>
        </p:txBody>
      </p:sp>
      <p:sp>
        <p:nvSpPr>
          <p:cNvPr id="403" name="TextBox 402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342869" y="15344928"/>
            <a:ext cx="8480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Location</a:t>
            </a:r>
            <a:endParaRPr lang="en-US" sz="800" dirty="0"/>
          </a:p>
        </p:txBody>
      </p:sp>
      <p:sp>
        <p:nvSpPr>
          <p:cNvPr id="404" name="TextBox 403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304930" y="15028349"/>
            <a:ext cx="848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Business Planning</a:t>
            </a:r>
            <a:endParaRPr lang="en-US" sz="800" dirty="0"/>
          </a:p>
        </p:txBody>
      </p:sp>
      <p:sp>
        <p:nvSpPr>
          <p:cNvPr id="405" name="TextBox 404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1715263" y="14567326"/>
            <a:ext cx="848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Methods of Expansion</a:t>
            </a:r>
            <a:endParaRPr lang="en-US" sz="800" dirty="0"/>
          </a:p>
        </p:txBody>
      </p:sp>
      <p:sp>
        <p:nvSpPr>
          <p:cNvPr id="406" name="TextBox 405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4527908" y="12755107"/>
            <a:ext cx="848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Organisational Structures</a:t>
            </a:r>
            <a:endParaRPr lang="en-US" sz="800" dirty="0"/>
          </a:p>
        </p:txBody>
      </p:sp>
      <p:sp>
        <p:nvSpPr>
          <p:cNvPr id="407" name="TextBox 406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4724707" y="14182382"/>
            <a:ext cx="9483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Centralisation and decentratlisation</a:t>
            </a:r>
            <a:endParaRPr lang="en-US" sz="800" dirty="0"/>
          </a:p>
        </p:txBody>
      </p:sp>
      <p:sp>
        <p:nvSpPr>
          <p:cNvPr id="408" name="TextBox 407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5023152" y="13060546"/>
            <a:ext cx="848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The need for recruitment</a:t>
            </a:r>
            <a:endParaRPr lang="en-US" sz="800" dirty="0"/>
          </a:p>
        </p:txBody>
      </p:sp>
      <p:sp>
        <p:nvSpPr>
          <p:cNvPr id="409" name="TextBox 408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5335324" y="13951398"/>
            <a:ext cx="13199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Methods of recruitment and selection</a:t>
            </a:r>
            <a:endParaRPr lang="en-US" sz="800" dirty="0"/>
          </a:p>
        </p:txBody>
      </p:sp>
      <p:sp>
        <p:nvSpPr>
          <p:cNvPr id="410" name="TextBox 409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5723506" y="13014061"/>
            <a:ext cx="848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Contracts of Employment</a:t>
            </a:r>
            <a:endParaRPr lang="en-US" sz="800" dirty="0"/>
          </a:p>
        </p:txBody>
      </p:sp>
      <p:sp>
        <p:nvSpPr>
          <p:cNvPr id="411" name="TextBox 410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8673047" y="13604439"/>
            <a:ext cx="848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Methods of Production</a:t>
            </a:r>
            <a:endParaRPr lang="en-US" sz="800" dirty="0"/>
          </a:p>
        </p:txBody>
      </p:sp>
      <p:sp>
        <p:nvSpPr>
          <p:cNvPr id="412" name="TextBox 411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7495941" y="12525635"/>
            <a:ext cx="848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Efficiency in Production</a:t>
            </a:r>
            <a:endParaRPr lang="en-US" sz="800" dirty="0"/>
          </a:p>
        </p:txBody>
      </p:sp>
      <p:sp>
        <p:nvSpPr>
          <p:cNvPr id="413" name="TextBox 412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9003213" y="12944791"/>
            <a:ext cx="7170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Managing Stock</a:t>
            </a:r>
            <a:endParaRPr lang="en-US" sz="800" dirty="0"/>
          </a:p>
        </p:txBody>
      </p:sp>
      <p:sp>
        <p:nvSpPr>
          <p:cNvPr id="414" name="TextBox 413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8958007" y="12361365"/>
            <a:ext cx="762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Factors affecting choice of suppliers</a:t>
            </a:r>
            <a:endParaRPr lang="en-US" sz="800" dirty="0"/>
          </a:p>
        </p:txBody>
      </p:sp>
      <p:sp>
        <p:nvSpPr>
          <p:cNvPr id="415" name="TextBox 414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7536563" y="12230061"/>
            <a:ext cx="848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Procurement and logistics</a:t>
            </a:r>
            <a:endParaRPr lang="en-US" sz="800" dirty="0"/>
          </a:p>
        </p:txBody>
      </p:sp>
      <p:sp>
        <p:nvSpPr>
          <p:cNvPr id="416" name="TextBox 415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883979" y="14096614"/>
            <a:ext cx="7916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Ethics</a:t>
            </a:r>
            <a:endParaRPr lang="en-US" sz="800" dirty="0"/>
          </a:p>
        </p:txBody>
      </p:sp>
      <p:sp>
        <p:nvSpPr>
          <p:cNvPr id="417" name="TextBox 416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612251" y="13268849"/>
            <a:ext cx="10842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Environment and sustainability</a:t>
            </a:r>
            <a:endParaRPr lang="en-US" sz="800" dirty="0"/>
          </a:p>
        </p:txBody>
      </p:sp>
      <p:sp>
        <p:nvSpPr>
          <p:cNvPr id="418" name="TextBox 417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272135" y="14000137"/>
            <a:ext cx="791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Employment Law</a:t>
            </a:r>
            <a:endParaRPr lang="en-US" sz="800" dirty="0"/>
          </a:p>
        </p:txBody>
      </p:sp>
      <p:sp>
        <p:nvSpPr>
          <p:cNvPr id="419" name="TextBox 41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542091" y="12785698"/>
            <a:ext cx="688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Health and Safety and Consumer Law</a:t>
            </a:r>
            <a:endParaRPr lang="en-US" sz="800" dirty="0"/>
          </a:p>
        </p:txBody>
      </p:sp>
      <p:sp>
        <p:nvSpPr>
          <p:cNvPr id="420" name="TextBox 41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946963" y="14021806"/>
            <a:ext cx="791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Impact on businesses of operating in competitive markets</a:t>
            </a:r>
            <a:endParaRPr lang="en-US" sz="800" dirty="0"/>
          </a:p>
        </p:txBody>
      </p:sp>
      <p:sp>
        <p:nvSpPr>
          <p:cNvPr id="421" name="TextBox 420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024072" y="13071278"/>
            <a:ext cx="791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Uncertainty and risks</a:t>
            </a:r>
            <a:endParaRPr lang="en-US" sz="800" dirty="0"/>
          </a:p>
        </p:txBody>
      </p:sp>
      <p:sp>
        <p:nvSpPr>
          <p:cNvPr id="422" name="TextBox 421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792211" y="10364395"/>
            <a:ext cx="791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Identifying Customers and satisfying their needs</a:t>
            </a:r>
            <a:endParaRPr lang="en-US" sz="800" dirty="0"/>
          </a:p>
        </p:txBody>
      </p: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79CABD94-8106-F04E-93C4-2DBA3B817C6C}"/>
              </a:ext>
            </a:extLst>
          </p:cNvPr>
          <p:cNvCxnSpPr>
            <a:cxnSpLocks/>
          </p:cNvCxnSpPr>
          <p:nvPr/>
        </p:nvCxnSpPr>
        <p:spPr>
          <a:xfrm>
            <a:off x="2590589" y="15298438"/>
            <a:ext cx="5529" cy="4795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Connector 437">
            <a:extLst>
              <a:ext uri="{FF2B5EF4-FFF2-40B4-BE49-F238E27FC236}">
                <a16:creationId xmlns:a16="http://schemas.microsoft.com/office/drawing/2014/main" id="{79CABD94-8106-F04E-93C4-2DBA3B817C6C}"/>
              </a:ext>
            </a:extLst>
          </p:cNvPr>
          <p:cNvCxnSpPr>
            <a:cxnSpLocks/>
          </p:cNvCxnSpPr>
          <p:nvPr/>
        </p:nvCxnSpPr>
        <p:spPr>
          <a:xfrm>
            <a:off x="2216155" y="15136116"/>
            <a:ext cx="5529" cy="4795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 flipV="1">
            <a:off x="1339384" y="15728959"/>
            <a:ext cx="316591" cy="8978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1A55DB97-84E3-664C-AE62-915493A592B9}"/>
              </a:ext>
            </a:extLst>
          </p:cNvPr>
          <p:cNvCxnSpPr>
            <a:cxnSpLocks/>
          </p:cNvCxnSpPr>
          <p:nvPr/>
        </p:nvCxnSpPr>
        <p:spPr>
          <a:xfrm>
            <a:off x="895624" y="15231388"/>
            <a:ext cx="535835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1A55DB97-84E3-664C-AE62-915493A592B9}"/>
              </a:ext>
            </a:extLst>
          </p:cNvPr>
          <p:cNvCxnSpPr>
            <a:cxnSpLocks/>
          </p:cNvCxnSpPr>
          <p:nvPr/>
        </p:nvCxnSpPr>
        <p:spPr>
          <a:xfrm>
            <a:off x="871397" y="14368858"/>
            <a:ext cx="535835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1A55DB97-84E3-664C-AE62-915493A592B9}"/>
              </a:ext>
            </a:extLst>
          </p:cNvPr>
          <p:cNvCxnSpPr>
            <a:cxnSpLocks/>
          </p:cNvCxnSpPr>
          <p:nvPr/>
        </p:nvCxnSpPr>
        <p:spPr>
          <a:xfrm>
            <a:off x="993913" y="13914783"/>
            <a:ext cx="575899" cy="1979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Connector 442">
            <a:extLst>
              <a:ext uri="{FF2B5EF4-FFF2-40B4-BE49-F238E27FC236}">
                <a16:creationId xmlns:a16="http://schemas.microsoft.com/office/drawing/2014/main" id="{1A55DB97-84E3-664C-AE62-915493A592B9}"/>
              </a:ext>
            </a:extLst>
          </p:cNvPr>
          <p:cNvCxnSpPr>
            <a:cxnSpLocks/>
          </p:cNvCxnSpPr>
          <p:nvPr/>
        </p:nvCxnSpPr>
        <p:spPr>
          <a:xfrm>
            <a:off x="1340340" y="13513554"/>
            <a:ext cx="359477" cy="22172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Connector 443">
            <a:extLst>
              <a:ext uri="{FF2B5EF4-FFF2-40B4-BE49-F238E27FC236}">
                <a16:creationId xmlns:a16="http://schemas.microsoft.com/office/drawing/2014/main" id="{1A55DB97-84E3-664C-AE62-915493A592B9}"/>
              </a:ext>
            </a:extLst>
          </p:cNvPr>
          <p:cNvCxnSpPr>
            <a:cxnSpLocks/>
          </p:cNvCxnSpPr>
          <p:nvPr/>
        </p:nvCxnSpPr>
        <p:spPr>
          <a:xfrm>
            <a:off x="1930295" y="13234683"/>
            <a:ext cx="144995" cy="23482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E8AAB0BF-36A9-804A-8EA6-26A41D71410B}"/>
              </a:ext>
            </a:extLst>
          </p:cNvPr>
          <p:cNvCxnSpPr>
            <a:cxnSpLocks/>
          </p:cNvCxnSpPr>
          <p:nvPr/>
        </p:nvCxnSpPr>
        <p:spPr>
          <a:xfrm flipV="1">
            <a:off x="5729686" y="13739608"/>
            <a:ext cx="7380" cy="27860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Connector 445">
            <a:extLst>
              <a:ext uri="{FF2B5EF4-FFF2-40B4-BE49-F238E27FC236}">
                <a16:creationId xmlns:a16="http://schemas.microsoft.com/office/drawing/2014/main" id="{80EDB21F-49F2-8A48-A076-3C80C1768E5C}"/>
              </a:ext>
            </a:extLst>
          </p:cNvPr>
          <p:cNvCxnSpPr>
            <a:cxnSpLocks/>
          </p:cNvCxnSpPr>
          <p:nvPr/>
        </p:nvCxnSpPr>
        <p:spPr>
          <a:xfrm flipV="1">
            <a:off x="795130" y="14662205"/>
            <a:ext cx="357809" cy="2385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Connector 446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H="1" flipV="1">
            <a:off x="8817997" y="12944723"/>
            <a:ext cx="206734" cy="9541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8" name="Straight Connector 447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V="1">
            <a:off x="5088835" y="13900854"/>
            <a:ext cx="4543" cy="35583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80EDB21F-49F2-8A48-A076-3C80C1768E5C}"/>
              </a:ext>
            </a:extLst>
          </p:cNvPr>
          <p:cNvCxnSpPr>
            <a:cxnSpLocks/>
          </p:cNvCxnSpPr>
          <p:nvPr/>
        </p:nvCxnSpPr>
        <p:spPr>
          <a:xfrm flipH="1" flipV="1">
            <a:off x="7143112" y="11534429"/>
            <a:ext cx="5111" cy="24940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H="1" flipV="1">
            <a:off x="8746435" y="12650525"/>
            <a:ext cx="289432" cy="214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H="1" flipV="1">
            <a:off x="1852654" y="14042002"/>
            <a:ext cx="110838" cy="9872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2" name="Oval 45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7371665" y="12886817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3" name="Oval 452">
            <a:extLst>
              <a:ext uri="{FF2B5EF4-FFF2-40B4-BE49-F238E27FC236}">
                <a16:creationId xmlns:a16="http://schemas.microsoft.com/office/drawing/2014/main" id="{B86E97AE-F6AD-3941-9977-D85456F283F2}"/>
              </a:ext>
            </a:extLst>
          </p:cNvPr>
          <p:cNvSpPr/>
          <p:nvPr/>
        </p:nvSpPr>
        <p:spPr>
          <a:xfrm>
            <a:off x="7567389" y="13066944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</a:t>
            </a:r>
          </a:p>
        </p:txBody>
      </p:sp>
      <p:cxnSp>
        <p:nvCxnSpPr>
          <p:cNvPr id="454" name="Straight Connector 453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H="1">
            <a:off x="8301573" y="11045154"/>
            <a:ext cx="112524" cy="2300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9" name="TextBox 308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7557841" y="13107510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/>
              <a:t>11</a:t>
            </a:r>
            <a:endParaRPr lang="en-US" sz="4800" b="1" dirty="0"/>
          </a:p>
        </p:txBody>
      </p:sp>
      <p:sp>
        <p:nvSpPr>
          <p:cNvPr id="311" name="TextBox 310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7582618" y="13055383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319" name="TextBox 31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806686" y="11739896"/>
            <a:ext cx="791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Types of segmentation</a:t>
            </a:r>
            <a:endParaRPr lang="en-US" sz="800" dirty="0"/>
          </a:p>
        </p:txBody>
      </p:sp>
      <p:sp>
        <p:nvSpPr>
          <p:cNvPr id="320" name="TextBox 31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218823" y="11751352"/>
            <a:ext cx="791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Purpose of market research</a:t>
            </a:r>
            <a:endParaRPr lang="en-US" sz="800" dirty="0"/>
          </a:p>
        </p:txBody>
      </p:sp>
      <p:sp>
        <p:nvSpPr>
          <p:cNvPr id="323" name="TextBox 322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168817" y="10424557"/>
            <a:ext cx="715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Types of market research</a:t>
            </a:r>
            <a:endParaRPr lang="en-US" sz="800" dirty="0"/>
          </a:p>
        </p:txBody>
      </p:sp>
      <p:sp>
        <p:nvSpPr>
          <p:cNvPr id="324" name="TextBox 323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412562" y="10466130"/>
            <a:ext cx="791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Use of market research information to help decision making</a:t>
            </a:r>
            <a:endParaRPr lang="en-US" sz="800" dirty="0"/>
          </a:p>
        </p:txBody>
      </p:sp>
      <p:sp>
        <p:nvSpPr>
          <p:cNvPr id="325" name="TextBox 324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050481" y="11783686"/>
            <a:ext cx="791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Pricing methods</a:t>
            </a:r>
            <a:endParaRPr lang="en-US" sz="800" dirty="0"/>
          </a:p>
        </p:txBody>
      </p:sp>
      <p:sp>
        <p:nvSpPr>
          <p:cNvPr id="328" name="TextBox 327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781466" y="10527885"/>
            <a:ext cx="791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Factors that influence pricing decisions</a:t>
            </a:r>
            <a:endParaRPr lang="en-US" sz="800" dirty="0"/>
          </a:p>
        </p:txBody>
      </p:sp>
      <p:sp>
        <p:nvSpPr>
          <p:cNvPr id="330" name="TextBox 32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386996" y="11831737"/>
            <a:ext cx="62841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Product</a:t>
            </a:r>
            <a:endParaRPr lang="en-US" sz="800" dirty="0"/>
          </a:p>
        </p:txBody>
      </p:sp>
      <p:sp>
        <p:nvSpPr>
          <p:cNvPr id="332" name="TextBox 331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010108" y="10746651"/>
            <a:ext cx="791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Product differentiation</a:t>
            </a:r>
            <a:endParaRPr lang="en-US" sz="800" dirty="0"/>
          </a:p>
        </p:txBody>
      </p:sp>
      <p:sp>
        <p:nvSpPr>
          <p:cNvPr id="336" name="TextBox 335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872403" y="11858052"/>
            <a:ext cx="5625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Product lifecycle</a:t>
            </a:r>
            <a:endParaRPr lang="en-US" sz="800" dirty="0"/>
          </a:p>
        </p:txBody>
      </p:sp>
      <p:sp>
        <p:nvSpPr>
          <p:cNvPr id="348" name="TextBox 347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308229" y="10778998"/>
            <a:ext cx="791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Product portfolio</a:t>
            </a:r>
            <a:endParaRPr lang="en-US" sz="800" dirty="0"/>
          </a:p>
        </p:txBody>
      </p:sp>
      <p:sp>
        <p:nvSpPr>
          <p:cNvPr id="352" name="TextBox 351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735156" y="10320489"/>
            <a:ext cx="791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Place and channels of distribution</a:t>
            </a:r>
            <a:endParaRPr lang="en-US" sz="800" dirty="0"/>
          </a:p>
        </p:txBody>
      </p:sp>
      <p:sp>
        <p:nvSpPr>
          <p:cNvPr id="354" name="TextBox 353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792752" y="11897474"/>
            <a:ext cx="7916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Promotional methods</a:t>
            </a:r>
            <a:endParaRPr lang="en-US" sz="800" dirty="0"/>
          </a:p>
        </p:txBody>
      </p:sp>
      <p:sp>
        <p:nvSpPr>
          <p:cNvPr id="361" name="TextBox 360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070446" y="11575420"/>
            <a:ext cx="791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Factors influencing promotional mix</a:t>
            </a:r>
            <a:endParaRPr lang="en-US" sz="800" dirty="0"/>
          </a:p>
        </p:txBody>
      </p:sp>
      <p:sp>
        <p:nvSpPr>
          <p:cNvPr id="366" name="TextBox 365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06988" y="10820063"/>
            <a:ext cx="791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E-commerce and M-commerce</a:t>
            </a:r>
            <a:endParaRPr lang="en-US" sz="800" dirty="0"/>
          </a:p>
        </p:txBody>
      </p:sp>
      <p:sp>
        <p:nvSpPr>
          <p:cNvPr id="367" name="TextBox 366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59298" y="10197743"/>
            <a:ext cx="791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Integrating the marketing mix and how to use it</a:t>
            </a:r>
            <a:endParaRPr lang="en-US" sz="800" dirty="0"/>
          </a:p>
        </p:txBody>
      </p:sp>
      <p:sp>
        <p:nvSpPr>
          <p:cNvPr id="369" name="TextBox 36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90903" y="9806288"/>
            <a:ext cx="9152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Raising finance and methods</a:t>
            </a:r>
            <a:endParaRPr lang="en-US" sz="800" dirty="0"/>
          </a:p>
        </p:txBody>
      </p:sp>
      <p:sp>
        <p:nvSpPr>
          <p:cNvPr id="370" name="TextBox 36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34451" y="9360279"/>
            <a:ext cx="9152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Sources of finance </a:t>
            </a:r>
            <a:endParaRPr lang="en-US" sz="800" dirty="0"/>
          </a:p>
        </p:txBody>
      </p:sp>
      <p:sp>
        <p:nvSpPr>
          <p:cNvPr id="371" name="TextBox 370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86989" y="8835649"/>
            <a:ext cx="915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Interpreting cash flow and cash flow forecasts</a:t>
            </a:r>
            <a:endParaRPr lang="en-US" sz="800" dirty="0"/>
          </a:p>
        </p:txBody>
      </p:sp>
      <p:sp>
        <p:nvSpPr>
          <p:cNvPr id="372" name="TextBox 371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747512" y="9690122"/>
            <a:ext cx="915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Importance of cash to a business</a:t>
            </a:r>
            <a:endParaRPr lang="en-US" sz="800" dirty="0"/>
          </a:p>
        </p:txBody>
      </p:sp>
      <p:sp>
        <p:nvSpPr>
          <p:cNvPr id="373" name="TextBox 372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042216" y="8481667"/>
            <a:ext cx="9152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Basic financial calculations</a:t>
            </a:r>
            <a:endParaRPr lang="en-US" sz="800" dirty="0"/>
          </a:p>
        </p:txBody>
      </p:sp>
      <p:sp>
        <p:nvSpPr>
          <p:cNvPr id="428" name="TextBox 427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846140" y="8483353"/>
            <a:ext cx="9152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ARR</a:t>
            </a:r>
            <a:endParaRPr lang="en-US" sz="800" dirty="0"/>
          </a:p>
        </p:txBody>
      </p:sp>
      <p:sp>
        <p:nvSpPr>
          <p:cNvPr id="429" name="TextBox 42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322919" y="9609240"/>
            <a:ext cx="9152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Breakeven</a:t>
            </a:r>
            <a:endParaRPr lang="en-US" sz="800" dirty="0"/>
          </a:p>
        </p:txBody>
      </p:sp>
      <p:sp>
        <p:nvSpPr>
          <p:cNvPr id="455" name="TextBox 454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407661" y="8437467"/>
            <a:ext cx="915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Purpose of financial statements</a:t>
            </a:r>
            <a:endParaRPr lang="en-US" sz="800" dirty="0"/>
          </a:p>
        </p:txBody>
      </p:sp>
      <p:sp>
        <p:nvSpPr>
          <p:cNvPr id="456" name="TextBox 455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920438" y="9570163"/>
            <a:ext cx="768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Components of financial statements</a:t>
            </a:r>
            <a:endParaRPr lang="en-US" sz="800" dirty="0"/>
          </a:p>
        </p:txBody>
      </p:sp>
      <p:sp>
        <p:nvSpPr>
          <p:cNvPr id="457" name="TextBox 456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166384" y="8307582"/>
            <a:ext cx="9152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Interpretation of data found on financial statements</a:t>
            </a:r>
            <a:endParaRPr lang="en-US" sz="800" dirty="0"/>
          </a:p>
        </p:txBody>
      </p:sp>
      <p:sp>
        <p:nvSpPr>
          <p:cNvPr id="459" name="Oval 458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6302718" y="8707307"/>
            <a:ext cx="841075" cy="8557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5ED9127-A30D-104E-8EB4-510CC7FB4FC3}"/>
              </a:ext>
            </a:extLst>
          </p:cNvPr>
          <p:cNvSpPr txBox="1"/>
          <p:nvPr/>
        </p:nvSpPr>
        <p:spPr>
          <a:xfrm>
            <a:off x="6409397" y="8782775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F20039-ABEA-BE47-B3A0-6B1A5F7867BE}"/>
              </a:ext>
            </a:extLst>
          </p:cNvPr>
          <p:cNvSpPr txBox="1"/>
          <p:nvPr/>
        </p:nvSpPr>
        <p:spPr>
          <a:xfrm>
            <a:off x="6283237" y="8754177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460" name="TextBox 45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088811" y="8471061"/>
            <a:ext cx="708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REVISION AND EXAM</a:t>
            </a:r>
            <a:endParaRPr lang="en-US" sz="800" dirty="0"/>
          </a:p>
        </p:txBody>
      </p:sp>
      <p:sp>
        <p:nvSpPr>
          <p:cNvPr id="461" name="TextBox 460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7403049" y="9617853"/>
            <a:ext cx="1170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/>
              <a:t>3.1</a:t>
            </a:r>
            <a:r>
              <a:rPr lang="en-US" sz="800" dirty="0" smtClean="0"/>
              <a:t> Understanding the nature and purpose of business</a:t>
            </a:r>
            <a:endParaRPr lang="en-US" sz="800" dirty="0"/>
          </a:p>
        </p:txBody>
      </p:sp>
      <p:sp>
        <p:nvSpPr>
          <p:cNvPr id="463" name="TextBox 462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7646389" y="8175841"/>
            <a:ext cx="708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Different business forms</a:t>
            </a:r>
            <a:endParaRPr lang="en-US" sz="800" dirty="0"/>
          </a:p>
        </p:txBody>
      </p:sp>
      <p:sp>
        <p:nvSpPr>
          <p:cNvPr id="464" name="TextBox 463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8548949" y="9186467"/>
            <a:ext cx="7205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Businesses operating in an external environment</a:t>
            </a:r>
            <a:endParaRPr lang="en-US" sz="800" dirty="0"/>
          </a:p>
        </p:txBody>
      </p:sp>
      <p:sp>
        <p:nvSpPr>
          <p:cNvPr id="465" name="TextBox 464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8632344" y="6607451"/>
            <a:ext cx="7672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Role and importance of stakeholders</a:t>
            </a:r>
            <a:endParaRPr lang="en-US" sz="800" dirty="0"/>
          </a:p>
        </p:txBody>
      </p:sp>
      <p:sp>
        <p:nvSpPr>
          <p:cNvPr id="467" name="TextBox 466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8855059" y="7301865"/>
            <a:ext cx="769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/>
              <a:t>3.2 </a:t>
            </a:r>
            <a:r>
              <a:rPr lang="en-US" sz="800" dirty="0" smtClean="0"/>
              <a:t>Management, leadership and decision making</a:t>
            </a:r>
            <a:endParaRPr lang="en-US" sz="800" dirty="0"/>
          </a:p>
        </p:txBody>
      </p:sp>
      <p:sp>
        <p:nvSpPr>
          <p:cNvPr id="468" name="TextBox 467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7547244" y="7560723"/>
            <a:ext cx="708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/>
              <a:t>3.3</a:t>
            </a:r>
            <a:r>
              <a:rPr lang="en-US" sz="800" dirty="0" smtClean="0"/>
              <a:t>. Setting Marketing Objectives</a:t>
            </a:r>
            <a:endParaRPr lang="en-US" sz="800" dirty="0"/>
          </a:p>
        </p:txBody>
      </p:sp>
      <p:sp>
        <p:nvSpPr>
          <p:cNvPr id="469" name="TextBox 46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7320935" y="6343741"/>
            <a:ext cx="816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Understanding markets and customers</a:t>
            </a:r>
            <a:endParaRPr lang="en-US" sz="800" dirty="0"/>
          </a:p>
        </p:txBody>
      </p:sp>
      <p:sp>
        <p:nvSpPr>
          <p:cNvPr id="470" name="TextBox 46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6771710" y="7447381"/>
            <a:ext cx="819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Segmentation targeting and positioning</a:t>
            </a:r>
            <a:endParaRPr lang="en-US" sz="800" dirty="0"/>
          </a:p>
        </p:txBody>
      </p:sp>
      <p:sp>
        <p:nvSpPr>
          <p:cNvPr id="471" name="TextBox 470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996638" y="7446462"/>
            <a:ext cx="708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/>
              <a:t>3.4</a:t>
            </a:r>
            <a:r>
              <a:rPr lang="en-US" sz="800" dirty="0" smtClean="0"/>
              <a:t> Setting operational objectives</a:t>
            </a:r>
            <a:endParaRPr lang="en-US" sz="800" dirty="0"/>
          </a:p>
        </p:txBody>
      </p:sp>
      <p:sp>
        <p:nvSpPr>
          <p:cNvPr id="472" name="TextBox 471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6363087" y="6366607"/>
            <a:ext cx="651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Marketing Mix</a:t>
            </a:r>
            <a:endParaRPr lang="en-US" sz="800" dirty="0"/>
          </a:p>
        </p:txBody>
      </p:sp>
      <p:sp>
        <p:nvSpPr>
          <p:cNvPr id="473" name="TextBox 472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526074" y="6253238"/>
            <a:ext cx="754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Analysing operational performance</a:t>
            </a:r>
            <a:endParaRPr lang="en-US" sz="800" dirty="0"/>
          </a:p>
        </p:txBody>
      </p:sp>
      <p:sp>
        <p:nvSpPr>
          <p:cNvPr id="474" name="TextBox 473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446031" y="7474188"/>
            <a:ext cx="7082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Increasing efficiency and productivity</a:t>
            </a:r>
            <a:endParaRPr lang="en-US" sz="800" dirty="0"/>
          </a:p>
        </p:txBody>
      </p:sp>
      <p:sp>
        <p:nvSpPr>
          <p:cNvPr id="475" name="TextBox 474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199682" y="7487772"/>
            <a:ext cx="6275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Improving Quality</a:t>
            </a:r>
            <a:endParaRPr lang="en-US" sz="800" dirty="0"/>
          </a:p>
        </p:txBody>
      </p:sp>
      <p:sp>
        <p:nvSpPr>
          <p:cNvPr id="476" name="TextBox 475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942874" y="6114956"/>
            <a:ext cx="6275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Managing inventory and supply chains</a:t>
            </a:r>
            <a:endParaRPr lang="en-US" sz="800" dirty="0"/>
          </a:p>
        </p:txBody>
      </p:sp>
      <p:sp>
        <p:nvSpPr>
          <p:cNvPr id="477" name="TextBox 476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062140" y="6435859"/>
            <a:ext cx="901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/>
              <a:t>3.5</a:t>
            </a:r>
            <a:r>
              <a:rPr lang="en-US" sz="800" dirty="0" smtClean="0"/>
              <a:t> Setting financial objectives</a:t>
            </a:r>
            <a:endParaRPr lang="en-US" sz="800" dirty="0"/>
          </a:p>
        </p:txBody>
      </p:sp>
      <p:sp>
        <p:nvSpPr>
          <p:cNvPr id="478" name="TextBox 477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675428" y="7479485"/>
            <a:ext cx="777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Analysing financial performance</a:t>
            </a:r>
            <a:endParaRPr lang="en-US" sz="800" dirty="0"/>
          </a:p>
        </p:txBody>
      </p:sp>
      <p:sp>
        <p:nvSpPr>
          <p:cNvPr id="479" name="TextBox 47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344784" y="6154550"/>
            <a:ext cx="639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Making financial decisions: Sources of finance</a:t>
            </a:r>
            <a:endParaRPr lang="en-US" sz="800" dirty="0"/>
          </a:p>
        </p:txBody>
      </p:sp>
      <p:sp>
        <p:nvSpPr>
          <p:cNvPr id="480" name="TextBox 47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885986" y="7439907"/>
            <a:ext cx="639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Making financial decisions: Cash flow and profits</a:t>
            </a:r>
            <a:endParaRPr lang="en-US" sz="800" dirty="0"/>
          </a:p>
        </p:txBody>
      </p:sp>
      <p:sp>
        <p:nvSpPr>
          <p:cNvPr id="481" name="TextBox 480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410002" y="6403626"/>
            <a:ext cx="639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/>
              <a:t>3.6</a:t>
            </a:r>
            <a:r>
              <a:rPr lang="en-US" sz="800" dirty="0" smtClean="0"/>
              <a:t> Setting HR objectives</a:t>
            </a:r>
            <a:endParaRPr lang="en-US" sz="800" dirty="0"/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995940" y="7332817"/>
            <a:ext cx="7397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Analysing HR Performance</a:t>
            </a:r>
            <a:endParaRPr lang="en-US" sz="800" dirty="0"/>
          </a:p>
        </p:txBody>
      </p:sp>
      <p:sp>
        <p:nvSpPr>
          <p:cNvPr id="483" name="TextBox 482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82275" y="6869715"/>
            <a:ext cx="766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Motivation and engagement</a:t>
            </a:r>
            <a:endParaRPr lang="en-US" sz="800" dirty="0"/>
          </a:p>
        </p:txBody>
      </p:sp>
      <p:sp>
        <p:nvSpPr>
          <p:cNvPr id="484" name="TextBox 483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786826" y="7430681"/>
            <a:ext cx="895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Organisational design and HR Flow</a:t>
            </a:r>
            <a:endParaRPr lang="en-US" sz="800" dirty="0"/>
          </a:p>
        </p:txBody>
      </p:sp>
      <p:sp>
        <p:nvSpPr>
          <p:cNvPr id="485" name="TextBox 484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759277" y="6216435"/>
            <a:ext cx="801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Employer and employee relations</a:t>
            </a:r>
            <a:endParaRPr lang="en-US" sz="800" dirty="0"/>
          </a:p>
        </p:txBody>
      </p:sp>
      <p:sp>
        <p:nvSpPr>
          <p:cNvPr id="488" name="TextBox 487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8636184" y="4764282"/>
            <a:ext cx="8019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/>
              <a:t>3.8</a:t>
            </a:r>
            <a:r>
              <a:rPr lang="en-US" sz="800" dirty="0" smtClean="0"/>
              <a:t> Strategic Direction</a:t>
            </a:r>
            <a:endParaRPr lang="en-US" sz="800" dirty="0"/>
          </a:p>
        </p:txBody>
      </p:sp>
      <p:sp>
        <p:nvSpPr>
          <p:cNvPr id="489" name="TextBox 48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8896999" y="4105870"/>
            <a:ext cx="7240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Strategic Positioning</a:t>
            </a:r>
            <a:endParaRPr lang="en-US" sz="800" dirty="0"/>
          </a:p>
        </p:txBody>
      </p:sp>
      <p:sp>
        <p:nvSpPr>
          <p:cNvPr id="490" name="TextBox 489">
            <a:extLst>
              <a:ext uri="{FF2B5EF4-FFF2-40B4-BE49-F238E27FC236}">
                <a16:creationId xmlns:a16="http://schemas.microsoft.com/office/drawing/2014/main" id="{F4CC0D1D-00B5-8C47-88D2-EF311DBE28FE}"/>
              </a:ext>
            </a:extLst>
          </p:cNvPr>
          <p:cNvSpPr txBox="1"/>
          <p:nvPr/>
        </p:nvSpPr>
        <p:spPr>
          <a:xfrm>
            <a:off x="2560190" y="3155225"/>
            <a:ext cx="82712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 smtClean="0"/>
              <a:t>Results Day </a:t>
            </a:r>
            <a:endParaRPr lang="en-US" sz="800" dirty="0"/>
          </a:p>
        </p:txBody>
      </p:sp>
      <p:sp>
        <p:nvSpPr>
          <p:cNvPr id="491" name="TextBox 490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165751" y="4100432"/>
            <a:ext cx="801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/>
              <a:t>3.7 </a:t>
            </a:r>
            <a:r>
              <a:rPr lang="en-US" sz="800" dirty="0" smtClean="0"/>
              <a:t>Mission, corporate objectives and strategy</a:t>
            </a:r>
            <a:endParaRPr lang="en-US" sz="800" dirty="0"/>
          </a:p>
        </p:txBody>
      </p:sp>
      <p:sp>
        <p:nvSpPr>
          <p:cNvPr id="492" name="TextBox 491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259398" y="5352784"/>
            <a:ext cx="801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Internal analysis – financial ratio analysis</a:t>
            </a:r>
            <a:endParaRPr lang="en-US" sz="800" dirty="0"/>
          </a:p>
        </p:txBody>
      </p:sp>
      <p:sp>
        <p:nvSpPr>
          <p:cNvPr id="493" name="TextBox 492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667241" y="5340804"/>
            <a:ext cx="928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External analysis – political and legal change</a:t>
            </a:r>
            <a:endParaRPr lang="en-US" sz="800" dirty="0"/>
          </a:p>
        </p:txBody>
      </p:sp>
      <p:sp>
        <p:nvSpPr>
          <p:cNvPr id="494" name="TextBox 493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527366" y="5338423"/>
            <a:ext cx="887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External analysis – </a:t>
            </a:r>
            <a:r>
              <a:rPr lang="en-US" sz="800" dirty="0" smtClean="0"/>
              <a:t>social and technological change</a:t>
            </a:r>
            <a:endParaRPr lang="en-US" sz="800" dirty="0"/>
          </a:p>
          <a:p>
            <a:endParaRPr lang="en-US" sz="800" dirty="0"/>
          </a:p>
        </p:txBody>
      </p:sp>
      <p:sp>
        <p:nvSpPr>
          <p:cNvPr id="496" name="TextBox 495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464123" y="5315594"/>
            <a:ext cx="9412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Analysing Strategic Options – Investment Appraisal</a:t>
            </a:r>
            <a:endParaRPr lang="en-US" sz="800" dirty="0"/>
          </a:p>
        </p:txBody>
      </p:sp>
      <p:sp>
        <p:nvSpPr>
          <p:cNvPr id="497" name="TextBox 496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6406269" y="5355997"/>
            <a:ext cx="8019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Assessing a innovation</a:t>
            </a:r>
            <a:endParaRPr lang="en-US" sz="800" dirty="0"/>
          </a:p>
        </p:txBody>
      </p:sp>
      <p:sp>
        <p:nvSpPr>
          <p:cNvPr id="498" name="TextBox 497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073449" y="4026899"/>
            <a:ext cx="801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Internal analysis – overall performance</a:t>
            </a:r>
            <a:endParaRPr lang="en-US" sz="800" dirty="0"/>
          </a:p>
        </p:txBody>
      </p:sp>
      <p:sp>
        <p:nvSpPr>
          <p:cNvPr id="499" name="TextBox 49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928591" y="3916384"/>
            <a:ext cx="8019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External analysis – </a:t>
            </a:r>
            <a:r>
              <a:rPr lang="en-US" sz="800" dirty="0" smtClean="0"/>
              <a:t>economic change</a:t>
            </a:r>
            <a:endParaRPr lang="en-US" sz="800" dirty="0"/>
          </a:p>
          <a:p>
            <a:r>
              <a:rPr lang="en-US" sz="800" dirty="0" smtClean="0"/>
              <a:t> </a:t>
            </a:r>
            <a:endParaRPr lang="en-US" sz="800" dirty="0"/>
          </a:p>
        </p:txBody>
      </p:sp>
      <p:sp>
        <p:nvSpPr>
          <p:cNvPr id="500" name="TextBox 49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616446" y="4071412"/>
            <a:ext cx="801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External analysis – </a:t>
            </a:r>
            <a:r>
              <a:rPr lang="en-US" sz="800" dirty="0" smtClean="0"/>
              <a:t>the competitive environment</a:t>
            </a:r>
            <a:endParaRPr lang="en-US" sz="800" dirty="0"/>
          </a:p>
        </p:txBody>
      </p:sp>
      <p:sp>
        <p:nvSpPr>
          <p:cNvPr id="501" name="TextBox 500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567469" y="4180491"/>
            <a:ext cx="801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/>
              <a:t>3.9</a:t>
            </a:r>
            <a:r>
              <a:rPr lang="en-US" sz="800" dirty="0" smtClean="0"/>
              <a:t> Assessing </a:t>
            </a:r>
            <a:r>
              <a:rPr lang="en-US" sz="800" dirty="0"/>
              <a:t>a change in scale</a:t>
            </a:r>
          </a:p>
        </p:txBody>
      </p:sp>
      <p:sp>
        <p:nvSpPr>
          <p:cNvPr id="503" name="TextBox 502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6596356" y="4339728"/>
            <a:ext cx="10745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Assessing a Internationalisation</a:t>
            </a:r>
            <a:endParaRPr lang="en-US" sz="800" dirty="0"/>
          </a:p>
        </p:txBody>
      </p:sp>
      <p:sp>
        <p:nvSpPr>
          <p:cNvPr id="504" name="TextBox 503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7430724" y="5264714"/>
            <a:ext cx="735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Assessing greater use of digital technology</a:t>
            </a:r>
            <a:endParaRPr lang="en-US" sz="800" dirty="0"/>
          </a:p>
        </p:txBody>
      </p:sp>
      <p:sp>
        <p:nvSpPr>
          <p:cNvPr id="505" name="TextBox 504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8900174" y="3481904"/>
            <a:ext cx="609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/>
              <a:t>3.10 </a:t>
            </a:r>
            <a:r>
              <a:rPr lang="en-US" sz="800" dirty="0" smtClean="0"/>
              <a:t>Managing Change</a:t>
            </a:r>
            <a:endParaRPr lang="en-US" sz="800" dirty="0"/>
          </a:p>
        </p:txBody>
      </p:sp>
      <p:sp>
        <p:nvSpPr>
          <p:cNvPr id="506" name="TextBox 505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8799263" y="2912966"/>
            <a:ext cx="801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Managing Organisational Culture</a:t>
            </a:r>
            <a:endParaRPr lang="en-US" sz="800" dirty="0"/>
          </a:p>
        </p:txBody>
      </p:sp>
      <p:sp>
        <p:nvSpPr>
          <p:cNvPr id="507" name="TextBox 506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7299944" y="3159137"/>
            <a:ext cx="904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Managing strategic implementation</a:t>
            </a:r>
            <a:endParaRPr lang="en-US" sz="800" dirty="0"/>
          </a:p>
        </p:txBody>
      </p:sp>
      <p:sp>
        <p:nvSpPr>
          <p:cNvPr id="508" name="TextBox 507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6462110" y="3112513"/>
            <a:ext cx="923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Problems with strategies and why strategies fail</a:t>
            </a:r>
            <a:endParaRPr lang="en-US" sz="800" dirty="0"/>
          </a:p>
        </p:txBody>
      </p:sp>
      <p:sp>
        <p:nvSpPr>
          <p:cNvPr id="509" name="TextBox 50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377204" y="2832128"/>
            <a:ext cx="2238281" cy="21544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smtClean="0"/>
              <a:t>FINAL REVISION</a:t>
            </a:r>
            <a:endParaRPr lang="en-US" sz="800" b="1" dirty="0"/>
          </a:p>
        </p:txBody>
      </p:sp>
      <p:cxnSp>
        <p:nvCxnSpPr>
          <p:cNvPr id="512" name="Straight Connector 511">
            <a:extLst>
              <a:ext uri="{FF2B5EF4-FFF2-40B4-BE49-F238E27FC236}">
                <a16:creationId xmlns:a16="http://schemas.microsoft.com/office/drawing/2014/main" id="{B063178E-D425-084A-B3E1-D1E2E5715874}"/>
              </a:ext>
            </a:extLst>
          </p:cNvPr>
          <p:cNvCxnSpPr>
            <a:cxnSpLocks/>
          </p:cNvCxnSpPr>
          <p:nvPr/>
        </p:nvCxnSpPr>
        <p:spPr>
          <a:xfrm flipV="1">
            <a:off x="1142196" y="6925586"/>
            <a:ext cx="304941" cy="800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3" name="Straight Connector 512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V="1">
            <a:off x="5482201" y="7167697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4" name="Straight Connector 513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V="1">
            <a:off x="6236835" y="7128667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5" name="Straight Connector 514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>
            <a:off x="5893456" y="6654731"/>
            <a:ext cx="8949" cy="4837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6" name="Straight Connector 515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>
            <a:off x="6704842" y="6624107"/>
            <a:ext cx="8949" cy="4837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7" name="Straight Connector 516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>
            <a:off x="7692244" y="6771985"/>
            <a:ext cx="8949" cy="4837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8" name="Straight Connector 517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V="1">
            <a:off x="7200483" y="7151424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4" name="Picture 93">
            <a:extLst>
              <a:ext uri="{FF2B5EF4-FFF2-40B4-BE49-F238E27FC236}">
                <a16:creationId xmlns:a16="http://schemas.microsoft.com/office/drawing/2014/main" id="{6062D335-5B09-E14C-A089-0F780DCACBA9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15864" y="8093341"/>
            <a:ext cx="511845" cy="478165"/>
          </a:xfrm>
          <a:prstGeom prst="rect">
            <a:avLst/>
          </a:prstGeom>
        </p:spPr>
      </p:pic>
      <p:sp>
        <p:nvSpPr>
          <p:cNvPr id="519" name="TextBox 51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789421" y="8449708"/>
            <a:ext cx="708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/>
              <a:t>GCSE Results Day</a:t>
            </a:r>
            <a:endParaRPr lang="en-US" sz="800" dirty="0"/>
          </a:p>
        </p:txBody>
      </p:sp>
      <p:sp>
        <p:nvSpPr>
          <p:cNvPr id="520" name="TextBox 51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473470" y="8422009"/>
            <a:ext cx="708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Confirm A Level/BTEC choices</a:t>
            </a:r>
            <a:endParaRPr lang="en-US" sz="800" dirty="0"/>
          </a:p>
        </p:txBody>
      </p:sp>
      <p:cxnSp>
        <p:nvCxnSpPr>
          <p:cNvPr id="521" name="Straight Connector 520">
            <a:extLst>
              <a:ext uri="{FF2B5EF4-FFF2-40B4-BE49-F238E27FC236}">
                <a16:creationId xmlns:a16="http://schemas.microsoft.com/office/drawing/2014/main" id="{E1328405-E305-064F-BB49-5E09C8D7C1AA}"/>
              </a:ext>
            </a:extLst>
          </p:cNvPr>
          <p:cNvCxnSpPr>
            <a:cxnSpLocks/>
          </p:cNvCxnSpPr>
          <p:nvPr/>
        </p:nvCxnSpPr>
        <p:spPr>
          <a:xfrm flipH="1">
            <a:off x="5175781" y="8760950"/>
            <a:ext cx="14960" cy="4657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2" name="Straight Connector 521">
            <a:extLst>
              <a:ext uri="{FF2B5EF4-FFF2-40B4-BE49-F238E27FC236}">
                <a16:creationId xmlns:a16="http://schemas.microsoft.com/office/drawing/2014/main" id="{1EADCC58-485B-1B45-9F99-708EBAE3C65F}"/>
              </a:ext>
            </a:extLst>
          </p:cNvPr>
          <p:cNvCxnSpPr>
            <a:cxnSpLocks/>
          </p:cNvCxnSpPr>
          <p:nvPr/>
        </p:nvCxnSpPr>
        <p:spPr>
          <a:xfrm flipV="1">
            <a:off x="3232508" y="9284137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3" name="Straight Connector 522">
            <a:extLst>
              <a:ext uri="{FF2B5EF4-FFF2-40B4-BE49-F238E27FC236}">
                <a16:creationId xmlns:a16="http://schemas.microsoft.com/office/drawing/2014/main" id="{B58C7C54-BA15-1143-8FA5-033C1320FED3}"/>
              </a:ext>
            </a:extLst>
          </p:cNvPr>
          <p:cNvCxnSpPr>
            <a:cxnSpLocks/>
          </p:cNvCxnSpPr>
          <p:nvPr/>
        </p:nvCxnSpPr>
        <p:spPr>
          <a:xfrm>
            <a:off x="3560789" y="8835649"/>
            <a:ext cx="0" cy="3392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4" name="Straight Connector 523">
            <a:extLst>
              <a:ext uri="{FF2B5EF4-FFF2-40B4-BE49-F238E27FC236}">
                <a16:creationId xmlns:a16="http://schemas.microsoft.com/office/drawing/2014/main" id="{6494438B-D8AB-FB47-8562-63B4470550F6}"/>
              </a:ext>
            </a:extLst>
          </p:cNvPr>
          <p:cNvCxnSpPr>
            <a:cxnSpLocks/>
          </p:cNvCxnSpPr>
          <p:nvPr/>
        </p:nvCxnSpPr>
        <p:spPr>
          <a:xfrm>
            <a:off x="979131" y="9538687"/>
            <a:ext cx="479363" cy="13635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5" name="Straight Connector 524">
            <a:extLst>
              <a:ext uri="{FF2B5EF4-FFF2-40B4-BE49-F238E27FC236}">
                <a16:creationId xmlns:a16="http://schemas.microsoft.com/office/drawing/2014/main" id="{6494438B-D8AB-FB47-8562-63B4470550F6}"/>
              </a:ext>
            </a:extLst>
          </p:cNvPr>
          <p:cNvCxnSpPr>
            <a:cxnSpLocks/>
          </p:cNvCxnSpPr>
          <p:nvPr/>
        </p:nvCxnSpPr>
        <p:spPr>
          <a:xfrm>
            <a:off x="1192251" y="9247118"/>
            <a:ext cx="359057" cy="18192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6" name="Straight Connector 525">
            <a:extLst>
              <a:ext uri="{FF2B5EF4-FFF2-40B4-BE49-F238E27FC236}">
                <a16:creationId xmlns:a16="http://schemas.microsoft.com/office/drawing/2014/main" id="{76FE9973-F084-214D-8B07-121D8EEEA02E}"/>
              </a:ext>
            </a:extLst>
          </p:cNvPr>
          <p:cNvCxnSpPr>
            <a:cxnSpLocks/>
          </p:cNvCxnSpPr>
          <p:nvPr/>
        </p:nvCxnSpPr>
        <p:spPr>
          <a:xfrm flipH="1" flipV="1">
            <a:off x="1551308" y="9566140"/>
            <a:ext cx="277835" cy="3483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5" name="Straight Connector 384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>
            <a:off x="4333027" y="13338759"/>
            <a:ext cx="434" cy="28977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9" name="Straight Connector 388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>
            <a:off x="6265977" y="10905660"/>
            <a:ext cx="4519" cy="4045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3" name="Straight Connector 392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>
            <a:off x="5431920" y="10891018"/>
            <a:ext cx="4519" cy="4045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5" name="Straight Connector 394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>
            <a:off x="4916323" y="11059018"/>
            <a:ext cx="2922" cy="32853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3" name="Straight Connector 422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>
            <a:off x="3357458" y="11032475"/>
            <a:ext cx="4519" cy="4045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Straight Connector 424">
            <a:extLst>
              <a:ext uri="{FF2B5EF4-FFF2-40B4-BE49-F238E27FC236}">
                <a16:creationId xmlns:a16="http://schemas.microsoft.com/office/drawing/2014/main" id="{AD024AB5-14AB-D94C-9065-AAF737D1206C}"/>
              </a:ext>
            </a:extLst>
          </p:cNvPr>
          <p:cNvCxnSpPr>
            <a:cxnSpLocks/>
          </p:cNvCxnSpPr>
          <p:nvPr/>
        </p:nvCxnSpPr>
        <p:spPr>
          <a:xfrm flipV="1">
            <a:off x="3642158" y="11469247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Straight Connector 425">
            <a:extLst>
              <a:ext uri="{FF2B5EF4-FFF2-40B4-BE49-F238E27FC236}">
                <a16:creationId xmlns:a16="http://schemas.microsoft.com/office/drawing/2014/main" id="{AD024AB5-14AB-D94C-9065-AAF737D1206C}"/>
              </a:ext>
            </a:extLst>
          </p:cNvPr>
          <p:cNvCxnSpPr>
            <a:cxnSpLocks/>
          </p:cNvCxnSpPr>
          <p:nvPr/>
        </p:nvCxnSpPr>
        <p:spPr>
          <a:xfrm flipV="1">
            <a:off x="5611271" y="11437442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AD024AB5-14AB-D94C-9065-AAF737D1206C}"/>
              </a:ext>
            </a:extLst>
          </p:cNvPr>
          <p:cNvCxnSpPr>
            <a:cxnSpLocks/>
          </p:cNvCxnSpPr>
          <p:nvPr/>
        </p:nvCxnSpPr>
        <p:spPr>
          <a:xfrm flipV="1">
            <a:off x="6080661" y="11434661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Straight Connector 429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>
            <a:off x="4019300" y="11059972"/>
            <a:ext cx="2922" cy="32853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AD024AB5-14AB-D94C-9065-AAF737D1206C}"/>
              </a:ext>
            </a:extLst>
          </p:cNvPr>
          <p:cNvCxnSpPr>
            <a:cxnSpLocks/>
          </p:cNvCxnSpPr>
          <p:nvPr/>
        </p:nvCxnSpPr>
        <p:spPr>
          <a:xfrm flipV="1">
            <a:off x="3450866" y="13853267"/>
            <a:ext cx="10951" cy="19668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Connector 431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H="1">
            <a:off x="8430727" y="11411365"/>
            <a:ext cx="220718" cy="21017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H="1">
            <a:off x="8583127" y="11688816"/>
            <a:ext cx="317047" cy="8512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80EDB21F-49F2-8A48-A076-3C80C1768E5C}"/>
              </a:ext>
            </a:extLst>
          </p:cNvPr>
          <p:cNvCxnSpPr>
            <a:cxnSpLocks/>
          </p:cNvCxnSpPr>
          <p:nvPr/>
        </p:nvCxnSpPr>
        <p:spPr>
          <a:xfrm flipV="1">
            <a:off x="8266960" y="12282289"/>
            <a:ext cx="281292" cy="5202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80EDB21F-49F2-8A48-A076-3C80C1768E5C}"/>
              </a:ext>
            </a:extLst>
          </p:cNvPr>
          <p:cNvCxnSpPr>
            <a:cxnSpLocks/>
          </p:cNvCxnSpPr>
          <p:nvPr/>
        </p:nvCxnSpPr>
        <p:spPr>
          <a:xfrm flipV="1">
            <a:off x="8194984" y="11973623"/>
            <a:ext cx="281292" cy="5202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22C34EC9-0363-624B-91C8-BC3109AEE089}"/>
              </a:ext>
            </a:extLst>
          </p:cNvPr>
          <p:cNvCxnSpPr>
            <a:cxnSpLocks/>
          </p:cNvCxnSpPr>
          <p:nvPr/>
        </p:nvCxnSpPr>
        <p:spPr>
          <a:xfrm flipH="1">
            <a:off x="2560320" y="11052519"/>
            <a:ext cx="1526" cy="3337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7" name="Straight Connector 486">
            <a:extLst>
              <a:ext uri="{FF2B5EF4-FFF2-40B4-BE49-F238E27FC236}">
                <a16:creationId xmlns:a16="http://schemas.microsoft.com/office/drawing/2014/main" id="{22C34EC9-0363-624B-91C8-BC3109AEE089}"/>
              </a:ext>
            </a:extLst>
          </p:cNvPr>
          <p:cNvCxnSpPr>
            <a:cxnSpLocks/>
          </p:cNvCxnSpPr>
          <p:nvPr/>
        </p:nvCxnSpPr>
        <p:spPr>
          <a:xfrm flipV="1">
            <a:off x="971044" y="10876559"/>
            <a:ext cx="437807" cy="1441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2" name="Straight Connector 501">
            <a:extLst>
              <a:ext uri="{FF2B5EF4-FFF2-40B4-BE49-F238E27FC236}">
                <a16:creationId xmlns:a16="http://schemas.microsoft.com/office/drawing/2014/main" id="{22C34EC9-0363-624B-91C8-BC3109AEE089}"/>
              </a:ext>
            </a:extLst>
          </p:cNvPr>
          <p:cNvCxnSpPr>
            <a:cxnSpLocks/>
          </p:cNvCxnSpPr>
          <p:nvPr/>
        </p:nvCxnSpPr>
        <p:spPr>
          <a:xfrm flipV="1">
            <a:off x="1509991" y="11365771"/>
            <a:ext cx="405210" cy="33400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0" name="Straight Connector 509">
            <a:extLst>
              <a:ext uri="{FF2B5EF4-FFF2-40B4-BE49-F238E27FC236}">
                <a16:creationId xmlns:a16="http://schemas.microsoft.com/office/drawing/2014/main" id="{22C34EC9-0363-624B-91C8-BC3109AEE089}"/>
              </a:ext>
            </a:extLst>
          </p:cNvPr>
          <p:cNvCxnSpPr>
            <a:cxnSpLocks/>
            <a:stCxn id="354" idx="0"/>
          </p:cNvCxnSpPr>
          <p:nvPr/>
        </p:nvCxnSpPr>
        <p:spPr>
          <a:xfrm flipV="1">
            <a:off x="2188574" y="11605636"/>
            <a:ext cx="69859" cy="29183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" name="TextBox 528">
            <a:extLst>
              <a:ext uri="{FF2B5EF4-FFF2-40B4-BE49-F238E27FC236}">
                <a16:creationId xmlns:a16="http://schemas.microsoft.com/office/drawing/2014/main" id="{E5D8B93E-1429-AA4B-A56C-509AEC4F5E41}"/>
              </a:ext>
            </a:extLst>
          </p:cNvPr>
          <p:cNvSpPr txBox="1"/>
          <p:nvPr/>
        </p:nvSpPr>
        <p:spPr>
          <a:xfrm>
            <a:off x="162190" y="5985071"/>
            <a:ext cx="857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 smtClean="0"/>
              <a:t>Complete work experience to develop your skills in business</a:t>
            </a:r>
            <a:endParaRPr lang="en-US" sz="800" i="1" dirty="0"/>
          </a:p>
        </p:txBody>
      </p:sp>
      <p:pic>
        <p:nvPicPr>
          <p:cNvPr id="79" name="Picture 78" descr="Uzun Süre Aynı Yerde Çalışmak Deneyimsizlik Doğurur | İş ...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706" y="6183068"/>
            <a:ext cx="664166" cy="457489"/>
          </a:xfrm>
          <a:prstGeom prst="rect">
            <a:avLst/>
          </a:prstGeom>
        </p:spPr>
      </p:pic>
      <p:sp>
        <p:nvSpPr>
          <p:cNvPr id="530" name="TextBox 529">
            <a:extLst>
              <a:ext uri="{FF2B5EF4-FFF2-40B4-BE49-F238E27FC236}">
                <a16:creationId xmlns:a16="http://schemas.microsoft.com/office/drawing/2014/main" id="{3E70A4B5-DD50-C041-B459-7F9D75C9A977}"/>
              </a:ext>
            </a:extLst>
          </p:cNvPr>
          <p:cNvSpPr txBox="1"/>
          <p:nvPr/>
        </p:nvSpPr>
        <p:spPr>
          <a:xfrm>
            <a:off x="3250255" y="3068100"/>
            <a:ext cx="11079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" dirty="0" smtClean="0"/>
              <a:t>Complete EXAMS</a:t>
            </a:r>
            <a:endParaRPr lang="en-US" sz="800" dirty="0"/>
          </a:p>
        </p:txBody>
      </p:sp>
      <p:pic>
        <p:nvPicPr>
          <p:cNvPr id="82" name="Picture 81" descr="Checkered Flags Finish Line · Free vector graphic on Pixabay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808" y="1975724"/>
            <a:ext cx="737644" cy="467943"/>
          </a:xfrm>
          <a:prstGeom prst="rect">
            <a:avLst/>
          </a:prstGeom>
        </p:spPr>
      </p:pic>
      <p:pic>
        <p:nvPicPr>
          <p:cNvPr id="532" name="Picture 531">
            <a:extLst>
              <a:ext uri="{FF2B5EF4-FFF2-40B4-BE49-F238E27FC236}">
                <a16:creationId xmlns:a16="http://schemas.microsoft.com/office/drawing/2014/main" id="{384DC73F-FFE1-2A4D-90EB-D514D5E35095}"/>
              </a:ext>
            </a:extLst>
          </p:cNvPr>
          <p:cNvPicPr>
            <a:picLocks noChangeAspect="1"/>
          </p:cNvPicPr>
          <p:nvPr/>
        </p:nvPicPr>
        <p:blipFill>
          <a:blip r:embed="rId48" cstate="print"/>
          <a:stretch>
            <a:fillRect/>
          </a:stretch>
        </p:blipFill>
        <p:spPr>
          <a:xfrm flipH="1">
            <a:off x="4176274" y="8084459"/>
            <a:ext cx="467287" cy="467287"/>
          </a:xfrm>
          <a:prstGeom prst="rect">
            <a:avLst/>
          </a:prstGeom>
        </p:spPr>
      </p:pic>
      <p:cxnSp>
        <p:nvCxnSpPr>
          <p:cNvPr id="534" name="Straight Connector 533">
            <a:extLst>
              <a:ext uri="{FF2B5EF4-FFF2-40B4-BE49-F238E27FC236}">
                <a16:creationId xmlns:a16="http://schemas.microsoft.com/office/drawing/2014/main" id="{1BD8ADA5-D946-5C42-A4AE-03B3AA1B8A94}"/>
              </a:ext>
            </a:extLst>
          </p:cNvPr>
          <p:cNvCxnSpPr>
            <a:cxnSpLocks/>
          </p:cNvCxnSpPr>
          <p:nvPr/>
        </p:nvCxnSpPr>
        <p:spPr>
          <a:xfrm flipH="1" flipV="1">
            <a:off x="6617323" y="15984083"/>
            <a:ext cx="1441" cy="43879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7" name="Straight Connector 536">
            <a:extLst>
              <a:ext uri="{FF2B5EF4-FFF2-40B4-BE49-F238E27FC236}">
                <a16:creationId xmlns:a16="http://schemas.microsoft.com/office/drawing/2014/main" id="{ED5654B3-6730-9743-8B5B-BB63078882F5}"/>
              </a:ext>
            </a:extLst>
          </p:cNvPr>
          <p:cNvCxnSpPr>
            <a:cxnSpLocks/>
          </p:cNvCxnSpPr>
          <p:nvPr/>
        </p:nvCxnSpPr>
        <p:spPr>
          <a:xfrm flipH="1">
            <a:off x="6001702" y="15349202"/>
            <a:ext cx="6012" cy="3683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3" name="Straight Connector 542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 flipV="1">
            <a:off x="1197585" y="15595112"/>
            <a:ext cx="316591" cy="89789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4" name="TextBox 543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415110" y="15609848"/>
            <a:ext cx="8480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>
                <a:solidFill>
                  <a:srgbClr val="FF0000"/>
                </a:solidFill>
              </a:rPr>
              <a:t>Test 1</a:t>
            </a:r>
            <a:endParaRPr lang="en-US" sz="800" b="1" dirty="0">
              <a:solidFill>
                <a:srgbClr val="FF0000"/>
              </a:solidFill>
            </a:endParaRPr>
          </a:p>
        </p:txBody>
      </p:sp>
      <p:cxnSp>
        <p:nvCxnSpPr>
          <p:cNvPr id="545" name="Straight Connector 544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 flipV="1">
            <a:off x="858741" y="14856967"/>
            <a:ext cx="346660" cy="35826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8" name="TextBox 547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344874" y="14800140"/>
            <a:ext cx="8480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>
                <a:solidFill>
                  <a:srgbClr val="FF0000"/>
                </a:solidFill>
              </a:rPr>
              <a:t>Test 2</a:t>
            </a:r>
            <a:endParaRPr lang="en-US" sz="800" b="1" dirty="0">
              <a:solidFill>
                <a:srgbClr val="FF0000"/>
              </a:solidFill>
            </a:endParaRPr>
          </a:p>
        </p:txBody>
      </p:sp>
      <p:cxnSp>
        <p:nvCxnSpPr>
          <p:cNvPr id="555" name="Straight Connector 55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2091194" y="13867075"/>
            <a:ext cx="182879" cy="1272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5" name="Straight Connector 564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 flipH="1">
            <a:off x="2787712" y="12992431"/>
            <a:ext cx="35001" cy="49691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0" name="TextBox 569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2603043" y="12772558"/>
            <a:ext cx="8480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>
                <a:solidFill>
                  <a:srgbClr val="FF0000"/>
                </a:solidFill>
              </a:rPr>
              <a:t>Test 3</a:t>
            </a:r>
            <a:endParaRPr lang="en-US" sz="800" b="1" dirty="0">
              <a:solidFill>
                <a:srgbClr val="FF0000"/>
              </a:solidFill>
            </a:endParaRPr>
          </a:p>
        </p:txBody>
      </p:sp>
      <p:sp>
        <p:nvSpPr>
          <p:cNvPr id="571" name="TextBox 570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4455698" y="14044767"/>
            <a:ext cx="8480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>
                <a:solidFill>
                  <a:srgbClr val="FF0000"/>
                </a:solidFill>
              </a:rPr>
              <a:t>Test 4</a:t>
            </a:r>
            <a:endParaRPr lang="en-US" sz="800" b="1" dirty="0">
              <a:solidFill>
                <a:srgbClr val="FF0000"/>
              </a:solidFill>
            </a:endParaRPr>
          </a:p>
        </p:txBody>
      </p:sp>
      <p:cxnSp>
        <p:nvCxnSpPr>
          <p:cNvPr id="572" name="Straight Connector 571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 flipH="1" flipV="1">
            <a:off x="4609887" y="13816671"/>
            <a:ext cx="17772" cy="26508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1" name="Straight Connector 580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 flipH="1" flipV="1">
            <a:off x="7354413" y="13849801"/>
            <a:ext cx="544" cy="23991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3" name="TextBox 582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7136612" y="14101751"/>
            <a:ext cx="8480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>
                <a:solidFill>
                  <a:srgbClr val="FF0000"/>
                </a:solidFill>
              </a:rPr>
              <a:t>Test 5</a:t>
            </a:r>
            <a:endParaRPr lang="en-US" sz="800" b="1" dirty="0">
              <a:solidFill>
                <a:srgbClr val="FF0000"/>
              </a:solidFill>
            </a:endParaRPr>
          </a:p>
        </p:txBody>
      </p:sp>
      <p:sp>
        <p:nvSpPr>
          <p:cNvPr id="596" name="TextBox 595">
            <a:extLst>
              <a:ext uri="{FF2B5EF4-FFF2-40B4-BE49-F238E27FC236}">
                <a16:creationId xmlns:a16="http://schemas.microsoft.com/office/drawing/2014/main" id="{9B772686-C9FA-654E-9D23-7A32E0BA2BF1}"/>
              </a:ext>
            </a:extLst>
          </p:cNvPr>
          <p:cNvSpPr txBox="1"/>
          <p:nvPr/>
        </p:nvSpPr>
        <p:spPr>
          <a:xfrm>
            <a:off x="6422581" y="10675287"/>
            <a:ext cx="9977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How advances in ICT  has developed customer service</a:t>
            </a:r>
            <a:endParaRPr lang="en-US" sz="800" dirty="0"/>
          </a:p>
        </p:txBody>
      </p:sp>
      <p:cxnSp>
        <p:nvCxnSpPr>
          <p:cNvPr id="597" name="Straight Connector 596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 flipH="1" flipV="1">
            <a:off x="6614942" y="11599583"/>
            <a:ext cx="543" cy="44664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9" name="TextBox 598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6389190" y="12026461"/>
            <a:ext cx="8480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>
                <a:solidFill>
                  <a:srgbClr val="FF0000"/>
                </a:solidFill>
              </a:rPr>
              <a:t>Test 6</a:t>
            </a:r>
            <a:endParaRPr lang="en-US" sz="800" b="1" dirty="0">
              <a:solidFill>
                <a:srgbClr val="FF0000"/>
              </a:solidFill>
            </a:endParaRPr>
          </a:p>
        </p:txBody>
      </p:sp>
      <p:cxnSp>
        <p:nvCxnSpPr>
          <p:cNvPr id="604" name="Straight Connector 603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 flipH="1" flipV="1">
            <a:off x="1543336" y="10233284"/>
            <a:ext cx="221854" cy="4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6" name="TextBox 605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1723099" y="10103571"/>
            <a:ext cx="8480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>
                <a:solidFill>
                  <a:srgbClr val="FF0000"/>
                </a:solidFill>
              </a:rPr>
              <a:t>Test 7</a:t>
            </a:r>
            <a:endParaRPr lang="en-US" sz="800" b="1" dirty="0">
              <a:solidFill>
                <a:srgbClr val="FF0000"/>
              </a:solidFill>
            </a:endParaRPr>
          </a:p>
        </p:txBody>
      </p:sp>
      <p:sp>
        <p:nvSpPr>
          <p:cNvPr id="607" name="TextBox 606">
            <a:extLst>
              <a:ext uri="{FF2B5EF4-FFF2-40B4-BE49-F238E27FC236}">
                <a16:creationId xmlns:a16="http://schemas.microsoft.com/office/drawing/2014/main" id="{253B767C-83F5-5E40-90FB-15D2702E5629}"/>
              </a:ext>
            </a:extLst>
          </p:cNvPr>
          <p:cNvSpPr txBox="1"/>
          <p:nvPr/>
        </p:nvSpPr>
        <p:spPr>
          <a:xfrm>
            <a:off x="3671170" y="9586735"/>
            <a:ext cx="8480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smtClean="0">
                <a:solidFill>
                  <a:srgbClr val="FF0000"/>
                </a:solidFill>
              </a:rPr>
              <a:t>Test 8</a:t>
            </a:r>
            <a:endParaRPr lang="en-US" sz="800" b="1" dirty="0">
              <a:solidFill>
                <a:srgbClr val="FF0000"/>
              </a:solidFill>
            </a:endParaRPr>
          </a:p>
        </p:txBody>
      </p:sp>
      <p:cxnSp>
        <p:nvCxnSpPr>
          <p:cNvPr id="608" name="Straight Connector 607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 flipV="1">
            <a:off x="3897465" y="9310977"/>
            <a:ext cx="6625" cy="303476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The Product Life Cycle Concept - Blue Ocean Outsource"/>
          <p:cNvPicPr>
            <a:picLocks noChangeAspect="1" noChangeArrowheads="1"/>
          </p:cNvPicPr>
          <p:nvPr/>
        </p:nvPicPr>
        <p:blipFill>
          <a:blip r:embed="rId49" cstate="print"/>
          <a:srcRect/>
          <a:stretch>
            <a:fillRect/>
          </a:stretch>
        </p:blipFill>
        <p:spPr bwMode="auto">
          <a:xfrm>
            <a:off x="2477864" y="12149594"/>
            <a:ext cx="799477" cy="516834"/>
          </a:xfrm>
          <a:prstGeom prst="rect">
            <a:avLst/>
          </a:prstGeom>
          <a:noFill/>
        </p:spPr>
      </p:pic>
      <p:pic>
        <p:nvPicPr>
          <p:cNvPr id="610" name="Picture 609">
            <a:extLst>
              <a:ext uri="{FF2B5EF4-FFF2-40B4-BE49-F238E27FC236}">
                <a16:creationId xmlns:a16="http://schemas.microsoft.com/office/drawing/2014/main" id="{ACCE7FBB-149D-1D4E-9932-4FD4A73A1DD7}"/>
              </a:ext>
            </a:extLst>
          </p:cNvPr>
          <p:cNvPicPr>
            <a:picLocks noChangeAspect="1"/>
          </p:cNvPicPr>
          <p:nvPr/>
        </p:nvPicPr>
        <p:blipFill rotWithShape="1">
          <a:blip r:embed="rId50" cstate="print"/>
          <a:srcRect r="1540"/>
          <a:stretch/>
        </p:blipFill>
        <p:spPr>
          <a:xfrm>
            <a:off x="7388143" y="10143885"/>
            <a:ext cx="543289" cy="550619"/>
          </a:xfrm>
          <a:prstGeom prst="rect">
            <a:avLst/>
          </a:prstGeom>
        </p:spPr>
      </p:pic>
      <p:sp>
        <p:nvSpPr>
          <p:cNvPr id="613" name="TextBox 612">
            <a:extLst>
              <a:ext uri="{FF2B5EF4-FFF2-40B4-BE49-F238E27FC236}">
                <a16:creationId xmlns:a16="http://schemas.microsoft.com/office/drawing/2014/main" id="{E5D8B93E-1429-AA4B-A56C-509AEC4F5E41}"/>
              </a:ext>
            </a:extLst>
          </p:cNvPr>
          <p:cNvSpPr txBox="1"/>
          <p:nvPr/>
        </p:nvSpPr>
        <p:spPr>
          <a:xfrm>
            <a:off x="8110330" y="5803516"/>
            <a:ext cx="9972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 smtClean="0"/>
              <a:t>As part of your “give back time” why not offer your support in Business lessons?</a:t>
            </a:r>
            <a:endParaRPr lang="en-US" sz="800" i="1" dirty="0"/>
          </a:p>
        </p:txBody>
      </p:sp>
      <p:pic>
        <p:nvPicPr>
          <p:cNvPr id="2056" name="Picture 8" descr="800+ Free Teacher &amp; Teaching Images - Pixabay"/>
          <p:cNvPicPr>
            <a:picLocks noChangeAspect="1" noChangeArrowheads="1"/>
          </p:cNvPicPr>
          <p:nvPr/>
        </p:nvPicPr>
        <p:blipFill>
          <a:blip r:embed="rId51" cstate="print"/>
          <a:srcRect/>
          <a:stretch>
            <a:fillRect/>
          </a:stretch>
        </p:blipFill>
        <p:spPr bwMode="auto">
          <a:xfrm>
            <a:off x="8957669" y="5769665"/>
            <a:ext cx="448723" cy="448723"/>
          </a:xfrm>
          <a:prstGeom prst="rect">
            <a:avLst/>
          </a:prstGeom>
          <a:noFill/>
        </p:spPr>
      </p:pic>
      <p:sp>
        <p:nvSpPr>
          <p:cNvPr id="625" name="TextBox 624"/>
          <p:cNvSpPr txBox="1"/>
          <p:nvPr/>
        </p:nvSpPr>
        <p:spPr>
          <a:xfrm>
            <a:off x="2949934" y="3753015"/>
            <a:ext cx="723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i="1" dirty="0" smtClean="0"/>
              <a:t>Have you signed up for the Tutor2u Grade Booster workshop?</a:t>
            </a:r>
            <a:endParaRPr lang="en-GB" sz="800" i="1" dirty="0"/>
          </a:p>
        </p:txBody>
      </p:sp>
      <p:pic>
        <p:nvPicPr>
          <p:cNvPr id="2060" name="Picture 12" descr="tutor2u - YouTube"/>
          <p:cNvPicPr>
            <a:picLocks noChangeAspect="1" noChangeArrowheads="1"/>
          </p:cNvPicPr>
          <p:nvPr/>
        </p:nvPicPr>
        <p:blipFill>
          <a:blip r:embed="rId52" cstate="print"/>
          <a:srcRect t="31848" b="33635"/>
          <a:stretch>
            <a:fillRect/>
          </a:stretch>
        </p:blipFill>
        <p:spPr bwMode="auto">
          <a:xfrm>
            <a:off x="2938532" y="4532244"/>
            <a:ext cx="898406" cy="3101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5796279" y="11348648"/>
            <a:ext cx="2089249" cy="62167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6381597" y="1100520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6570887" y="11245005"/>
            <a:ext cx="841075" cy="8557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1977233" y="15763499"/>
            <a:ext cx="6361359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3022D3B-34E7-7A4B-A8E5-560DEA516668}"/>
              </a:ext>
            </a:extLst>
          </p:cNvPr>
          <p:cNvSpPr/>
          <p:nvPr/>
        </p:nvSpPr>
        <p:spPr>
          <a:xfrm>
            <a:off x="7557909" y="15318408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7744861" y="15557250"/>
            <a:ext cx="841075" cy="85579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Block Arc 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586877" y="13891673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1977232" y="13593517"/>
            <a:ext cx="5916677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62692" y="11691942"/>
            <a:ext cx="2862435" cy="2184400"/>
          </a:xfrm>
          <a:prstGeom prst="blockArc">
            <a:avLst>
              <a:gd name="adj1" fmla="val 10800000"/>
              <a:gd name="adj2" fmla="val 34975"/>
              <a:gd name="adj3" fmla="val 28046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ED9127-A30D-104E-8EB4-510CC7FB4FC3}"/>
              </a:ext>
            </a:extLst>
          </p:cNvPr>
          <p:cNvSpPr txBox="1"/>
          <p:nvPr/>
        </p:nvSpPr>
        <p:spPr>
          <a:xfrm>
            <a:off x="7714667" y="15557250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F20039-ABEA-BE47-B3A0-6B1A5F7867BE}"/>
              </a:ext>
            </a:extLst>
          </p:cNvPr>
          <p:cNvSpPr txBox="1"/>
          <p:nvPr/>
        </p:nvSpPr>
        <p:spPr>
          <a:xfrm>
            <a:off x="7714667" y="15557284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D926B2A-A746-2743-A1C0-AD8DE17492FD}"/>
              </a:ext>
            </a:extLst>
          </p:cNvPr>
          <p:cNvCxnSpPr>
            <a:cxnSpLocks/>
          </p:cNvCxnSpPr>
          <p:nvPr/>
        </p:nvCxnSpPr>
        <p:spPr>
          <a:xfrm flipH="1">
            <a:off x="6771710" y="15372748"/>
            <a:ext cx="1" cy="46153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H="1" flipV="1">
            <a:off x="5214664" y="16229961"/>
            <a:ext cx="4280" cy="30894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983F250-BC6D-D943-BA73-7F2886C57B84}"/>
              </a:ext>
            </a:extLst>
          </p:cNvPr>
          <p:cNvCxnSpPr>
            <a:cxnSpLocks/>
          </p:cNvCxnSpPr>
          <p:nvPr/>
        </p:nvCxnSpPr>
        <p:spPr>
          <a:xfrm>
            <a:off x="4502944" y="15413687"/>
            <a:ext cx="11460" cy="44776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F528227-07B4-C549-8C1A-9F98BE2554DB}"/>
              </a:ext>
            </a:extLst>
          </p:cNvPr>
          <p:cNvCxnSpPr>
            <a:cxnSpLocks/>
          </p:cNvCxnSpPr>
          <p:nvPr/>
        </p:nvCxnSpPr>
        <p:spPr>
          <a:xfrm>
            <a:off x="5689600" y="15478723"/>
            <a:ext cx="0" cy="36033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3F4B10E-3327-F44F-91B8-8FA1DBDE34BB}"/>
              </a:ext>
            </a:extLst>
          </p:cNvPr>
          <p:cNvCxnSpPr>
            <a:cxnSpLocks/>
          </p:cNvCxnSpPr>
          <p:nvPr/>
        </p:nvCxnSpPr>
        <p:spPr>
          <a:xfrm flipV="1">
            <a:off x="3523729" y="16254737"/>
            <a:ext cx="5215" cy="399286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8EC79EC-6F14-7F48-A8E3-9D310B2F25F7}"/>
              </a:ext>
            </a:extLst>
          </p:cNvPr>
          <p:cNvCxnSpPr>
            <a:cxnSpLocks/>
          </p:cNvCxnSpPr>
          <p:nvPr/>
        </p:nvCxnSpPr>
        <p:spPr>
          <a:xfrm flipV="1">
            <a:off x="6797582" y="16177482"/>
            <a:ext cx="8254" cy="47654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6184900" y="14832801"/>
            <a:ext cx="13570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3.1</a:t>
            </a:r>
            <a:r>
              <a:rPr lang="en-US" sz="1000" dirty="0" smtClean="0"/>
              <a:t> Understanding the nature and purpose of business</a:t>
            </a:r>
            <a:endParaRPr lang="en-US" sz="10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188370" y="14941819"/>
            <a:ext cx="7082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Different business forms</a:t>
            </a:r>
            <a:endParaRPr lang="en-US" sz="10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935571" y="14849364"/>
            <a:ext cx="1210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Businesses operating in an external environment</a:t>
            </a:r>
            <a:endParaRPr lang="en-US" sz="10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741846" y="16546333"/>
            <a:ext cx="884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Role and importance of stakeholders</a:t>
            </a:r>
            <a:endParaRPr lang="en-US" sz="10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6310337" y="16618100"/>
            <a:ext cx="100380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/>
              <a:t>3.2 </a:t>
            </a:r>
            <a:r>
              <a:rPr lang="en-US" sz="1000" dirty="0" smtClean="0"/>
              <a:t>Management, leadership and decision making</a:t>
            </a:r>
            <a:endParaRPr lang="en-US" sz="10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063956" y="16654023"/>
            <a:ext cx="8790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/>
              <a:t>3.3</a:t>
            </a:r>
            <a:r>
              <a:rPr lang="en-US" sz="1000" dirty="0" smtClean="0"/>
              <a:t>. Setting Marketing Objectives</a:t>
            </a:r>
            <a:endParaRPr lang="en-US" sz="10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60521" y="16088752"/>
            <a:ext cx="114824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Making Marketing decisions: Segmentation </a:t>
            </a:r>
            <a:r>
              <a:rPr lang="en-US" sz="1000" dirty="0" smtClean="0"/>
              <a:t>targeting and positioning</a:t>
            </a:r>
            <a:endParaRPr lang="en-US" sz="1000" dirty="0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V="1">
            <a:off x="1011639" y="15897905"/>
            <a:ext cx="295674" cy="175409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H="1" flipV="1">
            <a:off x="5979808" y="16229961"/>
            <a:ext cx="4280" cy="30894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515526" y="16510546"/>
            <a:ext cx="9737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Understanding management decision making</a:t>
            </a:r>
            <a:endParaRPr lang="en-US" sz="1000" dirty="0"/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 flipV="1">
            <a:off x="2188426" y="16227758"/>
            <a:ext cx="6122" cy="39377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681461" y="16618100"/>
            <a:ext cx="9874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Understanding markets and customers</a:t>
            </a:r>
            <a:endParaRPr lang="en-US" sz="1000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69802" y="14568032"/>
            <a:ext cx="909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Making Marketing </a:t>
            </a:r>
            <a:r>
              <a:rPr lang="en-US" sz="1000" dirty="0" smtClean="0"/>
              <a:t>d</a:t>
            </a:r>
            <a:r>
              <a:rPr lang="en-US" sz="1000" dirty="0" smtClean="0"/>
              <a:t>ecisions: Using the marketing </a:t>
            </a:r>
            <a:r>
              <a:rPr lang="en-US" sz="1000" dirty="0"/>
              <a:t>m</a:t>
            </a:r>
            <a:r>
              <a:rPr lang="en-US" sz="1000" dirty="0" smtClean="0"/>
              <a:t>ix</a:t>
            </a:r>
            <a:endParaRPr lang="en-US" sz="1000" dirty="0"/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 flipV="1">
            <a:off x="767324" y="15122203"/>
            <a:ext cx="242192" cy="5336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9912" y="15361411"/>
            <a:ext cx="542591" cy="536494"/>
          </a:xfrm>
          <a:prstGeom prst="rect">
            <a:avLst/>
          </a:prstGeom>
        </p:spPr>
      </p:pic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678CCBEC-9EFB-B247-8355-3436510655BE}"/>
              </a:ext>
            </a:extLst>
          </p:cNvPr>
          <p:cNvCxnSpPr>
            <a:cxnSpLocks/>
          </p:cNvCxnSpPr>
          <p:nvPr/>
        </p:nvCxnSpPr>
        <p:spPr>
          <a:xfrm flipV="1">
            <a:off x="3831404" y="14089256"/>
            <a:ext cx="2478" cy="23424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025287" y="15022453"/>
            <a:ext cx="88179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3.4</a:t>
            </a:r>
            <a:r>
              <a:rPr lang="en-US" sz="1000" dirty="0" smtClean="0"/>
              <a:t> Setting operational objectives</a:t>
            </a:r>
            <a:endParaRPr lang="en-US" sz="10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645131" y="15180981"/>
            <a:ext cx="1430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Analysing operational performance</a:t>
            </a:r>
            <a:endParaRPr lang="en-US" sz="1000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396475" y="14587955"/>
            <a:ext cx="11362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Increasing efficiency &amp; productivity</a:t>
            </a:r>
            <a:endParaRPr lang="en-US" sz="1000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454144" y="14332084"/>
            <a:ext cx="102944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Managing </a:t>
            </a:r>
            <a:r>
              <a:rPr lang="en-US" sz="1000" dirty="0" smtClean="0"/>
              <a:t>inventory and supply chains</a:t>
            </a:r>
            <a:endParaRPr lang="en-US" sz="1000" dirty="0"/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H="1" flipV="1">
            <a:off x="1333840" y="14849226"/>
            <a:ext cx="222930" cy="2171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>
            <a:off x="3230760" y="15513084"/>
            <a:ext cx="4440" cy="33588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>
            <a:off x="2219983" y="15517244"/>
            <a:ext cx="10180" cy="3077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>
            <a:off x="3929407" y="15525576"/>
            <a:ext cx="4440" cy="33588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689772" y="15313671"/>
            <a:ext cx="8817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solidFill>
                  <a:srgbClr val="00B0F0"/>
                </a:solidFill>
              </a:rPr>
              <a:t>Test 3.1</a:t>
            </a:r>
            <a:endParaRPr lang="en-US" sz="1000" b="1" dirty="0">
              <a:solidFill>
                <a:srgbClr val="00B0F0"/>
              </a:solidFill>
            </a:endParaRP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C3F4B10E-3327-F44F-91B8-8FA1DBDE34BB}"/>
              </a:ext>
            </a:extLst>
          </p:cNvPr>
          <p:cNvCxnSpPr>
            <a:cxnSpLocks/>
          </p:cNvCxnSpPr>
          <p:nvPr/>
        </p:nvCxnSpPr>
        <p:spPr>
          <a:xfrm flipV="1">
            <a:off x="4404279" y="16246522"/>
            <a:ext cx="5215" cy="399286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111408" y="16627819"/>
            <a:ext cx="8817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Test 3.2</a:t>
            </a:r>
            <a:endParaRPr lang="en-US" sz="1000" b="1" dirty="0">
              <a:solidFill>
                <a:srgbClr val="FF0000"/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25522" y="13881896"/>
            <a:ext cx="8817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Test 3.3</a:t>
            </a:r>
            <a:endParaRPr lang="en-US" sz="1000" b="1" dirty="0">
              <a:solidFill>
                <a:srgbClr val="FF0000"/>
              </a:solidFill>
            </a:endParaRPr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>
            <a:off x="948834" y="14126402"/>
            <a:ext cx="232389" cy="14219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3854050-DFA9-7C43-ADFF-C58DD8789F26}"/>
              </a:ext>
            </a:extLst>
          </p:cNvPr>
          <p:cNvCxnSpPr>
            <a:cxnSpLocks/>
          </p:cNvCxnSpPr>
          <p:nvPr/>
        </p:nvCxnSpPr>
        <p:spPr>
          <a:xfrm flipV="1">
            <a:off x="7650407" y="14034927"/>
            <a:ext cx="0" cy="2885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 flipH="1" flipV="1">
            <a:off x="5249123" y="14079612"/>
            <a:ext cx="2730" cy="21275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A036CF56-FD65-AC46-8535-F4DEAA002A2E}"/>
              </a:ext>
            </a:extLst>
          </p:cNvPr>
          <p:cNvCxnSpPr>
            <a:cxnSpLocks/>
            <a:stCxn id="82" idx="0"/>
          </p:cNvCxnSpPr>
          <p:nvPr/>
        </p:nvCxnSpPr>
        <p:spPr>
          <a:xfrm flipH="1" flipV="1">
            <a:off x="6299152" y="14019591"/>
            <a:ext cx="1" cy="24900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CA091A1F-D9EF-0744-99FC-2C3CE45A8258}"/>
              </a:ext>
            </a:extLst>
          </p:cNvPr>
          <p:cNvCxnSpPr>
            <a:cxnSpLocks/>
          </p:cNvCxnSpPr>
          <p:nvPr/>
        </p:nvCxnSpPr>
        <p:spPr>
          <a:xfrm flipH="1" flipV="1">
            <a:off x="8555741" y="13881896"/>
            <a:ext cx="161539" cy="22374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801586" y="14291033"/>
            <a:ext cx="9014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/>
              <a:t>3.5</a:t>
            </a:r>
            <a:r>
              <a:rPr lang="en-US" sz="1000" dirty="0" smtClean="0"/>
              <a:t> Setting financial objectives</a:t>
            </a:r>
            <a:endParaRPr lang="en-US" sz="1000" dirty="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841104" y="14268600"/>
            <a:ext cx="91609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Analysing financial performance</a:t>
            </a:r>
            <a:endParaRPr lang="en-US" sz="10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7010467" y="14310213"/>
            <a:ext cx="12336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Making financial decisions: Sources of finance</a:t>
            </a:r>
            <a:endParaRPr lang="en-US" sz="1000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8390466" y="14098612"/>
            <a:ext cx="107510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Making financial decisions: Cash flow and profits</a:t>
            </a:r>
            <a:endParaRPr lang="en-US" sz="1000" dirty="0"/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78CCBEC-9EFB-B247-8355-3436510655BE}"/>
              </a:ext>
            </a:extLst>
          </p:cNvPr>
          <p:cNvCxnSpPr>
            <a:cxnSpLocks/>
          </p:cNvCxnSpPr>
          <p:nvPr/>
        </p:nvCxnSpPr>
        <p:spPr>
          <a:xfrm flipV="1">
            <a:off x="2802337" y="14105637"/>
            <a:ext cx="2478" cy="23424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136881" y="14355272"/>
            <a:ext cx="14498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/>
              <a:t>I</a:t>
            </a:r>
            <a:r>
              <a:rPr lang="en-US" sz="1000" dirty="0" smtClean="0"/>
              <a:t>mproving quality</a:t>
            </a:r>
            <a:endParaRPr lang="en-US" sz="1000" dirty="0"/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4302319" y="14306947"/>
            <a:ext cx="8817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solidFill>
                  <a:srgbClr val="00B0F0"/>
                </a:solidFill>
              </a:rPr>
              <a:t>Test 3.4</a:t>
            </a:r>
            <a:endParaRPr lang="en-US" sz="1000" b="1" dirty="0">
              <a:solidFill>
                <a:srgbClr val="00B0F0"/>
              </a:solidFill>
            </a:endParaRPr>
          </a:p>
        </p:txBody>
      </p: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 flipH="1" flipV="1">
            <a:off x="4572621" y="14091321"/>
            <a:ext cx="4010" cy="2297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9" name="Picture 98">
            <a:extLst>
              <a:ext uri="{FF2B5EF4-FFF2-40B4-BE49-F238E27FC236}">
                <a16:creationId xmlns:a16="http://schemas.microsoft.com/office/drawing/2014/main" id="{A64C4A1A-908F-194D-8BD2-E2FB6532B69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84000" y="13082714"/>
            <a:ext cx="442734" cy="442734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768B242D-E439-AF48-BDC0-7EA8981BCE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b="30625"/>
          <a:stretch/>
        </p:blipFill>
        <p:spPr>
          <a:xfrm>
            <a:off x="4727977" y="12528824"/>
            <a:ext cx="645281" cy="483476"/>
          </a:xfrm>
          <a:prstGeom prst="rect">
            <a:avLst/>
          </a:prstGeom>
        </p:spPr>
      </p:pic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961FDAD1-5049-0440-B861-F50CEA6B536C}"/>
              </a:ext>
            </a:extLst>
          </p:cNvPr>
          <p:cNvCxnSpPr>
            <a:cxnSpLocks/>
          </p:cNvCxnSpPr>
          <p:nvPr/>
        </p:nvCxnSpPr>
        <p:spPr>
          <a:xfrm>
            <a:off x="2076985" y="13460546"/>
            <a:ext cx="59896" cy="2609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" name="Picture 101">
            <a:extLst>
              <a:ext uri="{FF2B5EF4-FFF2-40B4-BE49-F238E27FC236}">
                <a16:creationId xmlns:a16="http://schemas.microsoft.com/office/drawing/2014/main" id="{AAC3ABBA-4A88-EF41-92EB-85DAAED3D57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59293" y="14076149"/>
            <a:ext cx="476859" cy="476859"/>
          </a:xfrm>
          <a:prstGeom prst="rect">
            <a:avLst/>
          </a:prstGeom>
        </p:spPr>
      </p:pic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B063178E-D425-084A-B3E1-D1E2E5715874}"/>
              </a:ext>
            </a:extLst>
          </p:cNvPr>
          <p:cNvCxnSpPr>
            <a:cxnSpLocks/>
          </p:cNvCxnSpPr>
          <p:nvPr/>
        </p:nvCxnSpPr>
        <p:spPr>
          <a:xfrm>
            <a:off x="3331552" y="13407041"/>
            <a:ext cx="10021" cy="26227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7D6FD9D7-14C2-BE48-995B-3076BE197D85}"/>
              </a:ext>
            </a:extLst>
          </p:cNvPr>
          <p:cNvCxnSpPr>
            <a:cxnSpLocks/>
          </p:cNvCxnSpPr>
          <p:nvPr/>
        </p:nvCxnSpPr>
        <p:spPr>
          <a:xfrm>
            <a:off x="4396294" y="13392063"/>
            <a:ext cx="3399" cy="27337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A9E32079-4DB0-B142-9C0E-33EA19DAE26F}"/>
              </a:ext>
            </a:extLst>
          </p:cNvPr>
          <p:cNvCxnSpPr>
            <a:cxnSpLocks/>
          </p:cNvCxnSpPr>
          <p:nvPr/>
        </p:nvCxnSpPr>
        <p:spPr>
          <a:xfrm>
            <a:off x="6568579" y="13440363"/>
            <a:ext cx="322" cy="206417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2874435" y="12993271"/>
            <a:ext cx="881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Analysing HR Performance</a:t>
            </a:r>
            <a:endParaRPr lang="en-US" sz="1000" dirty="0"/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5130218" y="12903921"/>
            <a:ext cx="9153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Motivation and engagement</a:t>
            </a:r>
            <a:endParaRPr lang="en-US" sz="1000" dirty="0"/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3950299" y="12865415"/>
            <a:ext cx="8959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Organisational design and HR Flow</a:t>
            </a:r>
            <a:endParaRPr lang="en-US" sz="1000" dirty="0"/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6140951" y="12790778"/>
            <a:ext cx="8019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Employer and employee relations</a:t>
            </a:r>
            <a:endParaRPr lang="en-US" sz="1000" dirty="0"/>
          </a:p>
        </p:txBody>
      </p: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B063178E-D425-084A-B3E1-D1E2E5715874}"/>
              </a:ext>
            </a:extLst>
          </p:cNvPr>
          <p:cNvCxnSpPr>
            <a:cxnSpLocks/>
          </p:cNvCxnSpPr>
          <p:nvPr/>
        </p:nvCxnSpPr>
        <p:spPr>
          <a:xfrm>
            <a:off x="5625555" y="13404116"/>
            <a:ext cx="0" cy="2426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E5D8B93E-1429-AA4B-A56C-509AEC4F5E41}"/>
              </a:ext>
            </a:extLst>
          </p:cNvPr>
          <p:cNvSpPr txBox="1"/>
          <p:nvPr/>
        </p:nvSpPr>
        <p:spPr>
          <a:xfrm>
            <a:off x="7381482" y="12209160"/>
            <a:ext cx="857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 smtClean="0"/>
              <a:t>Complete work experience to develop your skills in business</a:t>
            </a:r>
            <a:endParaRPr lang="en-US" sz="800" i="1" dirty="0"/>
          </a:p>
        </p:txBody>
      </p:sp>
      <p:pic>
        <p:nvPicPr>
          <p:cNvPr id="113" name="Picture 112" descr="Uzun Süre Aynı Yerde Çalışmak Deneyimsizlik Doğurur | İş ...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3658" y="12604205"/>
            <a:ext cx="664166" cy="457489"/>
          </a:xfrm>
          <a:prstGeom prst="rect">
            <a:avLst/>
          </a:prstGeom>
        </p:spPr>
      </p:pic>
      <p:sp>
        <p:nvSpPr>
          <p:cNvPr id="117" name="TextBox 116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1567961" y="12805037"/>
            <a:ext cx="7223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/>
              <a:t>3.6</a:t>
            </a:r>
            <a:r>
              <a:rPr lang="en-US" sz="1000" dirty="0" smtClean="0"/>
              <a:t> Setting HR objectives</a:t>
            </a:r>
            <a:endParaRPr lang="en-US" sz="1000" dirty="0"/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7117013" y="13219084"/>
            <a:ext cx="8817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Test 3.6</a:t>
            </a:r>
            <a:endParaRPr lang="en-US" sz="1000" b="1" dirty="0">
              <a:solidFill>
                <a:srgbClr val="FF0000"/>
              </a:solidFill>
            </a:endParaRPr>
          </a:p>
        </p:txBody>
      </p: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A9E32079-4DB0-B142-9C0E-33EA19DAE26F}"/>
              </a:ext>
            </a:extLst>
          </p:cNvPr>
          <p:cNvCxnSpPr>
            <a:cxnSpLocks/>
          </p:cNvCxnSpPr>
          <p:nvPr/>
        </p:nvCxnSpPr>
        <p:spPr>
          <a:xfrm>
            <a:off x="7454201" y="13431897"/>
            <a:ext cx="322" cy="206417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TextBox 132"/>
          <p:cNvSpPr txBox="1"/>
          <p:nvPr/>
        </p:nvSpPr>
        <p:spPr>
          <a:xfrm>
            <a:off x="4781861" y="13661526"/>
            <a:ext cx="186062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MOCK EXAMS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34" name="Picture 133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/>
          <a:srcRect t="24406" r="530" b="32512"/>
          <a:stretch/>
        </p:blipFill>
        <p:spPr>
          <a:xfrm>
            <a:off x="7298819" y="16623275"/>
            <a:ext cx="1428811" cy="482694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C258AB41-6E1B-EE44-AE19-5A49006F67B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/>
          <a:srcRect b="26891"/>
          <a:stretch/>
        </p:blipFill>
        <p:spPr>
          <a:xfrm>
            <a:off x="2426683" y="14704524"/>
            <a:ext cx="572696" cy="405276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BAB46B8A-6378-F446-ADBB-C459F7C7B267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940688" y="15289060"/>
            <a:ext cx="497013" cy="497013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ACCE7FBB-149D-1D4E-9932-4FD4A73A1DD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/>
          <a:srcRect r="1540"/>
          <a:stretch/>
        </p:blipFill>
        <p:spPr>
          <a:xfrm>
            <a:off x="4624909" y="15394666"/>
            <a:ext cx="543289" cy="550619"/>
          </a:xfrm>
          <a:prstGeom prst="rect">
            <a:avLst/>
          </a:prstGeom>
        </p:spPr>
      </p:pic>
      <p:pic>
        <p:nvPicPr>
          <p:cNvPr id="138" name="Picture 4" descr="The Product Life Cycle Concept - Blue Ocean Outsourc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0543" y="15505082"/>
            <a:ext cx="799477" cy="516834"/>
          </a:xfrm>
          <a:prstGeom prst="rect">
            <a:avLst/>
          </a:prstGeom>
          <a:noFill/>
        </p:spPr>
      </p:pic>
      <p:pic>
        <p:nvPicPr>
          <p:cNvPr id="1028" name="Picture 4" descr="Customer service icon vector. full customer care service. hand with  persons. vector illustration. | Download on Freepik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70" t="19094" r="15749" b="14933"/>
          <a:stretch/>
        </p:blipFill>
        <p:spPr bwMode="auto">
          <a:xfrm>
            <a:off x="1459565" y="16146372"/>
            <a:ext cx="395784" cy="39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2" name="TextBox 141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6577089" y="11214244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3EF93840-4D42-2E4E-BB42-2F6115088283}"/>
              </a:ext>
            </a:extLst>
          </p:cNvPr>
          <p:cNvSpPr txBox="1"/>
          <p:nvPr/>
        </p:nvSpPr>
        <p:spPr>
          <a:xfrm>
            <a:off x="6564686" y="11255611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13</a:t>
            </a:r>
          </a:p>
        </p:txBody>
      </p:sp>
      <p:cxnSp>
        <p:nvCxnSpPr>
          <p:cNvPr id="146" name="Straight Connector 145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 flipH="1" flipV="1">
            <a:off x="8766598" y="13476141"/>
            <a:ext cx="204319" cy="2219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TextBox 147">
            <a:extLst>
              <a:ext uri="{FF2B5EF4-FFF2-40B4-BE49-F238E27FC236}">
                <a16:creationId xmlns:a16="http://schemas.microsoft.com/office/drawing/2014/main" id="{D82BE213-6309-9247-BB2E-8389CD80B5D2}"/>
              </a:ext>
            </a:extLst>
          </p:cNvPr>
          <p:cNvSpPr txBox="1"/>
          <p:nvPr/>
        </p:nvSpPr>
        <p:spPr>
          <a:xfrm>
            <a:off x="8928018" y="13364125"/>
            <a:ext cx="8817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solidFill>
                  <a:srgbClr val="00B0F0"/>
                </a:solidFill>
              </a:rPr>
              <a:t>Test 3.5</a:t>
            </a:r>
            <a:endParaRPr lang="en-US" sz="1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8960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6658</TotalTime>
  <Words>749</Words>
  <Application>Microsoft Office PowerPoint</Application>
  <PresentationFormat>Custom</PresentationFormat>
  <Paragraphs>190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Kerri David</cp:lastModifiedBy>
  <cp:revision>273</cp:revision>
  <cp:lastPrinted>2018-09-02T17:44:52Z</cp:lastPrinted>
  <dcterms:created xsi:type="dcterms:W3CDTF">2018-02-08T08:28:53Z</dcterms:created>
  <dcterms:modified xsi:type="dcterms:W3CDTF">2023-07-02T20:14:49Z</dcterms:modified>
</cp:coreProperties>
</file>