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4"/>
  </p:sldMasterIdLst>
  <p:notesMasterIdLst>
    <p:notesMasterId r:id="rId64"/>
  </p:notesMasterIdLst>
  <p:sldIdLst>
    <p:sldId id="300" r:id="rId5"/>
    <p:sldId id="341" r:id="rId6"/>
    <p:sldId id="360" r:id="rId7"/>
    <p:sldId id="424" r:id="rId8"/>
    <p:sldId id="357" r:id="rId9"/>
    <p:sldId id="422" r:id="rId10"/>
    <p:sldId id="423" r:id="rId11"/>
    <p:sldId id="425" r:id="rId12"/>
    <p:sldId id="426" r:id="rId13"/>
    <p:sldId id="343" r:id="rId14"/>
    <p:sldId id="344" r:id="rId15"/>
    <p:sldId id="345" r:id="rId16"/>
    <p:sldId id="346" r:id="rId17"/>
    <p:sldId id="347" r:id="rId18"/>
    <p:sldId id="348" r:id="rId19"/>
    <p:sldId id="349" r:id="rId20"/>
    <p:sldId id="350" r:id="rId21"/>
    <p:sldId id="351" r:id="rId22"/>
    <p:sldId id="352" r:id="rId23"/>
    <p:sldId id="353" r:id="rId24"/>
    <p:sldId id="354" r:id="rId25"/>
    <p:sldId id="303" r:id="rId26"/>
    <p:sldId id="305" r:id="rId27"/>
    <p:sldId id="304" r:id="rId28"/>
    <p:sldId id="427" r:id="rId29"/>
    <p:sldId id="308" r:id="rId30"/>
    <p:sldId id="415" r:id="rId31"/>
    <p:sldId id="313" r:id="rId32"/>
    <p:sldId id="314" r:id="rId33"/>
    <p:sldId id="306" r:id="rId34"/>
    <p:sldId id="315" r:id="rId35"/>
    <p:sldId id="334" r:id="rId36"/>
    <p:sldId id="318" r:id="rId37"/>
    <p:sldId id="317" r:id="rId38"/>
    <p:sldId id="319" r:id="rId39"/>
    <p:sldId id="320" r:id="rId40"/>
    <p:sldId id="321" r:id="rId41"/>
    <p:sldId id="323" r:id="rId42"/>
    <p:sldId id="327" r:id="rId43"/>
    <p:sldId id="328" r:id="rId44"/>
    <p:sldId id="330" r:id="rId45"/>
    <p:sldId id="332" r:id="rId46"/>
    <p:sldId id="257" r:id="rId47"/>
    <p:sldId id="286" r:id="rId48"/>
    <p:sldId id="259" r:id="rId49"/>
    <p:sldId id="270" r:id="rId50"/>
    <p:sldId id="271" r:id="rId51"/>
    <p:sldId id="261" r:id="rId52"/>
    <p:sldId id="272" r:id="rId53"/>
    <p:sldId id="289" r:id="rId54"/>
    <p:sldId id="419" r:id="rId55"/>
    <p:sldId id="280" r:id="rId56"/>
    <p:sldId id="282" r:id="rId57"/>
    <p:sldId id="421" r:id="rId58"/>
    <p:sldId id="418" r:id="rId59"/>
    <p:sldId id="297" r:id="rId60"/>
    <p:sldId id="296" r:id="rId61"/>
    <p:sldId id="420" r:id="rId62"/>
    <p:sldId id="342" r:id="rId63"/>
  </p:sldIdLst>
  <p:sldSz cx="9144000" cy="6858000" type="screen4x3"/>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bbie Hosie" initials="AH" lastIdx="25" clrIdx="0">
    <p:extLst>
      <p:ext uri="{19B8F6BF-5375-455C-9EA6-DF929625EA0E}">
        <p15:presenceInfo xmlns:p15="http://schemas.microsoft.com/office/powerpoint/2012/main" userId="Abbie Hosie" providerId="None"/>
      </p:ext>
    </p:extLst>
  </p:cmAuthor>
  <p:cmAuthor id="2" name="HULL, Julie1" initials="JVH" lastIdx="2" clrIdx="1">
    <p:extLst>
      <p:ext uri="{19B8F6BF-5375-455C-9EA6-DF929625EA0E}">
        <p15:presenceInfo xmlns:p15="http://schemas.microsoft.com/office/powerpoint/2012/main" userId="HULL, Julie1"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7D1E"/>
    <a:srgbClr val="104F75"/>
    <a:srgbClr val="E7DA87"/>
    <a:srgbClr val="F1B178"/>
    <a:srgbClr val="7D6B9B"/>
    <a:srgbClr val="454545"/>
    <a:srgbClr val="7095AC"/>
    <a:srgbClr val="9FB9C8"/>
    <a:srgbClr val="CFDCE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D0C6113-ADF1-4413-A2AD-4B51B01D2051}" v="32" dt="2025-05-20T08:48:30.2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47" autoAdjust="0"/>
    <p:restoredTop sz="88352" autoAdjust="0"/>
  </p:normalViewPr>
  <p:slideViewPr>
    <p:cSldViewPr snapToGrid="0">
      <p:cViewPr>
        <p:scale>
          <a:sx n="70" d="100"/>
          <a:sy n="70" d="100"/>
        </p:scale>
        <p:origin x="1229"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B445C30-ED27-4F69-BB6D-5AF5337A989F}" type="doc">
      <dgm:prSet loTypeId="urn:microsoft.com/office/officeart/2005/8/layout/cycle2" loCatId="cycle" qsTypeId="urn:microsoft.com/office/officeart/2005/8/quickstyle/3d1" qsCatId="3D" csTypeId="urn:microsoft.com/office/officeart/2005/8/colors/accent1_2" csCatId="accent1" phldr="1"/>
      <dgm:spPr/>
      <dgm:t>
        <a:bodyPr/>
        <a:lstStyle/>
        <a:p>
          <a:endParaRPr lang="en-US"/>
        </a:p>
      </dgm:t>
    </dgm:pt>
    <dgm:pt modelId="{D1725722-1A09-43C1-B76A-104A9684CD62}">
      <dgm:prSet phldrT="[Text]" custT="1"/>
      <dgm:spPr>
        <a:solidFill>
          <a:srgbClr val="B5B2AA"/>
        </a:solidFill>
      </dgm:spPr>
      <dgm:t>
        <a:bodyPr/>
        <a:lstStyle/>
        <a:p>
          <a:r>
            <a:rPr lang="en-GB" sz="1400" dirty="0">
              <a:solidFill>
                <a:schemeClr val="tx1"/>
              </a:solidFill>
            </a:rPr>
            <a:t>Eligible applicant researches vacancies</a:t>
          </a:r>
          <a:endParaRPr lang="en-US" sz="1400" dirty="0">
            <a:solidFill>
              <a:schemeClr val="tx1"/>
            </a:solidFill>
          </a:endParaRPr>
        </a:p>
      </dgm:t>
    </dgm:pt>
    <dgm:pt modelId="{BB538656-2734-43D3-B484-2DB0EBF62A0E}" type="parTrans" cxnId="{4B81CFE8-7D56-4B6F-A70E-04367076B97B}">
      <dgm:prSet/>
      <dgm:spPr/>
      <dgm:t>
        <a:bodyPr/>
        <a:lstStyle/>
        <a:p>
          <a:endParaRPr lang="en-US"/>
        </a:p>
      </dgm:t>
    </dgm:pt>
    <dgm:pt modelId="{FBADF183-A183-4DCE-9FD6-E7D034E137C8}" type="sibTrans" cxnId="{4B81CFE8-7D56-4B6F-A70E-04367076B97B}">
      <dgm:prSet custT="1"/>
      <dgm:spPr>
        <a:solidFill>
          <a:srgbClr val="B5B2AA"/>
        </a:solidFill>
      </dgm:spPr>
      <dgm:t>
        <a:bodyPr/>
        <a:lstStyle/>
        <a:p>
          <a:endParaRPr lang="en-US" sz="1800" dirty="0">
            <a:solidFill>
              <a:srgbClr val="D30022"/>
            </a:solidFill>
          </a:endParaRPr>
        </a:p>
      </dgm:t>
    </dgm:pt>
    <dgm:pt modelId="{0E1A7F1B-D939-4228-A247-C709B8AC440A}">
      <dgm:prSet phldrT="[Text]" custT="1"/>
      <dgm:spPr>
        <a:solidFill>
          <a:srgbClr val="B5B2AA"/>
        </a:solidFill>
      </dgm:spPr>
      <dgm:t>
        <a:bodyPr/>
        <a:lstStyle/>
        <a:p>
          <a:pPr>
            <a:lnSpc>
              <a:spcPct val="100000"/>
            </a:lnSpc>
            <a:spcAft>
              <a:spcPts val="0"/>
            </a:spcAft>
          </a:pPr>
          <a:r>
            <a:rPr lang="en-GB" sz="1400" dirty="0">
              <a:solidFill>
                <a:schemeClr val="tx1"/>
              </a:solidFill>
            </a:rPr>
            <a:t>Contact</a:t>
          </a:r>
        </a:p>
        <a:p>
          <a:pPr>
            <a:lnSpc>
              <a:spcPct val="100000"/>
            </a:lnSpc>
            <a:spcAft>
              <a:spcPts val="0"/>
            </a:spcAft>
          </a:pPr>
          <a:r>
            <a:rPr lang="en-GB" sz="1400" dirty="0">
              <a:solidFill>
                <a:schemeClr val="tx1"/>
              </a:solidFill>
            </a:rPr>
            <a:t>providers to discuss application</a:t>
          </a:r>
          <a:endParaRPr lang="en-US" sz="1400" dirty="0">
            <a:solidFill>
              <a:schemeClr val="tx1"/>
            </a:solidFill>
          </a:endParaRPr>
        </a:p>
      </dgm:t>
    </dgm:pt>
    <dgm:pt modelId="{FD2F0631-C124-4540-8B20-92C8C920529D}" type="parTrans" cxnId="{C431F7D0-76D7-4EC4-B84C-5A0A8CDF72E7}">
      <dgm:prSet/>
      <dgm:spPr/>
      <dgm:t>
        <a:bodyPr/>
        <a:lstStyle/>
        <a:p>
          <a:endParaRPr lang="en-US"/>
        </a:p>
      </dgm:t>
    </dgm:pt>
    <dgm:pt modelId="{A4B3F10F-4E8E-4D17-B594-4EEC54DB542F}" type="sibTrans" cxnId="{C431F7D0-76D7-4EC4-B84C-5A0A8CDF72E7}">
      <dgm:prSet custT="1"/>
      <dgm:spPr>
        <a:solidFill>
          <a:srgbClr val="B5B2AA"/>
        </a:solidFill>
      </dgm:spPr>
      <dgm:t>
        <a:bodyPr/>
        <a:lstStyle/>
        <a:p>
          <a:endParaRPr lang="en-US" sz="1800" dirty="0">
            <a:solidFill>
              <a:srgbClr val="D30022"/>
            </a:solidFill>
          </a:endParaRPr>
        </a:p>
      </dgm:t>
    </dgm:pt>
    <dgm:pt modelId="{304F7261-6C34-43FE-9105-1C06854B4EC6}">
      <dgm:prSet phldrT="[Text]" custT="1"/>
      <dgm:spPr>
        <a:solidFill>
          <a:srgbClr val="B5B2AA"/>
        </a:solidFill>
      </dgm:spPr>
      <dgm:t>
        <a:bodyPr/>
        <a:lstStyle/>
        <a:p>
          <a:r>
            <a:rPr lang="en-GB" sz="1400" dirty="0">
              <a:solidFill>
                <a:schemeClr val="tx1"/>
              </a:solidFill>
            </a:rPr>
            <a:t>Applicant enters choice details in </a:t>
          </a:r>
          <a:r>
            <a:rPr lang="en-GB" sz="1400" i="0" dirty="0">
              <a:solidFill>
                <a:schemeClr val="tx1"/>
              </a:solidFill>
            </a:rPr>
            <a:t>Track</a:t>
          </a:r>
          <a:endParaRPr lang="en-US" sz="1400" i="0" dirty="0">
            <a:solidFill>
              <a:schemeClr val="tx1"/>
            </a:solidFill>
          </a:endParaRPr>
        </a:p>
      </dgm:t>
    </dgm:pt>
    <dgm:pt modelId="{8641E6C9-1320-4982-B1A0-46555FE6166A}" type="parTrans" cxnId="{9FE53ABC-CE22-4F7D-9372-03311E112AB9}">
      <dgm:prSet/>
      <dgm:spPr/>
      <dgm:t>
        <a:bodyPr/>
        <a:lstStyle/>
        <a:p>
          <a:endParaRPr lang="en-US"/>
        </a:p>
      </dgm:t>
    </dgm:pt>
    <dgm:pt modelId="{05639FAC-6FBB-4F7B-89E1-B608B52B6DED}" type="sibTrans" cxnId="{9FE53ABC-CE22-4F7D-9372-03311E112AB9}">
      <dgm:prSet custT="1"/>
      <dgm:spPr>
        <a:solidFill>
          <a:srgbClr val="B5B2AA"/>
        </a:solidFill>
      </dgm:spPr>
      <dgm:t>
        <a:bodyPr/>
        <a:lstStyle/>
        <a:p>
          <a:endParaRPr lang="en-US" sz="1800" dirty="0">
            <a:solidFill>
              <a:srgbClr val="D30022"/>
            </a:solidFill>
          </a:endParaRPr>
        </a:p>
      </dgm:t>
    </dgm:pt>
    <dgm:pt modelId="{B59E5B9B-64D6-44C1-987F-56A556D373A6}">
      <dgm:prSet phldrT="[Text]" custT="1"/>
      <dgm:spPr>
        <a:solidFill>
          <a:srgbClr val="B5B2AA"/>
        </a:solidFill>
      </dgm:spPr>
      <dgm:t>
        <a:bodyPr/>
        <a:lstStyle/>
        <a:p>
          <a:r>
            <a:rPr lang="en-GB" sz="1400" dirty="0">
              <a:solidFill>
                <a:schemeClr val="tx1"/>
              </a:solidFill>
            </a:rPr>
            <a:t>Universities and colleges consider application</a:t>
          </a:r>
          <a:endParaRPr lang="en-US" sz="1400" dirty="0">
            <a:solidFill>
              <a:schemeClr val="tx1"/>
            </a:solidFill>
          </a:endParaRPr>
        </a:p>
      </dgm:t>
    </dgm:pt>
    <dgm:pt modelId="{FED04DEE-E8DD-4B14-8AB5-246B73B20BB7}" type="parTrans" cxnId="{91A5FE0C-1BD0-4DB2-B513-DEDD5D07AF34}">
      <dgm:prSet/>
      <dgm:spPr/>
      <dgm:t>
        <a:bodyPr/>
        <a:lstStyle/>
        <a:p>
          <a:endParaRPr lang="en-US"/>
        </a:p>
      </dgm:t>
    </dgm:pt>
    <dgm:pt modelId="{75D6D9DD-A65C-4946-A7F1-3B367DCEFA6B}" type="sibTrans" cxnId="{91A5FE0C-1BD0-4DB2-B513-DEDD5D07AF34}">
      <dgm:prSet custT="1"/>
      <dgm:spPr>
        <a:solidFill>
          <a:srgbClr val="B5B2AA"/>
        </a:solidFill>
      </dgm:spPr>
      <dgm:t>
        <a:bodyPr/>
        <a:lstStyle/>
        <a:p>
          <a:endParaRPr lang="en-US" sz="1800" dirty="0">
            <a:solidFill>
              <a:srgbClr val="D30022"/>
            </a:solidFill>
          </a:endParaRPr>
        </a:p>
      </dgm:t>
    </dgm:pt>
    <dgm:pt modelId="{1566706B-17AB-4A02-A007-269E0249F8EC}">
      <dgm:prSet phldrT="[Text]" custT="1"/>
      <dgm:spPr>
        <a:solidFill>
          <a:srgbClr val="B5B2AA"/>
        </a:solidFill>
      </dgm:spPr>
      <dgm:t>
        <a:bodyPr/>
        <a:lstStyle/>
        <a:p>
          <a:r>
            <a:rPr lang="en-GB" sz="1400" dirty="0">
              <a:solidFill>
                <a:schemeClr val="tx1"/>
              </a:solidFill>
            </a:rPr>
            <a:t>If unsuccessful, applicant can start again</a:t>
          </a:r>
          <a:endParaRPr lang="en-US" sz="1400" dirty="0">
            <a:solidFill>
              <a:schemeClr val="tx1"/>
            </a:solidFill>
          </a:endParaRPr>
        </a:p>
      </dgm:t>
    </dgm:pt>
    <dgm:pt modelId="{5E94118F-6810-404C-B24B-AD55B7977E0E}" type="parTrans" cxnId="{12297C45-60C3-4015-9975-16D559707700}">
      <dgm:prSet/>
      <dgm:spPr/>
      <dgm:t>
        <a:bodyPr/>
        <a:lstStyle/>
        <a:p>
          <a:endParaRPr lang="en-US"/>
        </a:p>
      </dgm:t>
    </dgm:pt>
    <dgm:pt modelId="{D187D2FD-E858-4EBF-AE61-58AB98F8A187}" type="sibTrans" cxnId="{12297C45-60C3-4015-9975-16D559707700}">
      <dgm:prSet custT="1"/>
      <dgm:spPr>
        <a:solidFill>
          <a:srgbClr val="B5B2AA"/>
        </a:solidFill>
      </dgm:spPr>
      <dgm:t>
        <a:bodyPr/>
        <a:lstStyle/>
        <a:p>
          <a:endParaRPr lang="en-US" sz="1800" dirty="0">
            <a:solidFill>
              <a:srgbClr val="D30022"/>
            </a:solidFill>
          </a:endParaRPr>
        </a:p>
      </dgm:t>
    </dgm:pt>
    <dgm:pt modelId="{A241CDC2-A972-4B5D-B8AB-BE79C5C92015}" type="pres">
      <dgm:prSet presAssocID="{5B445C30-ED27-4F69-BB6D-5AF5337A989F}" presName="cycle" presStyleCnt="0">
        <dgm:presLayoutVars>
          <dgm:dir/>
          <dgm:resizeHandles val="exact"/>
        </dgm:presLayoutVars>
      </dgm:prSet>
      <dgm:spPr/>
    </dgm:pt>
    <dgm:pt modelId="{3EEEED28-1080-4E36-8DF6-F41281F56F5D}" type="pres">
      <dgm:prSet presAssocID="{D1725722-1A09-43C1-B76A-104A9684CD62}" presName="node" presStyleLbl="node1" presStyleIdx="0" presStyleCnt="5" custScaleX="169111" custScaleY="88416" custRadScaleRad="102323" custRadScaleInc="8813">
        <dgm:presLayoutVars>
          <dgm:bulletEnabled val="1"/>
        </dgm:presLayoutVars>
      </dgm:prSet>
      <dgm:spPr/>
    </dgm:pt>
    <dgm:pt modelId="{EF2082E4-7BEC-4809-AA23-B0B76F2D426C}" type="pres">
      <dgm:prSet presAssocID="{FBADF183-A183-4DCE-9FD6-E7D034E137C8}" presName="sibTrans" presStyleLbl="sibTrans2D1" presStyleIdx="0" presStyleCnt="5" custScaleX="131607" custScaleY="59861" custLinFactX="80026" custLinFactNeighborX="100000" custLinFactNeighborY="-47178"/>
      <dgm:spPr/>
    </dgm:pt>
    <dgm:pt modelId="{E17990E6-3849-4777-93C3-D89DC707FED7}" type="pres">
      <dgm:prSet presAssocID="{FBADF183-A183-4DCE-9FD6-E7D034E137C8}" presName="connectorText" presStyleLbl="sibTrans2D1" presStyleIdx="0" presStyleCnt="5"/>
      <dgm:spPr/>
    </dgm:pt>
    <dgm:pt modelId="{1AAAFD4B-65C2-486F-AE89-83A625B57B44}" type="pres">
      <dgm:prSet presAssocID="{0E1A7F1B-D939-4228-A247-C709B8AC440A}" presName="node" presStyleLbl="node1" presStyleIdx="1" presStyleCnt="5" custScaleX="177781" custRadScaleRad="103737" custRadScaleInc="12143">
        <dgm:presLayoutVars>
          <dgm:bulletEnabled val="1"/>
        </dgm:presLayoutVars>
      </dgm:prSet>
      <dgm:spPr/>
    </dgm:pt>
    <dgm:pt modelId="{E6D0D4D7-F6A2-43F9-B234-42BB0A86A424}" type="pres">
      <dgm:prSet presAssocID="{A4B3F10F-4E8E-4D17-B594-4EEC54DB542F}" presName="sibTrans" presStyleLbl="sibTrans2D1" presStyleIdx="1" presStyleCnt="5" custScaleX="128739" custScaleY="61618" custLinFactNeighborX="-2770" custLinFactNeighborY="6116" custRadScaleRad="111262" custRadScaleInc="-2147483648"/>
      <dgm:spPr/>
    </dgm:pt>
    <dgm:pt modelId="{F102D5A1-331B-4596-A44F-31AEED22843F}" type="pres">
      <dgm:prSet presAssocID="{A4B3F10F-4E8E-4D17-B594-4EEC54DB542F}" presName="connectorText" presStyleLbl="sibTrans2D1" presStyleIdx="1" presStyleCnt="5"/>
      <dgm:spPr/>
    </dgm:pt>
    <dgm:pt modelId="{F4533FC1-2FC8-4031-9498-C154FC761186}" type="pres">
      <dgm:prSet presAssocID="{304F7261-6C34-43FE-9105-1C06854B4EC6}" presName="node" presStyleLbl="node1" presStyleIdx="2" presStyleCnt="5" custScaleX="165520" custRadScaleRad="114215" custRadScaleInc="-24531">
        <dgm:presLayoutVars>
          <dgm:bulletEnabled val="1"/>
        </dgm:presLayoutVars>
      </dgm:prSet>
      <dgm:spPr/>
    </dgm:pt>
    <dgm:pt modelId="{484D8D86-1057-410D-A9B8-968E8932BCCB}" type="pres">
      <dgm:prSet presAssocID="{05639FAC-6FBB-4F7B-89E1-B608B52B6DED}" presName="sibTrans" presStyleLbl="sibTrans2D1" presStyleIdx="2" presStyleCnt="5" custScaleX="96709" custScaleY="64837" custLinFactNeighborX="-8399" custLinFactNeighborY="17641" custRadScaleRad="26736" custRadScaleInc="-2147483648"/>
      <dgm:spPr/>
    </dgm:pt>
    <dgm:pt modelId="{61120834-D381-48D4-ACBC-038086E82EED}" type="pres">
      <dgm:prSet presAssocID="{05639FAC-6FBB-4F7B-89E1-B608B52B6DED}" presName="connectorText" presStyleLbl="sibTrans2D1" presStyleIdx="2" presStyleCnt="5"/>
      <dgm:spPr/>
    </dgm:pt>
    <dgm:pt modelId="{545F6459-C4FD-4774-A18B-5739C72B16F1}" type="pres">
      <dgm:prSet presAssocID="{B59E5B9B-64D6-44C1-987F-56A556D373A6}" presName="node" presStyleLbl="node1" presStyleIdx="3" presStyleCnt="5" custScaleX="160581" custRadScaleRad="115766" custRadScaleInc="26660">
        <dgm:presLayoutVars>
          <dgm:bulletEnabled val="1"/>
        </dgm:presLayoutVars>
      </dgm:prSet>
      <dgm:spPr/>
    </dgm:pt>
    <dgm:pt modelId="{C373CC89-9353-48D5-BC67-5545254FB356}" type="pres">
      <dgm:prSet presAssocID="{75D6D9DD-A65C-4946-A7F1-3B367DCEFA6B}" presName="sibTrans" presStyleLbl="sibTrans2D1" presStyleIdx="3" presStyleCnt="5" custScaleY="61922" custLinFactNeighborX="-31168" custLinFactNeighborY="2411"/>
      <dgm:spPr/>
    </dgm:pt>
    <dgm:pt modelId="{E6033667-56EC-47D5-9F58-7081A1AE5166}" type="pres">
      <dgm:prSet presAssocID="{75D6D9DD-A65C-4946-A7F1-3B367DCEFA6B}" presName="connectorText" presStyleLbl="sibTrans2D1" presStyleIdx="3" presStyleCnt="5"/>
      <dgm:spPr/>
    </dgm:pt>
    <dgm:pt modelId="{63373B76-453B-4FE6-8D15-05B78E804930}" type="pres">
      <dgm:prSet presAssocID="{1566706B-17AB-4A02-A007-269E0249F8EC}" presName="node" presStyleLbl="node1" presStyleIdx="4" presStyleCnt="5" custScaleX="161871" custScaleY="105313" custRadScaleRad="113149" custRadScaleInc="-8907">
        <dgm:presLayoutVars>
          <dgm:bulletEnabled val="1"/>
        </dgm:presLayoutVars>
      </dgm:prSet>
      <dgm:spPr/>
    </dgm:pt>
    <dgm:pt modelId="{05489D18-7180-4BC6-B20A-4C9F5410FF6F}" type="pres">
      <dgm:prSet presAssocID="{D187D2FD-E858-4EBF-AE61-58AB98F8A187}" presName="sibTrans" presStyleLbl="sibTrans2D1" presStyleIdx="4" presStyleCnt="5" custAng="20852182" custScaleX="120278" custScaleY="53396" custLinFactX="-2246" custLinFactNeighborX="-100000" custLinFactNeighborY="-44018" custRadScaleRad="26736" custRadScaleInc="-2147483648"/>
      <dgm:spPr/>
    </dgm:pt>
    <dgm:pt modelId="{C2CF5460-327E-449B-A38B-C33F62C87575}" type="pres">
      <dgm:prSet presAssocID="{D187D2FD-E858-4EBF-AE61-58AB98F8A187}" presName="connectorText" presStyleLbl="sibTrans2D1" presStyleIdx="4" presStyleCnt="5"/>
      <dgm:spPr/>
    </dgm:pt>
  </dgm:ptLst>
  <dgm:cxnLst>
    <dgm:cxn modelId="{8A848D07-FEC2-42D9-A1FE-452FACA443E9}" type="presOf" srcId="{1566706B-17AB-4A02-A007-269E0249F8EC}" destId="{63373B76-453B-4FE6-8D15-05B78E804930}" srcOrd="0" destOrd="0" presId="urn:microsoft.com/office/officeart/2005/8/layout/cycle2"/>
    <dgm:cxn modelId="{91A5FE0C-1BD0-4DB2-B513-DEDD5D07AF34}" srcId="{5B445C30-ED27-4F69-BB6D-5AF5337A989F}" destId="{B59E5B9B-64D6-44C1-987F-56A556D373A6}" srcOrd="3" destOrd="0" parTransId="{FED04DEE-E8DD-4B14-8AB5-246B73B20BB7}" sibTransId="{75D6D9DD-A65C-4946-A7F1-3B367DCEFA6B}"/>
    <dgm:cxn modelId="{BE15AF31-46E2-4628-B892-CB4483C7B4A6}" type="presOf" srcId="{D187D2FD-E858-4EBF-AE61-58AB98F8A187}" destId="{C2CF5460-327E-449B-A38B-C33F62C87575}" srcOrd="1" destOrd="0" presId="urn:microsoft.com/office/officeart/2005/8/layout/cycle2"/>
    <dgm:cxn modelId="{5B785F33-67F0-4E4E-BE79-7E3E3F79B6C6}" type="presOf" srcId="{FBADF183-A183-4DCE-9FD6-E7D034E137C8}" destId="{EF2082E4-7BEC-4809-AA23-B0B76F2D426C}" srcOrd="0" destOrd="0" presId="urn:microsoft.com/office/officeart/2005/8/layout/cycle2"/>
    <dgm:cxn modelId="{AD738D3E-CF07-441C-8EF5-832F6B99C91A}" type="presOf" srcId="{D1725722-1A09-43C1-B76A-104A9684CD62}" destId="{3EEEED28-1080-4E36-8DF6-F41281F56F5D}" srcOrd="0" destOrd="0" presId="urn:microsoft.com/office/officeart/2005/8/layout/cycle2"/>
    <dgm:cxn modelId="{12297C45-60C3-4015-9975-16D559707700}" srcId="{5B445C30-ED27-4F69-BB6D-5AF5337A989F}" destId="{1566706B-17AB-4A02-A007-269E0249F8EC}" srcOrd="4" destOrd="0" parTransId="{5E94118F-6810-404C-B24B-AD55B7977E0E}" sibTransId="{D187D2FD-E858-4EBF-AE61-58AB98F8A187}"/>
    <dgm:cxn modelId="{C60D0E6D-78EC-4B36-A80E-5666489A8B4F}" type="presOf" srcId="{FBADF183-A183-4DCE-9FD6-E7D034E137C8}" destId="{E17990E6-3849-4777-93C3-D89DC707FED7}" srcOrd="1" destOrd="0" presId="urn:microsoft.com/office/officeart/2005/8/layout/cycle2"/>
    <dgm:cxn modelId="{72103C4E-E238-4B1F-B418-5D919FB8EE0C}" type="presOf" srcId="{304F7261-6C34-43FE-9105-1C06854B4EC6}" destId="{F4533FC1-2FC8-4031-9498-C154FC761186}" srcOrd="0" destOrd="0" presId="urn:microsoft.com/office/officeart/2005/8/layout/cycle2"/>
    <dgm:cxn modelId="{35280870-9EFD-4418-B2F6-DE028B3DB8B5}" type="presOf" srcId="{A4B3F10F-4E8E-4D17-B594-4EEC54DB542F}" destId="{E6D0D4D7-F6A2-43F9-B234-42BB0A86A424}" srcOrd="0" destOrd="0" presId="urn:microsoft.com/office/officeart/2005/8/layout/cycle2"/>
    <dgm:cxn modelId="{ECA7297B-9568-4C29-B16B-B64CAD78CADD}" type="presOf" srcId="{B59E5B9B-64D6-44C1-987F-56A556D373A6}" destId="{545F6459-C4FD-4774-A18B-5739C72B16F1}" srcOrd="0" destOrd="0" presId="urn:microsoft.com/office/officeart/2005/8/layout/cycle2"/>
    <dgm:cxn modelId="{BE82D7A5-212F-4162-94B0-62BBE46E2262}" type="presOf" srcId="{75D6D9DD-A65C-4946-A7F1-3B367DCEFA6B}" destId="{E6033667-56EC-47D5-9F58-7081A1AE5166}" srcOrd="1" destOrd="0" presId="urn:microsoft.com/office/officeart/2005/8/layout/cycle2"/>
    <dgm:cxn modelId="{907BD9B3-AC43-42E1-BD31-E811EC4870EF}" type="presOf" srcId="{D187D2FD-E858-4EBF-AE61-58AB98F8A187}" destId="{05489D18-7180-4BC6-B20A-4C9F5410FF6F}" srcOrd="0" destOrd="0" presId="urn:microsoft.com/office/officeart/2005/8/layout/cycle2"/>
    <dgm:cxn modelId="{9FE53ABC-CE22-4F7D-9372-03311E112AB9}" srcId="{5B445C30-ED27-4F69-BB6D-5AF5337A989F}" destId="{304F7261-6C34-43FE-9105-1C06854B4EC6}" srcOrd="2" destOrd="0" parTransId="{8641E6C9-1320-4982-B1A0-46555FE6166A}" sibTransId="{05639FAC-6FBB-4F7B-89E1-B608B52B6DED}"/>
    <dgm:cxn modelId="{F72F65BC-9F05-4524-A0AD-19D97FCEEFF7}" type="presOf" srcId="{05639FAC-6FBB-4F7B-89E1-B608B52B6DED}" destId="{61120834-D381-48D4-ACBC-038086E82EED}" srcOrd="1" destOrd="0" presId="urn:microsoft.com/office/officeart/2005/8/layout/cycle2"/>
    <dgm:cxn modelId="{3406B2CD-E9EE-4208-A063-9CA55BE93E41}" type="presOf" srcId="{0E1A7F1B-D939-4228-A247-C709B8AC440A}" destId="{1AAAFD4B-65C2-486F-AE89-83A625B57B44}" srcOrd="0" destOrd="0" presId="urn:microsoft.com/office/officeart/2005/8/layout/cycle2"/>
    <dgm:cxn modelId="{C431F7D0-76D7-4EC4-B84C-5A0A8CDF72E7}" srcId="{5B445C30-ED27-4F69-BB6D-5AF5337A989F}" destId="{0E1A7F1B-D939-4228-A247-C709B8AC440A}" srcOrd="1" destOrd="0" parTransId="{FD2F0631-C124-4540-8B20-92C8C920529D}" sibTransId="{A4B3F10F-4E8E-4D17-B594-4EEC54DB542F}"/>
    <dgm:cxn modelId="{2E98CDD7-7215-4BCE-B6F2-3AF5F31E3832}" type="presOf" srcId="{5B445C30-ED27-4F69-BB6D-5AF5337A989F}" destId="{A241CDC2-A972-4B5D-B8AB-BE79C5C92015}" srcOrd="0" destOrd="0" presId="urn:microsoft.com/office/officeart/2005/8/layout/cycle2"/>
    <dgm:cxn modelId="{115F65DD-34E6-49E6-B590-8CC8315EAE56}" type="presOf" srcId="{05639FAC-6FBB-4F7B-89E1-B608B52B6DED}" destId="{484D8D86-1057-410D-A9B8-968E8932BCCB}" srcOrd="0" destOrd="0" presId="urn:microsoft.com/office/officeart/2005/8/layout/cycle2"/>
    <dgm:cxn modelId="{FD4895DF-F8D3-4F65-98D5-64371EF4EFF6}" type="presOf" srcId="{75D6D9DD-A65C-4946-A7F1-3B367DCEFA6B}" destId="{C373CC89-9353-48D5-BC67-5545254FB356}" srcOrd="0" destOrd="0" presId="urn:microsoft.com/office/officeart/2005/8/layout/cycle2"/>
    <dgm:cxn modelId="{8E3B04E6-58D9-4251-B9C8-9662413FC4F2}" type="presOf" srcId="{A4B3F10F-4E8E-4D17-B594-4EEC54DB542F}" destId="{F102D5A1-331B-4596-A44F-31AEED22843F}" srcOrd="1" destOrd="0" presId="urn:microsoft.com/office/officeart/2005/8/layout/cycle2"/>
    <dgm:cxn modelId="{4B81CFE8-7D56-4B6F-A70E-04367076B97B}" srcId="{5B445C30-ED27-4F69-BB6D-5AF5337A989F}" destId="{D1725722-1A09-43C1-B76A-104A9684CD62}" srcOrd="0" destOrd="0" parTransId="{BB538656-2734-43D3-B484-2DB0EBF62A0E}" sibTransId="{FBADF183-A183-4DCE-9FD6-E7D034E137C8}"/>
    <dgm:cxn modelId="{C350A353-0326-4FC9-B071-DA6366765BBE}" type="presParOf" srcId="{A241CDC2-A972-4B5D-B8AB-BE79C5C92015}" destId="{3EEEED28-1080-4E36-8DF6-F41281F56F5D}" srcOrd="0" destOrd="0" presId="urn:microsoft.com/office/officeart/2005/8/layout/cycle2"/>
    <dgm:cxn modelId="{7FA69BFF-41B3-4207-8EBB-23CD51FDD469}" type="presParOf" srcId="{A241CDC2-A972-4B5D-B8AB-BE79C5C92015}" destId="{EF2082E4-7BEC-4809-AA23-B0B76F2D426C}" srcOrd="1" destOrd="0" presId="urn:microsoft.com/office/officeart/2005/8/layout/cycle2"/>
    <dgm:cxn modelId="{9C9BB8E8-B7DC-4E39-98A0-755C5EC6A78A}" type="presParOf" srcId="{EF2082E4-7BEC-4809-AA23-B0B76F2D426C}" destId="{E17990E6-3849-4777-93C3-D89DC707FED7}" srcOrd="0" destOrd="0" presId="urn:microsoft.com/office/officeart/2005/8/layout/cycle2"/>
    <dgm:cxn modelId="{1592EFF9-B1B9-45C9-8B73-953F877482C0}" type="presParOf" srcId="{A241CDC2-A972-4B5D-B8AB-BE79C5C92015}" destId="{1AAAFD4B-65C2-486F-AE89-83A625B57B44}" srcOrd="2" destOrd="0" presId="urn:microsoft.com/office/officeart/2005/8/layout/cycle2"/>
    <dgm:cxn modelId="{ED5E9C43-2D42-44D3-8E2E-6949254C39F5}" type="presParOf" srcId="{A241CDC2-A972-4B5D-B8AB-BE79C5C92015}" destId="{E6D0D4D7-F6A2-43F9-B234-42BB0A86A424}" srcOrd="3" destOrd="0" presId="urn:microsoft.com/office/officeart/2005/8/layout/cycle2"/>
    <dgm:cxn modelId="{81581FF4-EA54-4AC1-8C71-D71358950A3A}" type="presParOf" srcId="{E6D0D4D7-F6A2-43F9-B234-42BB0A86A424}" destId="{F102D5A1-331B-4596-A44F-31AEED22843F}" srcOrd="0" destOrd="0" presId="urn:microsoft.com/office/officeart/2005/8/layout/cycle2"/>
    <dgm:cxn modelId="{94969FAE-320A-4CD5-B9CB-37A6085C50BE}" type="presParOf" srcId="{A241CDC2-A972-4B5D-B8AB-BE79C5C92015}" destId="{F4533FC1-2FC8-4031-9498-C154FC761186}" srcOrd="4" destOrd="0" presId="urn:microsoft.com/office/officeart/2005/8/layout/cycle2"/>
    <dgm:cxn modelId="{B6A29AD2-C13C-4E6E-A129-C292DE543919}" type="presParOf" srcId="{A241CDC2-A972-4B5D-B8AB-BE79C5C92015}" destId="{484D8D86-1057-410D-A9B8-968E8932BCCB}" srcOrd="5" destOrd="0" presId="urn:microsoft.com/office/officeart/2005/8/layout/cycle2"/>
    <dgm:cxn modelId="{4027BFF3-6A6E-4C42-9431-5137F6C49A9D}" type="presParOf" srcId="{484D8D86-1057-410D-A9B8-968E8932BCCB}" destId="{61120834-D381-48D4-ACBC-038086E82EED}" srcOrd="0" destOrd="0" presId="urn:microsoft.com/office/officeart/2005/8/layout/cycle2"/>
    <dgm:cxn modelId="{293C04AF-E6BC-4B05-BAF0-6336E2183CE1}" type="presParOf" srcId="{A241CDC2-A972-4B5D-B8AB-BE79C5C92015}" destId="{545F6459-C4FD-4774-A18B-5739C72B16F1}" srcOrd="6" destOrd="0" presId="urn:microsoft.com/office/officeart/2005/8/layout/cycle2"/>
    <dgm:cxn modelId="{4F7DDD86-8198-4869-BD32-F58F4474C3ED}" type="presParOf" srcId="{A241CDC2-A972-4B5D-B8AB-BE79C5C92015}" destId="{C373CC89-9353-48D5-BC67-5545254FB356}" srcOrd="7" destOrd="0" presId="urn:microsoft.com/office/officeart/2005/8/layout/cycle2"/>
    <dgm:cxn modelId="{BF6219E3-DC22-42A1-97BA-FDB9A3C7F18B}" type="presParOf" srcId="{C373CC89-9353-48D5-BC67-5545254FB356}" destId="{E6033667-56EC-47D5-9F58-7081A1AE5166}" srcOrd="0" destOrd="0" presId="urn:microsoft.com/office/officeart/2005/8/layout/cycle2"/>
    <dgm:cxn modelId="{1390B8CA-6E08-44CC-ADCE-5C0FFBEBE568}" type="presParOf" srcId="{A241CDC2-A972-4B5D-B8AB-BE79C5C92015}" destId="{63373B76-453B-4FE6-8D15-05B78E804930}" srcOrd="8" destOrd="0" presId="urn:microsoft.com/office/officeart/2005/8/layout/cycle2"/>
    <dgm:cxn modelId="{057632E6-930F-4FB4-8D5A-7CF65CE8FA2B}" type="presParOf" srcId="{A241CDC2-A972-4B5D-B8AB-BE79C5C92015}" destId="{05489D18-7180-4BC6-B20A-4C9F5410FF6F}" srcOrd="9" destOrd="0" presId="urn:microsoft.com/office/officeart/2005/8/layout/cycle2"/>
    <dgm:cxn modelId="{9C0E1A39-EF81-4E81-A423-71F0ED0DE32A}" type="presParOf" srcId="{05489D18-7180-4BC6-B20A-4C9F5410FF6F}" destId="{C2CF5460-327E-449B-A38B-C33F62C87575}"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EEED28-1080-4E36-8DF6-F41281F56F5D}">
      <dsp:nvSpPr>
        <dsp:cNvPr id="0" name=""/>
        <dsp:cNvSpPr/>
      </dsp:nvSpPr>
      <dsp:spPr>
        <a:xfrm>
          <a:off x="1711511" y="40814"/>
          <a:ext cx="2188564" cy="1144243"/>
        </a:xfrm>
        <a:prstGeom prst="ellipse">
          <a:avLst/>
        </a:prstGeom>
        <a:solidFill>
          <a:srgbClr val="B5B2AA"/>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Eligible applicant researches vacancies</a:t>
          </a:r>
          <a:endParaRPr lang="en-US" sz="1400" kern="1200" dirty="0">
            <a:solidFill>
              <a:schemeClr val="tx1"/>
            </a:solidFill>
          </a:endParaRPr>
        </a:p>
      </dsp:txBody>
      <dsp:txXfrm>
        <a:off x="2032019" y="208385"/>
        <a:ext cx="1547548" cy="809101"/>
      </dsp:txXfrm>
    </dsp:sp>
    <dsp:sp modelId="{EF2082E4-7BEC-4809-AA23-B0B76F2D426C}">
      <dsp:nvSpPr>
        <dsp:cNvPr id="0" name=""/>
        <dsp:cNvSpPr/>
      </dsp:nvSpPr>
      <dsp:spPr>
        <a:xfrm rot="2354561">
          <a:off x="3812375" y="888319"/>
          <a:ext cx="296253" cy="261459"/>
        </a:xfrm>
        <a:prstGeom prst="rightArrow">
          <a:avLst>
            <a:gd name="adj1" fmla="val 60000"/>
            <a:gd name="adj2" fmla="val 50000"/>
          </a:avLst>
        </a:prstGeom>
        <a:solidFill>
          <a:srgbClr val="B5B2AA"/>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dirty="0">
            <a:solidFill>
              <a:srgbClr val="D30022"/>
            </a:solidFill>
          </a:endParaRPr>
        </a:p>
      </dsp:txBody>
      <dsp:txXfrm>
        <a:off x="3821220" y="915801"/>
        <a:ext cx="217815" cy="156875"/>
      </dsp:txXfrm>
    </dsp:sp>
    <dsp:sp modelId="{1AAAFD4B-65C2-486F-AE89-83A625B57B44}">
      <dsp:nvSpPr>
        <dsp:cNvPr id="0" name=""/>
        <dsp:cNvSpPr/>
      </dsp:nvSpPr>
      <dsp:spPr>
        <a:xfrm>
          <a:off x="3226729" y="1249344"/>
          <a:ext cx="2300768" cy="1294158"/>
        </a:xfrm>
        <a:prstGeom prst="ellipse">
          <a:avLst/>
        </a:prstGeom>
        <a:solidFill>
          <a:srgbClr val="B5B2AA"/>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100000"/>
            </a:lnSpc>
            <a:spcBef>
              <a:spcPct val="0"/>
            </a:spcBef>
            <a:spcAft>
              <a:spcPts val="0"/>
            </a:spcAft>
            <a:buNone/>
          </a:pPr>
          <a:r>
            <a:rPr lang="en-GB" sz="1400" kern="1200" dirty="0">
              <a:solidFill>
                <a:schemeClr val="tx1"/>
              </a:solidFill>
            </a:rPr>
            <a:t>Contact</a:t>
          </a:r>
        </a:p>
        <a:p>
          <a:pPr marL="0" lvl="0" indent="0" algn="ctr" defTabSz="622300">
            <a:lnSpc>
              <a:spcPct val="100000"/>
            </a:lnSpc>
            <a:spcBef>
              <a:spcPct val="0"/>
            </a:spcBef>
            <a:spcAft>
              <a:spcPts val="0"/>
            </a:spcAft>
            <a:buNone/>
          </a:pPr>
          <a:r>
            <a:rPr lang="en-GB" sz="1400" kern="1200" dirty="0">
              <a:solidFill>
                <a:schemeClr val="tx1"/>
              </a:solidFill>
            </a:rPr>
            <a:t>providers to discuss application</a:t>
          </a:r>
          <a:endParaRPr lang="en-US" sz="1400" kern="1200" dirty="0">
            <a:solidFill>
              <a:schemeClr val="tx1"/>
            </a:solidFill>
          </a:endParaRPr>
        </a:p>
      </dsp:txBody>
      <dsp:txXfrm>
        <a:off x="3563669" y="1438869"/>
        <a:ext cx="1626888" cy="915108"/>
      </dsp:txXfrm>
    </dsp:sp>
    <dsp:sp modelId="{E6D0D4D7-F6A2-43F9-B234-42BB0A86A424}">
      <dsp:nvSpPr>
        <dsp:cNvPr id="0" name=""/>
        <dsp:cNvSpPr/>
      </dsp:nvSpPr>
      <dsp:spPr>
        <a:xfrm rot="6053597">
          <a:off x="4045882" y="2652649"/>
          <a:ext cx="316270" cy="269134"/>
        </a:xfrm>
        <a:prstGeom prst="rightArrow">
          <a:avLst>
            <a:gd name="adj1" fmla="val 60000"/>
            <a:gd name="adj2" fmla="val 50000"/>
          </a:avLst>
        </a:prstGeom>
        <a:solidFill>
          <a:srgbClr val="B5B2AA"/>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dirty="0">
            <a:solidFill>
              <a:srgbClr val="D30022"/>
            </a:solidFill>
          </a:endParaRPr>
        </a:p>
      </dsp:txBody>
      <dsp:txXfrm rot="10800000">
        <a:off x="4093881" y="2666833"/>
        <a:ext cx="235530" cy="161480"/>
      </dsp:txXfrm>
    </dsp:sp>
    <dsp:sp modelId="{F4533FC1-2FC8-4031-9498-C154FC761186}">
      <dsp:nvSpPr>
        <dsp:cNvPr id="0" name=""/>
        <dsp:cNvSpPr/>
      </dsp:nvSpPr>
      <dsp:spPr>
        <a:xfrm>
          <a:off x="2970968" y="2990587"/>
          <a:ext cx="2142091" cy="1294158"/>
        </a:xfrm>
        <a:prstGeom prst="ellipse">
          <a:avLst/>
        </a:prstGeom>
        <a:solidFill>
          <a:srgbClr val="B5B2AA"/>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Applicant enters choice details in </a:t>
          </a:r>
          <a:r>
            <a:rPr lang="en-GB" sz="1400" i="0" kern="1200" dirty="0">
              <a:solidFill>
                <a:schemeClr val="tx1"/>
              </a:solidFill>
            </a:rPr>
            <a:t>Track</a:t>
          </a:r>
          <a:endParaRPr lang="en-US" sz="1400" i="0" kern="1200" dirty="0">
            <a:solidFill>
              <a:schemeClr val="tx1"/>
            </a:solidFill>
          </a:endParaRPr>
        </a:p>
      </dsp:txBody>
      <dsp:txXfrm>
        <a:off x="3284670" y="3180112"/>
        <a:ext cx="1514687" cy="915108"/>
      </dsp:txXfrm>
    </dsp:sp>
    <dsp:sp modelId="{484D8D86-1057-410D-A9B8-968E8932BCCB}">
      <dsp:nvSpPr>
        <dsp:cNvPr id="0" name=""/>
        <dsp:cNvSpPr/>
      </dsp:nvSpPr>
      <dsp:spPr>
        <a:xfrm rot="10799991">
          <a:off x="2510950" y="3573125"/>
          <a:ext cx="300060" cy="283194"/>
        </a:xfrm>
        <a:prstGeom prst="rightArrow">
          <a:avLst>
            <a:gd name="adj1" fmla="val 60000"/>
            <a:gd name="adj2" fmla="val 50000"/>
          </a:avLst>
        </a:prstGeom>
        <a:solidFill>
          <a:srgbClr val="B5B2AA"/>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dirty="0">
            <a:solidFill>
              <a:srgbClr val="D30022"/>
            </a:solidFill>
          </a:endParaRPr>
        </a:p>
      </dsp:txBody>
      <dsp:txXfrm rot="10800000">
        <a:off x="2595908" y="3629764"/>
        <a:ext cx="215102" cy="169916"/>
      </dsp:txXfrm>
    </dsp:sp>
    <dsp:sp modelId="{545F6459-C4FD-4774-A18B-5739C72B16F1}">
      <dsp:nvSpPr>
        <dsp:cNvPr id="0" name=""/>
        <dsp:cNvSpPr/>
      </dsp:nvSpPr>
      <dsp:spPr>
        <a:xfrm>
          <a:off x="307377" y="2990594"/>
          <a:ext cx="2078172" cy="1294158"/>
        </a:xfrm>
        <a:prstGeom prst="ellipse">
          <a:avLst/>
        </a:prstGeom>
        <a:solidFill>
          <a:srgbClr val="B5B2AA"/>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Universities and colleges consider application</a:t>
          </a:r>
          <a:endParaRPr lang="en-US" sz="1400" kern="1200" dirty="0">
            <a:solidFill>
              <a:schemeClr val="tx1"/>
            </a:solidFill>
          </a:endParaRPr>
        </a:p>
      </dsp:txBody>
      <dsp:txXfrm>
        <a:off x="611718" y="3180119"/>
        <a:ext cx="1469490" cy="915108"/>
      </dsp:txXfrm>
    </dsp:sp>
    <dsp:sp modelId="{C373CC89-9353-48D5-BC67-5545254FB356}">
      <dsp:nvSpPr>
        <dsp:cNvPr id="0" name=""/>
        <dsp:cNvSpPr/>
      </dsp:nvSpPr>
      <dsp:spPr>
        <a:xfrm rot="15638566">
          <a:off x="985830" y="2629962"/>
          <a:ext cx="265042" cy="270461"/>
        </a:xfrm>
        <a:prstGeom prst="rightArrow">
          <a:avLst>
            <a:gd name="adj1" fmla="val 60000"/>
            <a:gd name="adj2" fmla="val 50000"/>
          </a:avLst>
        </a:prstGeom>
        <a:solidFill>
          <a:srgbClr val="B5B2AA"/>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dirty="0">
            <a:solidFill>
              <a:srgbClr val="D30022"/>
            </a:solidFill>
          </a:endParaRPr>
        </a:p>
      </dsp:txBody>
      <dsp:txXfrm rot="10800000">
        <a:off x="1032050" y="2723281"/>
        <a:ext cx="185529" cy="162277"/>
      </dsp:txXfrm>
    </dsp:sp>
    <dsp:sp modelId="{63373B76-453B-4FE6-8D15-05B78E804930}">
      <dsp:nvSpPr>
        <dsp:cNvPr id="0" name=""/>
        <dsp:cNvSpPr/>
      </dsp:nvSpPr>
      <dsp:spPr>
        <a:xfrm>
          <a:off x="0" y="1141514"/>
          <a:ext cx="2094867" cy="1362917"/>
        </a:xfrm>
        <a:prstGeom prst="ellipse">
          <a:avLst/>
        </a:prstGeom>
        <a:solidFill>
          <a:srgbClr val="B5B2AA"/>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If unsuccessful, applicant can start again</a:t>
          </a:r>
          <a:endParaRPr lang="en-US" sz="1400" kern="1200" dirty="0">
            <a:solidFill>
              <a:schemeClr val="tx1"/>
            </a:solidFill>
          </a:endParaRPr>
        </a:p>
      </dsp:txBody>
      <dsp:txXfrm>
        <a:off x="306786" y="1341109"/>
        <a:ext cx="1481295" cy="963727"/>
      </dsp:txXfrm>
    </dsp:sp>
    <dsp:sp modelId="{05489D18-7180-4BC6-B20A-4C9F5410FF6F}">
      <dsp:nvSpPr>
        <dsp:cNvPr id="0" name=""/>
        <dsp:cNvSpPr/>
      </dsp:nvSpPr>
      <dsp:spPr>
        <a:xfrm rot="18780125">
          <a:off x="1556115" y="893155"/>
          <a:ext cx="291569" cy="233222"/>
        </a:xfrm>
        <a:prstGeom prst="rightArrow">
          <a:avLst>
            <a:gd name="adj1" fmla="val 60000"/>
            <a:gd name="adj2" fmla="val 50000"/>
          </a:avLst>
        </a:prstGeom>
        <a:solidFill>
          <a:srgbClr val="B5B2AA"/>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dirty="0">
            <a:solidFill>
              <a:srgbClr val="D30022"/>
            </a:solidFill>
          </a:endParaRPr>
        </a:p>
      </dsp:txBody>
      <dsp:txXfrm>
        <a:off x="1567239" y="965383"/>
        <a:ext cx="221602" cy="139934"/>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GB"/>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6443A2DB-8761-4F06-AA10-9214FBE3CCCD}" type="datetimeFigureOut">
              <a:rPr lang="en-GB" smtClean="0"/>
              <a:t>04/06/2025</a:t>
            </a:fld>
            <a:endParaRPr lang="en-GB"/>
          </a:p>
        </p:txBody>
      </p:sp>
      <p:sp>
        <p:nvSpPr>
          <p:cNvPr id="4" name="Slide Image Placeholder 3"/>
          <p:cNvSpPr>
            <a:spLocks noGrp="1" noRot="1" noChangeAspect="1"/>
          </p:cNvSpPr>
          <p:nvPr>
            <p:ph type="sldImg" idx="2"/>
          </p:nvPr>
        </p:nvSpPr>
        <p:spPr>
          <a:xfrm>
            <a:off x="1497013" y="1200150"/>
            <a:ext cx="4321175" cy="3240088"/>
          </a:xfrm>
          <a:prstGeom prst="rect">
            <a:avLst/>
          </a:prstGeom>
          <a:noFill/>
          <a:ln w="12700">
            <a:solidFill>
              <a:prstClr val="black"/>
            </a:solidFill>
          </a:ln>
        </p:spPr>
        <p:txBody>
          <a:bodyPr vert="horz" lIns="96661" tIns="48331" rIns="96661" bIns="48331" rtlCol="0" anchor="ctr"/>
          <a:lstStyle/>
          <a:p>
            <a:endParaRPr lang="en-GB"/>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en-GB"/>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vl1pPr>
          </a:lstStyle>
          <a:p>
            <a:fld id="{DBF7509A-72B6-4BC0-BDDF-5DE4983BE145}" type="slidenum">
              <a:rPr lang="en-GB" smtClean="0"/>
              <a:t>‹#›</a:t>
            </a:fld>
            <a:endParaRPr lang="en-GB"/>
          </a:p>
        </p:txBody>
      </p:sp>
    </p:spTree>
    <p:extLst>
      <p:ext uri="{BB962C8B-B14F-4D97-AF65-F5344CB8AC3E}">
        <p14:creationId xmlns:p14="http://schemas.microsoft.com/office/powerpoint/2010/main" val="631837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www.savethestudent.org/student-finance/maintenance-loans.html" TargetMode="External"/><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www.savethestudent.org/student-finance/maintenance-loans.html" TargetMode="External"/><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RPA  = These are not recorded in the Daily Clearing Analysis and will be reported after the cycle has closed. An RPA is a Record of Prior Acceptance, where an application is submitted to UCAS via an institution when an unconditional firm has been offered and accepted by the applicant</a:t>
            </a:r>
          </a:p>
        </p:txBody>
      </p:sp>
      <p:sp>
        <p:nvSpPr>
          <p:cNvPr id="4" name="Slide Number Placeholder 3"/>
          <p:cNvSpPr>
            <a:spLocks noGrp="1"/>
          </p:cNvSpPr>
          <p:nvPr>
            <p:ph type="sldNum" sz="quarter" idx="10"/>
          </p:nvPr>
        </p:nvSpPr>
        <p:spPr/>
        <p:txBody>
          <a:bodyPr/>
          <a:lstStyle/>
          <a:p>
            <a:fld id="{DBF7509A-72B6-4BC0-BDDF-5DE4983BE145}" type="slidenum">
              <a:rPr lang="en-GB" smtClean="0"/>
              <a:t>5</a:t>
            </a:fld>
            <a:endParaRPr lang="en-GB"/>
          </a:p>
        </p:txBody>
      </p:sp>
    </p:spTree>
    <p:extLst>
      <p:ext uri="{BB962C8B-B14F-4D97-AF65-F5344CB8AC3E}">
        <p14:creationId xmlns:p14="http://schemas.microsoft.com/office/powerpoint/2010/main" val="17754726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634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92A01802-0754-7645-86F2-39C90BEC85F3}" type="slidenum">
              <a:rPr lang="en-GB" altLang="en-US">
                <a:solidFill>
                  <a:srgbClr val="000000"/>
                </a:solidFill>
              </a:rPr>
              <a:pPr/>
              <a:t>10</a:t>
            </a:fld>
            <a:endParaRPr lang="en-GB" altLang="en-US">
              <a:solidFill>
                <a:srgbClr val="000000"/>
              </a:solidFill>
            </a:endParaRPr>
          </a:p>
        </p:txBody>
      </p:sp>
    </p:spTree>
    <p:extLst>
      <p:ext uri="{BB962C8B-B14F-4D97-AF65-F5344CB8AC3E}">
        <p14:creationId xmlns:p14="http://schemas.microsoft.com/office/powerpoint/2010/main" val="21511130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8817F2D0-F5E6-2340-A678-042B30AEC0A9}" type="slidenum">
              <a:rPr lang="en-GB" altLang="en-US">
                <a:solidFill>
                  <a:srgbClr val="000000"/>
                </a:solidFill>
              </a:rPr>
              <a:pPr/>
              <a:t>11</a:t>
            </a:fld>
            <a:endParaRPr lang="en-GB" altLang="en-US">
              <a:solidFill>
                <a:srgbClr val="000000"/>
              </a:solidFill>
            </a:endParaRPr>
          </a:p>
        </p:txBody>
      </p:sp>
    </p:spTree>
    <p:extLst>
      <p:ext uri="{BB962C8B-B14F-4D97-AF65-F5344CB8AC3E}">
        <p14:creationId xmlns:p14="http://schemas.microsoft.com/office/powerpoint/2010/main" val="36958883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55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655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9E0D6F97-7375-6D4F-8AAB-3C1CC1CA2EDC}" type="slidenum">
              <a:rPr lang="en-GB" altLang="en-US"/>
              <a:pPr/>
              <a:t>12</a:t>
            </a:fld>
            <a:endParaRPr lang="en-GB" altLang="en-US"/>
          </a:p>
        </p:txBody>
      </p:sp>
    </p:spTree>
    <p:extLst>
      <p:ext uri="{BB962C8B-B14F-4D97-AF65-F5344CB8AC3E}">
        <p14:creationId xmlns:p14="http://schemas.microsoft.com/office/powerpoint/2010/main" val="1235966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70C349D8-AC6D-924D-91BB-812E65573BAD}" type="slidenum">
              <a:rPr lang="en-GB" altLang="en-US"/>
              <a:pPr/>
              <a:t>13</a:t>
            </a:fld>
            <a:endParaRPr lang="en-GB" altLang="en-US"/>
          </a:p>
        </p:txBody>
      </p:sp>
    </p:spTree>
    <p:extLst>
      <p:ext uri="{BB962C8B-B14F-4D97-AF65-F5344CB8AC3E}">
        <p14:creationId xmlns:p14="http://schemas.microsoft.com/office/powerpoint/2010/main" val="42164921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675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6BAB2875-6E18-064C-ADA1-75CB6DA8DF3B}" type="slidenum">
              <a:rPr lang="en-GB" altLang="en-US"/>
              <a:pPr/>
              <a:t>14</a:t>
            </a:fld>
            <a:endParaRPr lang="en-GB" altLang="en-US"/>
          </a:p>
        </p:txBody>
      </p:sp>
    </p:spTree>
    <p:extLst>
      <p:ext uri="{BB962C8B-B14F-4D97-AF65-F5344CB8AC3E}">
        <p14:creationId xmlns:p14="http://schemas.microsoft.com/office/powerpoint/2010/main" val="36747320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686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56351626-A379-5B47-A46F-2849E8468F9D}" type="slidenum">
              <a:rPr lang="en-GB" altLang="en-US"/>
              <a:pPr/>
              <a:t>15</a:t>
            </a:fld>
            <a:endParaRPr lang="en-GB" altLang="en-US"/>
          </a:p>
        </p:txBody>
      </p:sp>
    </p:spTree>
    <p:extLst>
      <p:ext uri="{BB962C8B-B14F-4D97-AF65-F5344CB8AC3E}">
        <p14:creationId xmlns:p14="http://schemas.microsoft.com/office/powerpoint/2010/main" val="18544792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ACE24185-252E-3B4D-967C-346DC0F086B4}" type="slidenum">
              <a:rPr lang="en-GB" altLang="en-US"/>
              <a:pPr/>
              <a:t>16</a:t>
            </a:fld>
            <a:endParaRPr lang="en-GB" altLang="en-US"/>
          </a:p>
        </p:txBody>
      </p:sp>
    </p:spTree>
    <p:extLst>
      <p:ext uri="{BB962C8B-B14F-4D97-AF65-F5344CB8AC3E}">
        <p14:creationId xmlns:p14="http://schemas.microsoft.com/office/powerpoint/2010/main" val="38053746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06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706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B6A7034C-98FF-8147-8406-87D9C1EB9B83}" type="slidenum">
              <a:rPr lang="en-GB" altLang="en-US"/>
              <a:pPr/>
              <a:t>17</a:t>
            </a:fld>
            <a:endParaRPr lang="en-GB" altLang="en-US"/>
          </a:p>
        </p:txBody>
      </p:sp>
    </p:spTree>
    <p:extLst>
      <p:ext uri="{BB962C8B-B14F-4D97-AF65-F5344CB8AC3E}">
        <p14:creationId xmlns:p14="http://schemas.microsoft.com/office/powerpoint/2010/main" val="4118641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3244AB70-8FED-9044-B007-F83920B717D9}" type="slidenum">
              <a:rPr lang="en-GB" altLang="en-US"/>
              <a:pPr/>
              <a:t>18</a:t>
            </a:fld>
            <a:endParaRPr lang="en-GB" altLang="en-US"/>
          </a:p>
        </p:txBody>
      </p:sp>
    </p:spTree>
    <p:extLst>
      <p:ext uri="{BB962C8B-B14F-4D97-AF65-F5344CB8AC3E}">
        <p14:creationId xmlns:p14="http://schemas.microsoft.com/office/powerpoint/2010/main" val="25565324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27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727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B7A71D6D-61B5-1940-B9C6-5567B562FEBE}" type="slidenum">
              <a:rPr lang="en-GB" altLang="en-US"/>
              <a:pPr/>
              <a:t>19</a:t>
            </a:fld>
            <a:endParaRPr lang="en-GB" altLang="en-US"/>
          </a:p>
        </p:txBody>
      </p:sp>
    </p:spTree>
    <p:extLst>
      <p:ext uri="{BB962C8B-B14F-4D97-AF65-F5344CB8AC3E}">
        <p14:creationId xmlns:p14="http://schemas.microsoft.com/office/powerpoint/2010/main" val="20732019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37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737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100E2024-8122-7B42-ACAC-7194E97148C5}" type="slidenum">
              <a:rPr lang="en-GB" altLang="en-US"/>
              <a:pPr/>
              <a:t>20</a:t>
            </a:fld>
            <a:endParaRPr lang="en-GB" altLang="en-US"/>
          </a:p>
        </p:txBody>
      </p:sp>
    </p:spTree>
    <p:extLst>
      <p:ext uri="{BB962C8B-B14F-4D97-AF65-F5344CB8AC3E}">
        <p14:creationId xmlns:p14="http://schemas.microsoft.com/office/powerpoint/2010/main" val="19651679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082F0F82-C350-1D42-B972-DF3B6818621C}" type="slidenum">
              <a:rPr lang="en-GB" altLang="en-US"/>
              <a:pPr/>
              <a:t>21</a:t>
            </a:fld>
            <a:endParaRPr lang="en-GB" altLang="en-US"/>
          </a:p>
        </p:txBody>
      </p:sp>
    </p:spTree>
    <p:extLst>
      <p:ext uri="{BB962C8B-B14F-4D97-AF65-F5344CB8AC3E}">
        <p14:creationId xmlns:p14="http://schemas.microsoft.com/office/powerpoint/2010/main" val="36410501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xfrm>
            <a:off x="1497013" y="1200150"/>
            <a:ext cx="4321175" cy="32400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An offer of three Bs in a tariff format would be 120, if the student has an AS level in another subject this can be added. BTEC have their own tariffs.  All these are available with tariff calculators on the UCAS website.</a:t>
            </a:r>
          </a:p>
        </p:txBody>
      </p:sp>
      <p:sp>
        <p:nvSpPr>
          <p:cNvPr id="55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85372" indent="-302066">
              <a:defRPr>
                <a:solidFill>
                  <a:schemeClr val="tx1"/>
                </a:solidFill>
                <a:latin typeface="Calibri" panose="020F0502020204030204" pitchFamily="34" charset="0"/>
                <a:ea typeface="MS PGothic" panose="020B0600070205080204" pitchFamily="34" charset="-128"/>
              </a:defRPr>
            </a:lvl2pPr>
            <a:lvl3pPr marL="1208265" indent="-241653">
              <a:defRPr>
                <a:solidFill>
                  <a:schemeClr val="tx1"/>
                </a:solidFill>
                <a:latin typeface="Calibri" panose="020F0502020204030204" pitchFamily="34" charset="0"/>
                <a:ea typeface="MS PGothic" panose="020B0600070205080204" pitchFamily="34" charset="-128"/>
              </a:defRPr>
            </a:lvl3pPr>
            <a:lvl4pPr marL="1691571" indent="-241653">
              <a:defRPr>
                <a:solidFill>
                  <a:schemeClr val="tx1"/>
                </a:solidFill>
                <a:latin typeface="Calibri" panose="020F0502020204030204" pitchFamily="34" charset="0"/>
                <a:ea typeface="MS PGothic" panose="020B0600070205080204" pitchFamily="34" charset="-128"/>
              </a:defRPr>
            </a:lvl4pPr>
            <a:lvl5pPr marL="2174878" indent="-241653">
              <a:defRPr>
                <a:solidFill>
                  <a:schemeClr val="tx1"/>
                </a:solidFill>
                <a:latin typeface="Calibri" panose="020F0502020204030204" pitchFamily="34" charset="0"/>
                <a:ea typeface="MS PGothic" panose="020B0600070205080204" pitchFamily="34" charset="-128"/>
              </a:defRPr>
            </a:lvl5pPr>
            <a:lvl6pPr marL="2658184"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3141490"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624796"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4108102"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071F15DB-9D2F-4F73-939A-2C908E2583BB}" type="slidenum">
              <a:rPr lang="en-GB" altLang="en-US"/>
              <a:pPr/>
              <a:t>32</a:t>
            </a:fld>
            <a:endParaRPr lang="en-GB" altLang="en-US"/>
          </a:p>
        </p:txBody>
      </p:sp>
    </p:spTree>
    <p:extLst>
      <p:ext uri="{BB962C8B-B14F-4D97-AF65-F5344CB8AC3E}">
        <p14:creationId xmlns:p14="http://schemas.microsoft.com/office/powerpoint/2010/main" val="18382021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11CAA935-98E9-41B7-8BCC-BF92EF5A242F}"/>
              </a:ext>
            </a:extLst>
          </p:cNvPr>
          <p:cNvSpPr>
            <a:spLocks noGrp="1" noRot="1" noChangeAspect="1" noTextEdit="1"/>
          </p:cNvSpPr>
          <p:nvPr>
            <p:ph type="sldImg"/>
          </p:nvPr>
        </p:nvSpPr>
        <p:spPr bwMode="auto">
          <a:xfrm>
            <a:off x="1497013" y="1200150"/>
            <a:ext cx="4321175" cy="32400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a:extLst>
              <a:ext uri="{FF2B5EF4-FFF2-40B4-BE49-F238E27FC236}">
                <a16:creationId xmlns:a16="http://schemas.microsoft.com/office/drawing/2014/main" id="{3121ACB1-8A49-4DBA-9D0A-01D6F310485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3252" name="Slide Number Placeholder 3">
            <a:extLst>
              <a:ext uri="{FF2B5EF4-FFF2-40B4-BE49-F238E27FC236}">
                <a16:creationId xmlns:a16="http://schemas.microsoft.com/office/drawing/2014/main" id="{8F65CB28-3CAF-48C0-B7ED-AB4DA3CD5AC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85372" indent="-302066">
              <a:defRPr>
                <a:solidFill>
                  <a:schemeClr val="tx1"/>
                </a:solidFill>
                <a:latin typeface="Calibri" panose="020F0502020204030204" pitchFamily="34" charset="0"/>
                <a:ea typeface="MS PGothic" panose="020B0600070205080204" pitchFamily="34" charset="-128"/>
              </a:defRPr>
            </a:lvl2pPr>
            <a:lvl3pPr marL="1208265" indent="-241653">
              <a:defRPr>
                <a:solidFill>
                  <a:schemeClr val="tx1"/>
                </a:solidFill>
                <a:latin typeface="Calibri" panose="020F0502020204030204" pitchFamily="34" charset="0"/>
                <a:ea typeface="MS PGothic" panose="020B0600070205080204" pitchFamily="34" charset="-128"/>
              </a:defRPr>
            </a:lvl3pPr>
            <a:lvl4pPr marL="1691571" indent="-241653">
              <a:defRPr>
                <a:solidFill>
                  <a:schemeClr val="tx1"/>
                </a:solidFill>
                <a:latin typeface="Calibri" panose="020F0502020204030204" pitchFamily="34" charset="0"/>
                <a:ea typeface="MS PGothic" panose="020B0600070205080204" pitchFamily="34" charset="-128"/>
              </a:defRPr>
            </a:lvl4pPr>
            <a:lvl5pPr marL="2174878" indent="-241653">
              <a:defRPr>
                <a:solidFill>
                  <a:schemeClr val="tx1"/>
                </a:solidFill>
                <a:latin typeface="Calibri" panose="020F0502020204030204" pitchFamily="34" charset="0"/>
                <a:ea typeface="MS PGothic" panose="020B0600070205080204" pitchFamily="34" charset="-128"/>
              </a:defRPr>
            </a:lvl5pPr>
            <a:lvl6pPr marL="2658184"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3141490"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624796"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4108102"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9FA9DC5B-14F4-4840-97E0-7515BF096330}" type="slidenum">
              <a:rPr lang="en-GB" altLang="en-US" smtClean="0"/>
              <a:pPr/>
              <a:t>35</a:t>
            </a:fld>
            <a:endParaRPr lang="en-GB" altLang="en-US"/>
          </a:p>
        </p:txBody>
      </p:sp>
    </p:spTree>
    <p:extLst>
      <p:ext uri="{BB962C8B-B14F-4D97-AF65-F5344CB8AC3E}">
        <p14:creationId xmlns:p14="http://schemas.microsoft.com/office/powerpoint/2010/main" val="3637538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97ACE10B-952D-411D-A407-D4B8B21ED865}"/>
              </a:ext>
            </a:extLst>
          </p:cNvPr>
          <p:cNvSpPr>
            <a:spLocks noGrp="1" noRot="1" noChangeAspect="1" noTextEdit="1"/>
          </p:cNvSpPr>
          <p:nvPr>
            <p:ph type="sldImg"/>
          </p:nvPr>
        </p:nvSpPr>
        <p:spPr bwMode="auto">
          <a:xfrm>
            <a:off x="1497013" y="1200150"/>
            <a:ext cx="4321175" cy="32400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66E03E77-A809-4CAC-AFF7-159BC381130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6324" name="Slide Number Placeholder 3">
            <a:extLst>
              <a:ext uri="{FF2B5EF4-FFF2-40B4-BE49-F238E27FC236}">
                <a16:creationId xmlns:a16="http://schemas.microsoft.com/office/drawing/2014/main" id="{76AA1BDB-DEC7-4C40-BA0B-1B39129F32C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85372" indent="-302066">
              <a:defRPr>
                <a:solidFill>
                  <a:schemeClr val="tx1"/>
                </a:solidFill>
                <a:latin typeface="Calibri" panose="020F0502020204030204" pitchFamily="34" charset="0"/>
                <a:ea typeface="MS PGothic" panose="020B0600070205080204" pitchFamily="34" charset="-128"/>
              </a:defRPr>
            </a:lvl2pPr>
            <a:lvl3pPr marL="1208265" indent="-241653">
              <a:defRPr>
                <a:solidFill>
                  <a:schemeClr val="tx1"/>
                </a:solidFill>
                <a:latin typeface="Calibri" panose="020F0502020204030204" pitchFamily="34" charset="0"/>
                <a:ea typeface="MS PGothic" panose="020B0600070205080204" pitchFamily="34" charset="-128"/>
              </a:defRPr>
            </a:lvl3pPr>
            <a:lvl4pPr marL="1691571" indent="-241653">
              <a:defRPr>
                <a:solidFill>
                  <a:schemeClr val="tx1"/>
                </a:solidFill>
                <a:latin typeface="Calibri" panose="020F0502020204030204" pitchFamily="34" charset="0"/>
                <a:ea typeface="MS PGothic" panose="020B0600070205080204" pitchFamily="34" charset="-128"/>
              </a:defRPr>
            </a:lvl4pPr>
            <a:lvl5pPr marL="2174878" indent="-241653">
              <a:defRPr>
                <a:solidFill>
                  <a:schemeClr val="tx1"/>
                </a:solidFill>
                <a:latin typeface="Calibri" panose="020F0502020204030204" pitchFamily="34" charset="0"/>
                <a:ea typeface="MS PGothic" panose="020B0600070205080204" pitchFamily="34" charset="-128"/>
              </a:defRPr>
            </a:lvl5pPr>
            <a:lvl6pPr marL="2658184"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3141490"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624796"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4108102"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F6541611-A59C-4F09-ACD5-07CF385DF90E}" type="slidenum">
              <a:rPr lang="en-GB" altLang="en-US" smtClean="0"/>
              <a:pPr/>
              <a:t>37</a:t>
            </a:fld>
            <a:endParaRPr lang="en-GB" altLang="en-US"/>
          </a:p>
        </p:txBody>
      </p:sp>
    </p:spTree>
    <p:extLst>
      <p:ext uri="{BB962C8B-B14F-4D97-AF65-F5344CB8AC3E}">
        <p14:creationId xmlns:p14="http://schemas.microsoft.com/office/powerpoint/2010/main" val="1491904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56C1D54D-CB95-4372-A034-C255485DE2CA}"/>
              </a:ext>
            </a:extLst>
          </p:cNvPr>
          <p:cNvSpPr>
            <a:spLocks noGrp="1" noRot="1" noChangeAspect="1" noTextEdit="1"/>
          </p:cNvSpPr>
          <p:nvPr>
            <p:ph type="sldImg"/>
          </p:nvPr>
        </p:nvSpPr>
        <p:spPr bwMode="auto">
          <a:xfrm>
            <a:off x="1497013" y="1200150"/>
            <a:ext cx="4321175" cy="32400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a:extLst>
              <a:ext uri="{FF2B5EF4-FFF2-40B4-BE49-F238E27FC236}">
                <a16:creationId xmlns:a16="http://schemas.microsoft.com/office/drawing/2014/main" id="{6988D4D7-98DD-495D-9319-33FDF368EBF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9396" name="Slide Number Placeholder 3">
            <a:extLst>
              <a:ext uri="{FF2B5EF4-FFF2-40B4-BE49-F238E27FC236}">
                <a16:creationId xmlns:a16="http://schemas.microsoft.com/office/drawing/2014/main" id="{F106C92F-F241-4E7D-B866-E15099E4DF9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85372" indent="-302066">
              <a:defRPr>
                <a:solidFill>
                  <a:schemeClr val="tx1"/>
                </a:solidFill>
                <a:latin typeface="Calibri" panose="020F0502020204030204" pitchFamily="34" charset="0"/>
                <a:ea typeface="MS PGothic" panose="020B0600070205080204" pitchFamily="34" charset="-128"/>
              </a:defRPr>
            </a:lvl2pPr>
            <a:lvl3pPr marL="1208265" indent="-241653">
              <a:defRPr>
                <a:solidFill>
                  <a:schemeClr val="tx1"/>
                </a:solidFill>
                <a:latin typeface="Calibri" panose="020F0502020204030204" pitchFamily="34" charset="0"/>
                <a:ea typeface="MS PGothic" panose="020B0600070205080204" pitchFamily="34" charset="-128"/>
              </a:defRPr>
            </a:lvl3pPr>
            <a:lvl4pPr marL="1691571" indent="-241653">
              <a:defRPr>
                <a:solidFill>
                  <a:schemeClr val="tx1"/>
                </a:solidFill>
                <a:latin typeface="Calibri" panose="020F0502020204030204" pitchFamily="34" charset="0"/>
                <a:ea typeface="MS PGothic" panose="020B0600070205080204" pitchFamily="34" charset="-128"/>
              </a:defRPr>
            </a:lvl4pPr>
            <a:lvl5pPr marL="2174878" indent="-241653">
              <a:defRPr>
                <a:solidFill>
                  <a:schemeClr val="tx1"/>
                </a:solidFill>
                <a:latin typeface="Calibri" panose="020F0502020204030204" pitchFamily="34" charset="0"/>
                <a:ea typeface="MS PGothic" panose="020B0600070205080204" pitchFamily="34" charset="-128"/>
              </a:defRPr>
            </a:lvl5pPr>
            <a:lvl6pPr marL="2658184"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3141490"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624796"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4108102"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BCCF2181-9A4C-48D1-8960-B0455B03D1A1}" type="slidenum">
              <a:rPr lang="en-GB" altLang="en-US" smtClean="0"/>
              <a:pPr/>
              <a:t>38</a:t>
            </a:fld>
            <a:endParaRPr lang="en-GB" altLang="en-US"/>
          </a:p>
        </p:txBody>
      </p:sp>
    </p:spTree>
    <p:extLst>
      <p:ext uri="{BB962C8B-B14F-4D97-AF65-F5344CB8AC3E}">
        <p14:creationId xmlns:p14="http://schemas.microsoft.com/office/powerpoint/2010/main" val="29201339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41C5229D-3F68-4EE6-B10C-2EB858AFE270}"/>
              </a:ext>
            </a:extLst>
          </p:cNvPr>
          <p:cNvSpPr>
            <a:spLocks noGrp="1" noRot="1" noChangeAspect="1" noTextEdit="1"/>
          </p:cNvSpPr>
          <p:nvPr>
            <p:ph type="sldImg"/>
          </p:nvPr>
        </p:nvSpPr>
        <p:spPr bwMode="auto">
          <a:xfrm>
            <a:off x="1497013" y="1200150"/>
            <a:ext cx="4321175" cy="32400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B07F1561-B300-4E37-B72D-CD1E03C96D9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68612" name="Slide Number Placeholder 3">
            <a:extLst>
              <a:ext uri="{FF2B5EF4-FFF2-40B4-BE49-F238E27FC236}">
                <a16:creationId xmlns:a16="http://schemas.microsoft.com/office/drawing/2014/main" id="{97BD61F9-2161-4279-9DF9-5282732CB32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85372" indent="-302066">
              <a:defRPr>
                <a:solidFill>
                  <a:schemeClr val="tx1"/>
                </a:solidFill>
                <a:latin typeface="Calibri" panose="020F0502020204030204" pitchFamily="34" charset="0"/>
                <a:ea typeface="MS PGothic" panose="020B0600070205080204" pitchFamily="34" charset="-128"/>
              </a:defRPr>
            </a:lvl2pPr>
            <a:lvl3pPr marL="1208265" indent="-241653">
              <a:defRPr>
                <a:solidFill>
                  <a:schemeClr val="tx1"/>
                </a:solidFill>
                <a:latin typeface="Calibri" panose="020F0502020204030204" pitchFamily="34" charset="0"/>
                <a:ea typeface="MS PGothic" panose="020B0600070205080204" pitchFamily="34" charset="-128"/>
              </a:defRPr>
            </a:lvl3pPr>
            <a:lvl4pPr marL="1691571" indent="-241653">
              <a:defRPr>
                <a:solidFill>
                  <a:schemeClr val="tx1"/>
                </a:solidFill>
                <a:latin typeface="Calibri" panose="020F0502020204030204" pitchFamily="34" charset="0"/>
                <a:ea typeface="MS PGothic" panose="020B0600070205080204" pitchFamily="34" charset="-128"/>
              </a:defRPr>
            </a:lvl4pPr>
            <a:lvl5pPr marL="2174878" indent="-241653">
              <a:defRPr>
                <a:solidFill>
                  <a:schemeClr val="tx1"/>
                </a:solidFill>
                <a:latin typeface="Calibri" panose="020F0502020204030204" pitchFamily="34" charset="0"/>
                <a:ea typeface="MS PGothic" panose="020B0600070205080204" pitchFamily="34" charset="-128"/>
              </a:defRPr>
            </a:lvl5pPr>
            <a:lvl6pPr marL="2658184"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3141490"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624796"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4108102"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EB2B8C1-AB9F-479A-9A4A-5C1E90CC776C}" type="slidenum">
              <a:rPr lang="en-GB" altLang="en-US" smtClean="0"/>
              <a:pPr/>
              <a:t>40</a:t>
            </a:fld>
            <a:endParaRPr lang="en-GB" altLang="en-US"/>
          </a:p>
        </p:txBody>
      </p:sp>
    </p:spTree>
    <p:extLst>
      <p:ext uri="{BB962C8B-B14F-4D97-AF65-F5344CB8AC3E}">
        <p14:creationId xmlns:p14="http://schemas.microsoft.com/office/powerpoint/2010/main" val="11553727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8FCD0ACF-BB36-404D-AB95-40D74AF27275}"/>
              </a:ext>
            </a:extLst>
          </p:cNvPr>
          <p:cNvSpPr>
            <a:spLocks noGrp="1" noRot="1" noChangeAspect="1" noTextEdit="1"/>
          </p:cNvSpPr>
          <p:nvPr>
            <p:ph type="sldImg"/>
          </p:nvPr>
        </p:nvSpPr>
        <p:spPr bwMode="auto">
          <a:xfrm>
            <a:off x="1497013" y="1200150"/>
            <a:ext cx="4321175" cy="32400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a:extLst>
              <a:ext uri="{FF2B5EF4-FFF2-40B4-BE49-F238E27FC236}">
                <a16:creationId xmlns:a16="http://schemas.microsoft.com/office/drawing/2014/main" id="{2ACC2D00-06C5-4B8E-A50E-291B68FAFEF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71684" name="Slide Number Placeholder 3">
            <a:extLst>
              <a:ext uri="{FF2B5EF4-FFF2-40B4-BE49-F238E27FC236}">
                <a16:creationId xmlns:a16="http://schemas.microsoft.com/office/drawing/2014/main" id="{FEB5703E-6FCB-4993-8785-3883714B0E5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85372" indent="-302066">
              <a:defRPr>
                <a:solidFill>
                  <a:schemeClr val="tx1"/>
                </a:solidFill>
                <a:latin typeface="Calibri" panose="020F0502020204030204" pitchFamily="34" charset="0"/>
                <a:ea typeface="MS PGothic" panose="020B0600070205080204" pitchFamily="34" charset="-128"/>
              </a:defRPr>
            </a:lvl2pPr>
            <a:lvl3pPr marL="1208265" indent="-241653">
              <a:defRPr>
                <a:solidFill>
                  <a:schemeClr val="tx1"/>
                </a:solidFill>
                <a:latin typeface="Calibri" panose="020F0502020204030204" pitchFamily="34" charset="0"/>
                <a:ea typeface="MS PGothic" panose="020B0600070205080204" pitchFamily="34" charset="-128"/>
              </a:defRPr>
            </a:lvl3pPr>
            <a:lvl4pPr marL="1691571" indent="-241653">
              <a:defRPr>
                <a:solidFill>
                  <a:schemeClr val="tx1"/>
                </a:solidFill>
                <a:latin typeface="Calibri" panose="020F0502020204030204" pitchFamily="34" charset="0"/>
                <a:ea typeface="MS PGothic" panose="020B0600070205080204" pitchFamily="34" charset="-128"/>
              </a:defRPr>
            </a:lvl4pPr>
            <a:lvl5pPr marL="2174878" indent="-241653">
              <a:defRPr>
                <a:solidFill>
                  <a:schemeClr val="tx1"/>
                </a:solidFill>
                <a:latin typeface="Calibri" panose="020F0502020204030204" pitchFamily="34" charset="0"/>
                <a:ea typeface="MS PGothic" panose="020B0600070205080204" pitchFamily="34" charset="-128"/>
              </a:defRPr>
            </a:lvl5pPr>
            <a:lvl6pPr marL="2658184"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3141490"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624796"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4108102"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EB5307F3-E3EF-42D8-8002-BDEFEF7A4115}" type="slidenum">
              <a:rPr lang="en-GB" altLang="en-US" smtClean="0"/>
              <a:pPr/>
              <a:t>41</a:t>
            </a:fld>
            <a:endParaRPr lang="en-GB" altLang="en-US"/>
          </a:p>
        </p:txBody>
      </p:sp>
    </p:spTree>
    <p:extLst>
      <p:ext uri="{BB962C8B-B14F-4D97-AF65-F5344CB8AC3E}">
        <p14:creationId xmlns:p14="http://schemas.microsoft.com/office/powerpoint/2010/main" val="24889340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a:extLst>
              <a:ext uri="{FF2B5EF4-FFF2-40B4-BE49-F238E27FC236}">
                <a16:creationId xmlns:a16="http://schemas.microsoft.com/office/drawing/2014/main" id="{68859DD7-8992-4B0E-BFC7-AB98B58E9776}"/>
              </a:ext>
            </a:extLst>
          </p:cNvPr>
          <p:cNvSpPr>
            <a:spLocks noGrp="1" noRot="1" noChangeAspect="1" noTextEdit="1"/>
          </p:cNvSpPr>
          <p:nvPr>
            <p:ph type="sldImg"/>
          </p:nvPr>
        </p:nvSpPr>
        <p:spPr bwMode="auto">
          <a:xfrm>
            <a:off x="1497013" y="1200150"/>
            <a:ext cx="4321175" cy="32400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a:extLst>
              <a:ext uri="{FF2B5EF4-FFF2-40B4-BE49-F238E27FC236}">
                <a16:creationId xmlns:a16="http://schemas.microsoft.com/office/drawing/2014/main" id="{0FDCE30F-DA89-4B06-9CD9-C23823CFE70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75780" name="Slide Number Placeholder 3">
            <a:extLst>
              <a:ext uri="{FF2B5EF4-FFF2-40B4-BE49-F238E27FC236}">
                <a16:creationId xmlns:a16="http://schemas.microsoft.com/office/drawing/2014/main" id="{3FF825E4-ECBE-4182-9B91-62802B4D820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85372" indent="-302066">
              <a:defRPr>
                <a:solidFill>
                  <a:schemeClr val="tx1"/>
                </a:solidFill>
                <a:latin typeface="Calibri" panose="020F0502020204030204" pitchFamily="34" charset="0"/>
                <a:ea typeface="MS PGothic" panose="020B0600070205080204" pitchFamily="34" charset="-128"/>
              </a:defRPr>
            </a:lvl2pPr>
            <a:lvl3pPr marL="1208265" indent="-241653">
              <a:defRPr>
                <a:solidFill>
                  <a:schemeClr val="tx1"/>
                </a:solidFill>
                <a:latin typeface="Calibri" panose="020F0502020204030204" pitchFamily="34" charset="0"/>
                <a:ea typeface="MS PGothic" panose="020B0600070205080204" pitchFamily="34" charset="-128"/>
              </a:defRPr>
            </a:lvl3pPr>
            <a:lvl4pPr marL="1691571" indent="-241653">
              <a:defRPr>
                <a:solidFill>
                  <a:schemeClr val="tx1"/>
                </a:solidFill>
                <a:latin typeface="Calibri" panose="020F0502020204030204" pitchFamily="34" charset="0"/>
                <a:ea typeface="MS PGothic" panose="020B0600070205080204" pitchFamily="34" charset="-128"/>
              </a:defRPr>
            </a:lvl4pPr>
            <a:lvl5pPr marL="2174878" indent="-241653">
              <a:defRPr>
                <a:solidFill>
                  <a:schemeClr val="tx1"/>
                </a:solidFill>
                <a:latin typeface="Calibri" panose="020F0502020204030204" pitchFamily="34" charset="0"/>
                <a:ea typeface="MS PGothic" panose="020B0600070205080204" pitchFamily="34" charset="-128"/>
              </a:defRPr>
            </a:lvl5pPr>
            <a:lvl6pPr marL="2658184"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3141490"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624796"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4108102"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9FBFDC31-1486-4891-BDF4-9AE05874D669}" type="slidenum">
              <a:rPr lang="en-GB" altLang="en-US" smtClean="0"/>
              <a:pPr/>
              <a:t>42</a:t>
            </a:fld>
            <a:endParaRPr lang="en-GB" altLang="en-US"/>
          </a:p>
        </p:txBody>
      </p:sp>
    </p:spTree>
    <p:extLst>
      <p:ext uri="{BB962C8B-B14F-4D97-AF65-F5344CB8AC3E}">
        <p14:creationId xmlns:p14="http://schemas.microsoft.com/office/powerpoint/2010/main" val="25576684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7013" y="1200150"/>
            <a:ext cx="4321175" cy="3240088"/>
          </a:xfrm>
        </p:spPr>
      </p:sp>
      <p:sp>
        <p:nvSpPr>
          <p:cNvPr id="3" name="Notes Placeholder 2"/>
          <p:cNvSpPr>
            <a:spLocks noGrp="1"/>
          </p:cNvSpPr>
          <p:nvPr>
            <p:ph type="body" idx="1"/>
          </p:nvPr>
        </p:nvSpPr>
        <p:spPr/>
        <p:txBody>
          <a:bodyPr/>
          <a:lstStyle/>
          <a:p>
            <a:pPr rtl="0" fontAlgn="base"/>
            <a:r>
              <a:rPr lang="en-GB" sz="1300" dirty="0"/>
              <a:t>This is a presentation on behalf of the Department for Education to talk to you about higher education student finance in England. </a:t>
            </a:r>
          </a:p>
          <a:p>
            <a:pPr rtl="0" fontAlgn="base"/>
            <a:r>
              <a:rPr lang="en-GB" sz="1300" dirty="0"/>
              <a:t>The main aim is to discuss the financial support package available from government for higher education, both tuition fees and your general living costs. </a:t>
            </a:r>
          </a:p>
          <a:p>
            <a:pPr rtl="0" fontAlgn="base"/>
            <a:r>
              <a:rPr lang="en-GB" sz="1300" dirty="0"/>
              <a:t>Finance is a big consideration when you’re considering higher education, and it’s important to understand the costs involved: tuition fees, rent and money to help you live are all very important. </a:t>
            </a:r>
          </a:p>
          <a:p>
            <a:pPr rtl="0" fontAlgn="base"/>
            <a:r>
              <a:rPr lang="en-GB" sz="1300" dirty="0"/>
              <a:t>Everyone’s circumstances are different when choosing whether to go to University, and sometimes you need help in making the decision on whether to go or not. </a:t>
            </a:r>
          </a:p>
          <a:p>
            <a:endParaRPr lang="en-GB" dirty="0"/>
          </a:p>
        </p:txBody>
      </p:sp>
      <p:sp>
        <p:nvSpPr>
          <p:cNvPr id="4" name="Slide Number Placeholder 3"/>
          <p:cNvSpPr>
            <a:spLocks noGrp="1"/>
          </p:cNvSpPr>
          <p:nvPr>
            <p:ph type="sldNum" sz="quarter" idx="5"/>
          </p:nvPr>
        </p:nvSpPr>
        <p:spPr/>
        <p:txBody>
          <a:bodyPr/>
          <a:lstStyle/>
          <a:p>
            <a:fld id="{DBF7509A-72B6-4BC0-BDDF-5DE4983BE145}" type="slidenum">
              <a:rPr lang="en-GB" smtClean="0"/>
              <a:t>43</a:t>
            </a:fld>
            <a:endParaRPr lang="en-GB"/>
          </a:p>
        </p:txBody>
      </p:sp>
    </p:spTree>
    <p:extLst>
      <p:ext uri="{BB962C8B-B14F-4D97-AF65-F5344CB8AC3E}">
        <p14:creationId xmlns:p14="http://schemas.microsoft.com/office/powerpoint/2010/main" val="12013223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7013" y="1200150"/>
            <a:ext cx="4321175" cy="32400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BF7509A-72B6-4BC0-BDDF-5DE4983BE145}" type="slidenum">
              <a:rPr lang="en-GB" smtClean="0"/>
              <a:t>45</a:t>
            </a:fld>
            <a:endParaRPr lang="en-GB"/>
          </a:p>
        </p:txBody>
      </p:sp>
    </p:spTree>
    <p:extLst>
      <p:ext uri="{BB962C8B-B14F-4D97-AF65-F5344CB8AC3E}">
        <p14:creationId xmlns:p14="http://schemas.microsoft.com/office/powerpoint/2010/main" val="8493675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7013" y="1200150"/>
            <a:ext cx="4321175" cy="32400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BF7509A-72B6-4BC0-BDDF-5DE4983BE145}" type="slidenum">
              <a:rPr lang="en-GB" smtClean="0"/>
              <a:t>46</a:t>
            </a:fld>
            <a:endParaRPr lang="en-GB"/>
          </a:p>
        </p:txBody>
      </p:sp>
    </p:spTree>
    <p:extLst>
      <p:ext uri="{BB962C8B-B14F-4D97-AF65-F5344CB8AC3E}">
        <p14:creationId xmlns:p14="http://schemas.microsoft.com/office/powerpoint/2010/main" val="40514975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7013" y="1200150"/>
            <a:ext cx="4321175" cy="32400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BF7509A-72B6-4BC0-BDDF-5DE4983BE145}" type="slidenum">
              <a:rPr lang="en-GB" smtClean="0"/>
              <a:t>47</a:t>
            </a:fld>
            <a:endParaRPr lang="en-GB"/>
          </a:p>
        </p:txBody>
      </p:sp>
    </p:spTree>
    <p:extLst>
      <p:ext uri="{BB962C8B-B14F-4D97-AF65-F5344CB8AC3E}">
        <p14:creationId xmlns:p14="http://schemas.microsoft.com/office/powerpoint/2010/main" val="40232986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From </a:t>
            </a:r>
            <a:r>
              <a:rPr lang="en-US" dirty="0">
                <a:hlinkClick r:id="rId3"/>
              </a:rPr>
              <a:t>Student Finance Maintenance Loans 2024 - Save the Student</a:t>
            </a:r>
            <a:endParaRPr lang="en-GB" dirty="0"/>
          </a:p>
        </p:txBody>
      </p:sp>
      <p:sp>
        <p:nvSpPr>
          <p:cNvPr id="4" name="Slide Number Placeholder 3"/>
          <p:cNvSpPr>
            <a:spLocks noGrp="1"/>
          </p:cNvSpPr>
          <p:nvPr>
            <p:ph type="sldNum" sz="quarter" idx="5"/>
          </p:nvPr>
        </p:nvSpPr>
        <p:spPr/>
        <p:txBody>
          <a:bodyPr/>
          <a:lstStyle/>
          <a:p>
            <a:fld id="{DBF7509A-72B6-4BC0-BDDF-5DE4983BE145}" type="slidenum">
              <a:rPr lang="en-GB" smtClean="0"/>
              <a:t>50</a:t>
            </a:fld>
            <a:endParaRPr lang="en-GB"/>
          </a:p>
        </p:txBody>
      </p:sp>
    </p:spTree>
    <p:extLst>
      <p:ext uri="{BB962C8B-B14F-4D97-AF65-F5344CB8AC3E}">
        <p14:creationId xmlns:p14="http://schemas.microsoft.com/office/powerpoint/2010/main" val="33248142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From </a:t>
            </a:r>
            <a:r>
              <a:rPr lang="en-US" dirty="0">
                <a:hlinkClick r:id="rId3"/>
              </a:rPr>
              <a:t>Student Finance Maintenance Loans 2024 - Save the Student</a:t>
            </a:r>
            <a:endParaRPr lang="en-GB" dirty="0"/>
          </a:p>
        </p:txBody>
      </p:sp>
      <p:sp>
        <p:nvSpPr>
          <p:cNvPr id="4" name="Slide Number Placeholder 3"/>
          <p:cNvSpPr>
            <a:spLocks noGrp="1"/>
          </p:cNvSpPr>
          <p:nvPr>
            <p:ph type="sldNum" sz="quarter" idx="5"/>
          </p:nvPr>
        </p:nvSpPr>
        <p:spPr/>
        <p:txBody>
          <a:bodyPr/>
          <a:lstStyle/>
          <a:p>
            <a:fld id="{DBF7509A-72B6-4BC0-BDDF-5DE4983BE145}" type="slidenum">
              <a:rPr lang="en-GB" smtClean="0"/>
              <a:t>51</a:t>
            </a:fld>
            <a:endParaRPr lang="en-GB"/>
          </a:p>
        </p:txBody>
      </p:sp>
    </p:spTree>
    <p:extLst>
      <p:ext uri="{BB962C8B-B14F-4D97-AF65-F5344CB8AC3E}">
        <p14:creationId xmlns:p14="http://schemas.microsoft.com/office/powerpoint/2010/main" val="41535776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7013" y="1200150"/>
            <a:ext cx="4321175" cy="3240088"/>
          </a:xfrm>
        </p:spPr>
      </p:sp>
      <p:sp>
        <p:nvSpPr>
          <p:cNvPr id="3" name="Notes Placeholder 2"/>
          <p:cNvSpPr>
            <a:spLocks noGrp="1"/>
          </p:cNvSpPr>
          <p:nvPr>
            <p:ph type="body" idx="1"/>
          </p:nvPr>
        </p:nvSpPr>
        <p:spPr/>
        <p:txBody>
          <a:bodyPr/>
          <a:lstStyle/>
          <a:p>
            <a:r>
              <a:rPr lang="en-GB" dirty="0"/>
              <a:t>The leaflets I’ll hand out at the end set out where you can go for more information on this.</a:t>
            </a:r>
          </a:p>
          <a:p>
            <a:endParaRPr lang="en-GB" dirty="0"/>
          </a:p>
        </p:txBody>
      </p:sp>
      <p:sp>
        <p:nvSpPr>
          <p:cNvPr id="4" name="Slide Number Placeholder 3"/>
          <p:cNvSpPr>
            <a:spLocks noGrp="1"/>
          </p:cNvSpPr>
          <p:nvPr>
            <p:ph type="sldNum" sz="quarter" idx="5"/>
          </p:nvPr>
        </p:nvSpPr>
        <p:spPr/>
        <p:txBody>
          <a:bodyPr/>
          <a:lstStyle/>
          <a:p>
            <a:fld id="{DBF7509A-72B6-4BC0-BDDF-5DE4983BE145}" type="slidenum">
              <a:rPr lang="en-GB" smtClean="0"/>
              <a:t>56</a:t>
            </a:fld>
            <a:endParaRPr lang="en-GB"/>
          </a:p>
        </p:txBody>
      </p:sp>
    </p:spTree>
    <p:extLst>
      <p:ext uri="{BB962C8B-B14F-4D97-AF65-F5344CB8AC3E}">
        <p14:creationId xmlns:p14="http://schemas.microsoft.com/office/powerpoint/2010/main" val="13020675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BF7509A-72B6-4BC0-BDDF-5DE4983BE145}" type="slidenum">
              <a:rPr lang="en-GB" smtClean="0"/>
              <a:t>58</a:t>
            </a:fld>
            <a:endParaRPr lang="en-GB"/>
          </a:p>
        </p:txBody>
      </p:sp>
    </p:spTree>
    <p:extLst>
      <p:ext uri="{BB962C8B-B14F-4D97-AF65-F5344CB8AC3E}">
        <p14:creationId xmlns:p14="http://schemas.microsoft.com/office/powerpoint/2010/main" val="3164806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F3A997A-FC72-400A-A994-747837A8FE3A}" type="datetimeFigureOut">
              <a:rPr lang="en-GB" smtClean="0"/>
              <a:t>04/06/2025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21096357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3A997A-FC72-400A-A994-747837A8FE3A}" type="datetimeFigureOut">
              <a:rPr lang="en-GB" smtClean="0"/>
              <a:t>04/06/2025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286505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F3A997A-FC72-400A-A994-747837A8FE3A}" type="datetimeFigureOut">
              <a:rPr lang="en-GB" smtClean="0"/>
              <a:t>04/06/2025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2233689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F3A997A-FC72-400A-A994-747837A8FE3A}" type="datetimeFigureOut">
              <a:rPr lang="en-GB" smtClean="0"/>
              <a:t>04/06/2025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39893014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3A997A-FC72-400A-A994-747837A8FE3A}" type="datetimeFigureOut">
              <a:rPr lang="en-GB" smtClean="0"/>
              <a:t>04/06/2025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23173971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F3A997A-FC72-400A-A994-747837A8FE3A}" type="datetimeFigureOut">
              <a:rPr lang="en-GB" smtClean="0"/>
              <a:t>04/06/2025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30482656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3A997A-FC72-400A-A994-747837A8FE3A}" type="datetimeFigureOut">
              <a:rPr lang="en-GB" smtClean="0"/>
              <a:t>04/06/2025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3428901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F3A997A-FC72-400A-A994-747837A8FE3A}" type="datetimeFigureOut">
              <a:rPr lang="en-GB" smtClean="0"/>
              <a:t>04/06/2025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35086762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F3A997A-FC72-400A-A994-747837A8FE3A}" type="datetimeFigureOut">
              <a:rPr lang="en-GB" smtClean="0"/>
              <a:t>04/06/2025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39503633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3A997A-FC72-400A-A994-747837A8FE3A}" type="datetimeFigureOut">
              <a:rPr lang="en-GB" smtClean="0"/>
              <a:t>04/06/2025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3423225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3A997A-FC72-400A-A994-747837A8FE3A}" type="datetimeFigureOut">
              <a:rPr lang="en-GB" smtClean="0"/>
              <a:t>04/06/2025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4490188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0_Custom Layout">
    <p:spTree>
      <p:nvGrpSpPr>
        <p:cNvPr id="1" name=""/>
        <p:cNvGrpSpPr/>
        <p:nvPr/>
      </p:nvGrpSpPr>
      <p:grpSpPr>
        <a:xfrm>
          <a:off x="0" y="0"/>
          <a:ext cx="0" cy="0"/>
          <a:chOff x="0" y="0"/>
          <a:chExt cx="0" cy="0"/>
        </a:xfrm>
      </p:grpSpPr>
      <p:pic>
        <p:nvPicPr>
          <p:cNvPr id="2" name="Picture 1" descr="footer.png">
            <a:extLst>
              <a:ext uri="{FF2B5EF4-FFF2-40B4-BE49-F238E27FC236}">
                <a16:creationId xmlns:a16="http://schemas.microsoft.com/office/drawing/2014/main" id="{943E97B0-4AC8-4B96-8282-DD42EBDADB7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5554134"/>
            <a:ext cx="9144000" cy="1303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UCAS-Right_aligned-White_box_only-RGB.png">
            <a:extLst>
              <a:ext uri="{FF2B5EF4-FFF2-40B4-BE49-F238E27FC236}">
                <a16:creationId xmlns:a16="http://schemas.microsoft.com/office/drawing/2014/main" id="{1EEA0E94-1CB1-4D66-8845-6226AADE6EF9}"/>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495117" y="6087534"/>
            <a:ext cx="1648883"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731075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3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1143000"/>
          </a:xfrm>
          <a:prstGeom prst="rect">
            <a:avLst/>
          </a:prstGeom>
        </p:spPr>
        <p:txBody>
          <a:bodyPr vert="horz"/>
          <a:lstStyle/>
          <a:p>
            <a:r>
              <a:rPr lang="en-GB"/>
              <a:t>Click to edit Master title style</a:t>
            </a:r>
            <a:endParaRPr lang="en-US"/>
          </a:p>
        </p:txBody>
      </p:sp>
      <p:sp>
        <p:nvSpPr>
          <p:cNvPr id="3" name="Date Placeholder 2">
            <a:extLst>
              <a:ext uri="{FF2B5EF4-FFF2-40B4-BE49-F238E27FC236}">
                <a16:creationId xmlns:a16="http://schemas.microsoft.com/office/drawing/2014/main" id="{19CBF66D-D8ED-4E7D-BA25-0F99FD3C7124}"/>
              </a:ext>
            </a:extLst>
          </p:cNvPr>
          <p:cNvSpPr>
            <a:spLocks noGrp="1"/>
          </p:cNvSpPr>
          <p:nvPr>
            <p:ph type="dt" sz="half" idx="10"/>
          </p:nvPr>
        </p:nvSpPr>
        <p:spPr>
          <a:xfrm>
            <a:off x="457200" y="6356352"/>
            <a:ext cx="2133600" cy="366183"/>
          </a:xfrm>
          <a:prstGeom prst="rect">
            <a:avLst/>
          </a:prstGeom>
        </p:spPr>
        <p:txBody>
          <a:bodyPr/>
          <a:lstStyle>
            <a:lvl1pPr eaLnBrk="1" hangingPunct="1">
              <a:defRPr/>
            </a:lvl1pPr>
          </a:lstStyle>
          <a:p>
            <a:pPr>
              <a:defRPr/>
            </a:pPr>
            <a:fld id="{FD00B8AC-916B-4064-94CA-4A85D2831204}" type="datetimeFigureOut">
              <a:rPr lang="en-US"/>
              <a:pPr>
                <a:defRPr/>
              </a:pPr>
              <a:t>6/4/2025</a:t>
            </a:fld>
            <a:endParaRPr lang="en-US" dirty="0"/>
          </a:p>
        </p:txBody>
      </p:sp>
      <p:sp>
        <p:nvSpPr>
          <p:cNvPr id="4" name="Footer Placeholder 3">
            <a:extLst>
              <a:ext uri="{FF2B5EF4-FFF2-40B4-BE49-F238E27FC236}">
                <a16:creationId xmlns:a16="http://schemas.microsoft.com/office/drawing/2014/main" id="{93BA9452-EFFE-418F-8112-FE51EB0BD73D}"/>
              </a:ext>
            </a:extLst>
          </p:cNvPr>
          <p:cNvSpPr>
            <a:spLocks noGrp="1"/>
          </p:cNvSpPr>
          <p:nvPr>
            <p:ph type="ftr" sz="quarter" idx="11"/>
          </p:nvPr>
        </p:nvSpPr>
        <p:spPr>
          <a:xfrm>
            <a:off x="3124200" y="6356352"/>
            <a:ext cx="2895600" cy="366183"/>
          </a:xfrm>
          <a:prstGeom prst="rect">
            <a:avLst/>
          </a:prstGeom>
        </p:spPr>
        <p:txBody>
          <a:bodyPr/>
          <a:lstStyle>
            <a:lvl1pPr eaLnBrk="1" hangingPunct="1">
              <a:defRPr>
                <a:solidFill>
                  <a:prstClr val="white"/>
                </a:solidFill>
              </a:defRPr>
            </a:lvl1pPr>
          </a:lstStyle>
          <a:p>
            <a:pPr>
              <a:defRPr/>
            </a:pPr>
            <a:endParaRPr lang="en-US"/>
          </a:p>
        </p:txBody>
      </p:sp>
    </p:spTree>
    <p:extLst>
      <p:ext uri="{BB962C8B-B14F-4D97-AF65-F5344CB8AC3E}">
        <p14:creationId xmlns:p14="http://schemas.microsoft.com/office/powerpoint/2010/main" val="30131486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473075"/>
            <a:ext cx="8153400" cy="1143000"/>
          </a:xfrm>
        </p:spPr>
        <p:txBody>
          <a:bodyPr/>
          <a:lstStyle/>
          <a:p>
            <a:r>
              <a:rPr lang="en-US"/>
              <a:t>Click to edit Master title style</a:t>
            </a:r>
            <a:endParaRPr lang="en-GB"/>
          </a:p>
        </p:txBody>
      </p:sp>
      <p:sp>
        <p:nvSpPr>
          <p:cNvPr id="3" name="ClipArt Placeholder 2"/>
          <p:cNvSpPr>
            <a:spLocks noGrp="1"/>
          </p:cNvSpPr>
          <p:nvPr>
            <p:ph type="clipArt" sz="half" idx="1"/>
          </p:nvPr>
        </p:nvSpPr>
        <p:spPr>
          <a:xfrm>
            <a:off x="533400" y="1828800"/>
            <a:ext cx="4000500" cy="4038600"/>
          </a:xfrm>
        </p:spPr>
        <p:txBody>
          <a:bodyPr/>
          <a:lstStyle/>
          <a:p>
            <a:pPr lvl="0"/>
            <a:endParaRPr lang="en-GB" noProof="0"/>
          </a:p>
        </p:txBody>
      </p:sp>
      <p:sp>
        <p:nvSpPr>
          <p:cNvPr id="4" name="Text Placeholder 3"/>
          <p:cNvSpPr>
            <a:spLocks noGrp="1"/>
          </p:cNvSpPr>
          <p:nvPr>
            <p:ph type="body" sz="half" idx="2"/>
          </p:nvPr>
        </p:nvSpPr>
        <p:spPr>
          <a:xfrm>
            <a:off x="4686300" y="1828800"/>
            <a:ext cx="4000500" cy="4038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8"/>
          <p:cNvSpPr>
            <a:spLocks noGrp="1" noChangeArrowheads="1"/>
          </p:cNvSpPr>
          <p:nvPr>
            <p:ph type="dt" sz="half" idx="10"/>
          </p:nvPr>
        </p:nvSpPr>
        <p:spPr/>
        <p:txBody>
          <a:bodyPr/>
          <a:lstStyle>
            <a:lvl1pPr>
              <a:defRPr>
                <a:solidFill>
                  <a:schemeClr val="tx1"/>
                </a:solidFill>
              </a:defRPr>
            </a:lvl1pPr>
          </a:lstStyle>
          <a:p>
            <a:pPr>
              <a:defRPr/>
            </a:pPr>
            <a:endParaRPr lang="en-US"/>
          </a:p>
        </p:txBody>
      </p:sp>
      <p:sp>
        <p:nvSpPr>
          <p:cNvPr id="6" name="Rectangle 9"/>
          <p:cNvSpPr>
            <a:spLocks noGrp="1" noChangeArrowheads="1"/>
          </p:cNvSpPr>
          <p:nvPr>
            <p:ph type="ftr" sz="quarter" idx="11"/>
          </p:nvPr>
        </p:nvSpPr>
        <p:spPr/>
        <p:txBody>
          <a:bodyPr/>
          <a:lstStyle>
            <a:lvl1pPr>
              <a:defRPr>
                <a:solidFill>
                  <a:schemeClr val="tx1"/>
                </a:solidFill>
              </a:defRPr>
            </a:lvl1pPr>
          </a:lstStyle>
          <a:p>
            <a:pPr>
              <a:defRPr/>
            </a:pPr>
            <a:endParaRPr lang="en-US"/>
          </a:p>
        </p:txBody>
      </p:sp>
      <p:sp>
        <p:nvSpPr>
          <p:cNvPr id="7" name="Rectangle 10"/>
          <p:cNvSpPr>
            <a:spLocks noGrp="1" noChangeArrowheads="1"/>
          </p:cNvSpPr>
          <p:nvPr>
            <p:ph type="sldNum" sz="quarter" idx="12"/>
          </p:nvPr>
        </p:nvSpPr>
        <p:spPr/>
        <p:txBody>
          <a:bodyPr/>
          <a:lstStyle>
            <a:lvl1pPr>
              <a:defRPr>
                <a:solidFill>
                  <a:schemeClr val="tx1"/>
                </a:solidFill>
              </a:defRPr>
            </a:lvl1pPr>
          </a:lstStyle>
          <a:p>
            <a:fld id="{A92EDF1D-CA7D-4B40-9884-69F05716DDBD}" type="slidenum">
              <a:rPr lang="en-US" altLang="en-US"/>
              <a:pPr/>
              <a:t>‹#›</a:t>
            </a:fld>
            <a:endParaRPr lang="en-US" altLang="en-US"/>
          </a:p>
        </p:txBody>
      </p:sp>
    </p:spTree>
    <p:extLst>
      <p:ext uri="{BB962C8B-B14F-4D97-AF65-F5344CB8AC3E}">
        <p14:creationId xmlns:p14="http://schemas.microsoft.com/office/powerpoint/2010/main" val="3381284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3A997A-FC72-400A-A994-747837A8FE3A}" type="datetimeFigureOut">
              <a:rPr lang="en-GB" smtClean="0"/>
              <a:t>04/06/2025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6A79BC-1ABC-407B-8E6E-4ABFADE17FC3}" type="slidenum">
              <a:rPr lang="en-GB" smtClean="0"/>
              <a:t>‹#›</a:t>
            </a:fld>
            <a:endParaRPr lang="en-GB"/>
          </a:p>
        </p:txBody>
      </p:sp>
    </p:spTree>
    <p:extLst>
      <p:ext uri="{BB962C8B-B14F-4D97-AF65-F5344CB8AC3E}">
        <p14:creationId xmlns:p14="http://schemas.microsoft.com/office/powerpoint/2010/main" val="3268310734"/>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microsoft.com/office/2007/relationships/hdphoto" Target="../media/hdphoto2.wdp"/></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microsoft.com/office/2007/relationships/hdphoto" Target="../media/hdphoto4.wdp"/></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hyperlink" Target="http://www.ucas.com/" TargetMode="External"/><Relationship Id="rId2" Type="http://schemas.openxmlformats.org/officeDocument/2006/relationships/hyperlink" Target="http://www.theuniguide.co.uk/" TargetMode="External"/><Relationship Id="rId1" Type="http://schemas.openxmlformats.org/officeDocument/2006/relationships/slideLayout" Target="../slideLayouts/slideLayout13.xml"/><Relationship Id="rId6" Type="http://schemas.openxmlformats.org/officeDocument/2006/relationships/hyperlink" Target="http://www.slc.co.uk/" TargetMode="External"/><Relationship Id="rId5" Type="http://schemas.openxmlformats.org/officeDocument/2006/relationships/hyperlink" Target="http://www.whatuni.com/" TargetMode="External"/><Relationship Id="rId4" Type="http://schemas.openxmlformats.org/officeDocument/2006/relationships/hyperlink" Target="http://www.heaponline.co.uk/" TargetMode="External"/></Relationships>
</file>

<file path=ppt/slides/_rels/slide25.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hyperlink" Target="https://www.ucas.com/" TargetMode="Externa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32.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4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microsoft.com/office/2007/relationships/hdphoto" Target="../media/hdphoto7.wdp"/><Relationship Id="rId4" Type="http://schemas.openxmlformats.org/officeDocument/2006/relationships/image" Target="../media/image42.png"/></Relationships>
</file>

<file path=ppt/slides/_rels/slide5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microsoft.com/office/2007/relationships/hdphoto" Target="../media/hdphoto8.wdp"/><Relationship Id="rId4" Type="http://schemas.openxmlformats.org/officeDocument/2006/relationships/image" Target="../media/image43.png"/></Relationships>
</file>

<file path=ppt/slides/_rels/slide5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0E491B7-5E7B-407F-A389-B69CFB7C5F0E}"/>
              </a:ext>
            </a:extLst>
          </p:cNvPr>
          <p:cNvSpPr/>
          <p:nvPr/>
        </p:nvSpPr>
        <p:spPr>
          <a:xfrm>
            <a:off x="759271" y="2967337"/>
            <a:ext cx="7625485" cy="1015663"/>
          </a:xfrm>
          <a:prstGeom prst="rect">
            <a:avLst/>
          </a:prstGeom>
          <a:noFill/>
        </p:spPr>
        <p:txBody>
          <a:bodyPr wrap="none">
            <a:spAutoFit/>
          </a:bodyPr>
          <a:lstStyle/>
          <a:p>
            <a:pPr algn="ctr">
              <a:defRPr/>
            </a:pPr>
            <a:r>
              <a:rPr lang="en-US" sz="6000" b="1" dirty="0">
                <a:ln w="9525">
                  <a:solidFill>
                    <a:schemeClr val="bg1"/>
                  </a:solidFill>
                  <a:prstDash val="solid"/>
                </a:ln>
                <a:solidFill>
                  <a:schemeClr val="bg1"/>
                </a:solidFill>
                <a:effectLst>
                  <a:outerShdw blurRad="12700" dist="38100" dir="2700000" algn="tl" rotWithShape="0">
                    <a:schemeClr val="bg1">
                      <a:lumMod val="50000"/>
                    </a:schemeClr>
                  </a:outerShdw>
                </a:effectLst>
              </a:rPr>
              <a:t>UCAS: A Parents’ Guide</a:t>
            </a:r>
          </a:p>
        </p:txBody>
      </p:sp>
      <p:pic>
        <p:nvPicPr>
          <p:cNvPr id="28675" name="Picture 2">
            <a:extLst>
              <a:ext uri="{FF2B5EF4-FFF2-40B4-BE49-F238E27FC236}">
                <a16:creationId xmlns:a16="http://schemas.microsoft.com/office/drawing/2014/main" id="{217F6647-ED98-4536-9189-D239F33486EA}"/>
              </a:ext>
            </a:extLst>
          </p:cNvPr>
          <p:cNvPicPr>
            <a:picLocks noChangeAspect="1"/>
          </p:cNvPicPr>
          <p:nvPr/>
        </p:nvPicPr>
        <p:blipFill>
          <a:blip r:embed="rId2">
            <a:extLst>
              <a:ext uri="{28A0092B-C50C-407E-A947-70E740481C1C}">
                <a14:useLocalDpi xmlns:a14="http://schemas.microsoft.com/office/drawing/2010/main" val="0"/>
              </a:ext>
            </a:extLst>
          </a:blip>
          <a:srcRect b="36607"/>
          <a:stretch>
            <a:fillRect/>
          </a:stretch>
        </p:blipFill>
        <p:spPr bwMode="auto">
          <a:xfrm>
            <a:off x="7167034" y="1143001"/>
            <a:ext cx="1623484"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BC8640C9-F721-4EDC-8E4D-BD76E6ED79EB}"/>
              </a:ext>
            </a:extLst>
          </p:cNvPr>
          <p:cNvSpPr/>
          <p:nvPr/>
        </p:nvSpPr>
        <p:spPr>
          <a:xfrm>
            <a:off x="1152625" y="1127313"/>
            <a:ext cx="6014916" cy="523220"/>
          </a:xfrm>
          <a:prstGeom prst="rect">
            <a:avLst/>
          </a:prstGeom>
          <a:noFill/>
        </p:spPr>
        <p:txBody>
          <a:bodyPr wrap="none">
            <a:spAutoFit/>
          </a:bodyPr>
          <a:lstStyle/>
          <a:p>
            <a:pPr algn="ctr">
              <a:defRPr/>
            </a:pPr>
            <a:r>
              <a:rPr lang="en-US" sz="2800" b="1" dirty="0">
                <a:ln w="9525">
                  <a:solidFill>
                    <a:schemeClr val="bg1"/>
                  </a:solidFill>
                  <a:prstDash val="solid"/>
                </a:ln>
                <a:solidFill>
                  <a:schemeClr val="bg1"/>
                </a:solidFill>
                <a:effectLst>
                  <a:outerShdw blurRad="12700" dist="38100" dir="2700000" algn="tl" rotWithShape="0">
                    <a:schemeClr val="bg1">
                      <a:lumMod val="50000"/>
                    </a:schemeClr>
                  </a:outerShdw>
                </a:effectLst>
              </a:rPr>
              <a:t>Beaminster and Colfox Joint Sixth Form</a:t>
            </a:r>
          </a:p>
        </p:txBody>
      </p:sp>
    </p:spTree>
    <p:extLst>
      <p:ext uri="{BB962C8B-B14F-4D97-AF65-F5344CB8AC3E}">
        <p14:creationId xmlns:p14="http://schemas.microsoft.com/office/powerpoint/2010/main" val="2664029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7200" dirty="0"/>
              <a:t>Key messages</a:t>
            </a:r>
          </a:p>
        </p:txBody>
      </p:sp>
      <p:sp>
        <p:nvSpPr>
          <p:cNvPr id="3" name="Content Placeholder 2"/>
          <p:cNvSpPr>
            <a:spLocks noGrp="1"/>
          </p:cNvSpPr>
          <p:nvPr>
            <p:ph idx="1"/>
          </p:nvPr>
        </p:nvSpPr>
        <p:spPr>
          <a:xfrm>
            <a:off x="628650" y="1825624"/>
            <a:ext cx="7886700" cy="4564289"/>
          </a:xfrm>
        </p:spPr>
        <p:txBody>
          <a:bodyPr/>
          <a:lstStyle/>
          <a:p>
            <a:r>
              <a:rPr lang="en-GB" b="1" dirty="0"/>
              <a:t>Research</a:t>
            </a:r>
            <a:r>
              <a:rPr lang="en-GB" dirty="0"/>
              <a:t> courses and institutions carefully before applying</a:t>
            </a:r>
          </a:p>
          <a:p>
            <a:r>
              <a:rPr lang="en-GB" b="1" dirty="0"/>
              <a:t>Spend time </a:t>
            </a:r>
            <a:r>
              <a:rPr lang="en-GB" dirty="0"/>
              <a:t>writing a quality application (including personal statement)</a:t>
            </a:r>
          </a:p>
          <a:p>
            <a:r>
              <a:rPr lang="en-GB" b="1" dirty="0"/>
              <a:t>Use your 5 choices wisely </a:t>
            </a:r>
            <a:r>
              <a:rPr lang="en-GB" dirty="0"/>
              <a:t>– be realistic!</a:t>
            </a:r>
          </a:p>
          <a:p>
            <a:r>
              <a:rPr lang="en-GB" dirty="0"/>
              <a:t>Beware the pull of the </a:t>
            </a:r>
            <a:r>
              <a:rPr lang="en-GB" b="1" dirty="0"/>
              <a:t>unconditional offer</a:t>
            </a:r>
          </a:p>
          <a:p>
            <a:r>
              <a:rPr lang="en-GB" dirty="0"/>
              <a:t>Do not be put off by </a:t>
            </a:r>
            <a:r>
              <a:rPr lang="en-GB" b="1" dirty="0"/>
              <a:t>financial considerations</a:t>
            </a:r>
          </a:p>
          <a:p>
            <a:r>
              <a:rPr lang="en-GB" b="1" dirty="0"/>
              <a:t>Ultimately, the quality of the course being offered trumps everything else.</a:t>
            </a:r>
          </a:p>
        </p:txBody>
      </p:sp>
    </p:spTree>
    <p:extLst>
      <p:ext uri="{BB962C8B-B14F-4D97-AF65-F5344CB8AC3E}">
        <p14:creationId xmlns:p14="http://schemas.microsoft.com/office/powerpoint/2010/main" val="593640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FB21A2B-9457-1BAB-1DDA-91D90A2A7579}"/>
              </a:ext>
            </a:extLst>
          </p:cNvPr>
          <p:cNvPicPr>
            <a:picLocks noChangeAspect="1"/>
          </p:cNvPicPr>
          <p:nvPr/>
        </p:nvPicPr>
        <p:blipFill>
          <a:blip r:embed="rId2"/>
          <a:stretch>
            <a:fillRect/>
          </a:stretch>
        </p:blipFill>
        <p:spPr>
          <a:xfrm>
            <a:off x="823718" y="0"/>
            <a:ext cx="7496564" cy="6858000"/>
          </a:xfrm>
          <a:prstGeom prst="rect">
            <a:avLst/>
          </a:prstGeom>
        </p:spPr>
      </p:pic>
    </p:spTree>
    <p:extLst>
      <p:ext uri="{BB962C8B-B14F-4D97-AF65-F5344CB8AC3E}">
        <p14:creationId xmlns:p14="http://schemas.microsoft.com/office/powerpoint/2010/main" val="11392754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286DA9F-083A-9A7F-7D8F-C0E2E38F6004}"/>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9915" y="36454"/>
            <a:ext cx="8806456" cy="6205720"/>
          </a:xfrm>
          <a:prstGeom prst="rect">
            <a:avLst/>
          </a:prstGeom>
        </p:spPr>
      </p:pic>
    </p:spTree>
    <p:extLst>
      <p:ext uri="{BB962C8B-B14F-4D97-AF65-F5344CB8AC3E}">
        <p14:creationId xmlns:p14="http://schemas.microsoft.com/office/powerpoint/2010/main" val="39503303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94965CC-27C8-BEC1-3732-C03BC3BF54D1}"/>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Lst>
          </a:blip>
          <a:stretch>
            <a:fillRect/>
          </a:stretch>
        </p:blipFill>
        <p:spPr>
          <a:xfrm>
            <a:off x="366272" y="301083"/>
            <a:ext cx="8532401" cy="5820938"/>
          </a:xfrm>
          <a:prstGeom prst="rect">
            <a:avLst/>
          </a:prstGeom>
        </p:spPr>
      </p:pic>
    </p:spTree>
    <p:extLst>
      <p:ext uri="{BB962C8B-B14F-4D97-AF65-F5344CB8AC3E}">
        <p14:creationId xmlns:p14="http://schemas.microsoft.com/office/powerpoint/2010/main" val="30210262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E4F764-401C-BD50-EA7E-D15BCD338045}"/>
              </a:ext>
            </a:extLst>
          </p:cNvPr>
          <p:cNvPicPr>
            <a:picLocks noChangeAspect="1"/>
          </p:cNvPicPr>
          <p:nvPr/>
        </p:nvPicPr>
        <p:blipFill>
          <a:blip r:embed="rId2"/>
          <a:stretch>
            <a:fillRect/>
          </a:stretch>
        </p:blipFill>
        <p:spPr>
          <a:xfrm>
            <a:off x="80128" y="10613"/>
            <a:ext cx="8171774" cy="5690417"/>
          </a:xfrm>
          <a:prstGeom prst="rect">
            <a:avLst/>
          </a:prstGeom>
        </p:spPr>
      </p:pic>
    </p:spTree>
    <p:extLst>
      <p:ext uri="{BB962C8B-B14F-4D97-AF65-F5344CB8AC3E}">
        <p14:creationId xmlns:p14="http://schemas.microsoft.com/office/powerpoint/2010/main" val="5439864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0356B79-2B94-E23E-D1B9-BC52B0F113DE}"/>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2219" y="-53186"/>
            <a:ext cx="8874152" cy="6160786"/>
          </a:xfrm>
          <a:prstGeom prst="rect">
            <a:avLst/>
          </a:prstGeom>
        </p:spPr>
      </p:pic>
    </p:spTree>
    <p:extLst>
      <p:ext uri="{BB962C8B-B14F-4D97-AF65-F5344CB8AC3E}">
        <p14:creationId xmlns:p14="http://schemas.microsoft.com/office/powerpoint/2010/main" val="14786417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29257-BECC-83C2-6D4C-3748BB9FBAD7}"/>
              </a:ext>
            </a:extLst>
          </p:cNvPr>
          <p:cNvSpPr>
            <a:spLocks noGrp="1"/>
          </p:cNvSpPr>
          <p:nvPr>
            <p:ph type="title"/>
          </p:nvPr>
        </p:nvSpPr>
        <p:spPr/>
        <p:txBody>
          <a:bodyPr/>
          <a:lstStyle/>
          <a:p>
            <a:r>
              <a:rPr lang="en-US" b="1" i="0" dirty="0">
                <a:solidFill>
                  <a:srgbClr val="111111"/>
                </a:solidFill>
                <a:effectLst/>
                <a:latin typeface="Roboto" panose="02000000000000000000" pitchFamily="2" charset="0"/>
              </a:rPr>
              <a:t>UCAS Undergraduate Applications by Subject, 2025:</a:t>
            </a:r>
            <a:endParaRPr lang="en-GB" dirty="0"/>
          </a:p>
        </p:txBody>
      </p:sp>
      <p:sp>
        <p:nvSpPr>
          <p:cNvPr id="3" name="Content Placeholder 2">
            <a:extLst>
              <a:ext uri="{FF2B5EF4-FFF2-40B4-BE49-F238E27FC236}">
                <a16:creationId xmlns:a16="http://schemas.microsoft.com/office/drawing/2014/main" id="{BA7222FD-1A5B-3988-7C8C-B70736568FDA}"/>
              </a:ext>
            </a:extLst>
          </p:cNvPr>
          <p:cNvSpPr>
            <a:spLocks noGrp="1"/>
          </p:cNvSpPr>
          <p:nvPr>
            <p:ph idx="1"/>
          </p:nvPr>
        </p:nvSpPr>
        <p:spPr/>
        <p:txBody>
          <a:bodyPr/>
          <a:lstStyle/>
          <a:p>
            <a:pPr algn="l">
              <a:lnSpc>
                <a:spcPct val="100000"/>
              </a:lnSpc>
              <a:buFont typeface="+mj-lt"/>
              <a:buAutoNum type="arabicPeriod"/>
            </a:pPr>
            <a:r>
              <a:rPr lang="en-US" b="1" i="0" dirty="0">
                <a:solidFill>
                  <a:srgbClr val="111111"/>
                </a:solidFill>
                <a:effectLst/>
                <a:latin typeface="Roboto" panose="02000000000000000000" pitchFamily="2" charset="0"/>
              </a:rPr>
              <a:t>Most Popular </a:t>
            </a:r>
            <a:r>
              <a:rPr lang="en-US" b="0" i="0" dirty="0">
                <a:solidFill>
                  <a:srgbClr val="111111"/>
                </a:solidFill>
                <a:effectLst/>
                <a:latin typeface="Roboto" panose="02000000000000000000" pitchFamily="2" charset="0"/>
              </a:rPr>
              <a:t>Subject Group: Business and Law (15.8% of applications)</a:t>
            </a:r>
          </a:p>
          <a:p>
            <a:pPr algn="l">
              <a:lnSpc>
                <a:spcPct val="100000"/>
              </a:lnSpc>
              <a:buFont typeface="+mj-lt"/>
              <a:buAutoNum type="arabicPeriod"/>
            </a:pPr>
            <a:r>
              <a:rPr lang="en-US" b="1" i="0" dirty="0">
                <a:solidFill>
                  <a:srgbClr val="111111"/>
                </a:solidFill>
                <a:effectLst/>
                <a:latin typeface="Roboto" panose="02000000000000000000" pitchFamily="2" charset="0"/>
              </a:rPr>
              <a:t>Other Top Subject Groups</a:t>
            </a:r>
            <a:r>
              <a:rPr lang="en-US" b="0" i="0" dirty="0">
                <a:solidFill>
                  <a:srgbClr val="111111"/>
                </a:solidFill>
                <a:effectLst/>
                <a:latin typeface="Roboto" panose="02000000000000000000" pitchFamily="2" charset="0"/>
              </a:rPr>
              <a:t>: Medicine and Dentistry (13.3%), Humanities (13.1%), Creative Arts and Design (12.7%), Education (12.4%)</a:t>
            </a:r>
          </a:p>
          <a:p>
            <a:pPr algn="l">
              <a:lnSpc>
                <a:spcPct val="100000"/>
              </a:lnSpc>
              <a:buFont typeface="+mj-lt"/>
              <a:buAutoNum type="arabicPeriod"/>
            </a:pPr>
            <a:r>
              <a:rPr lang="en-US" b="1" i="0" dirty="0">
                <a:solidFill>
                  <a:srgbClr val="111111"/>
                </a:solidFill>
                <a:effectLst/>
                <a:latin typeface="Roboto" panose="02000000000000000000" pitchFamily="2" charset="0"/>
              </a:rPr>
              <a:t>Subject Group with Largest Increase</a:t>
            </a:r>
            <a:r>
              <a:rPr lang="en-US" b="0" i="0" dirty="0">
                <a:solidFill>
                  <a:srgbClr val="111111"/>
                </a:solidFill>
                <a:effectLst/>
                <a:latin typeface="Roboto" panose="02000000000000000000" pitchFamily="2" charset="0"/>
              </a:rPr>
              <a:t>: Computing (5.7% increase)</a:t>
            </a:r>
          </a:p>
          <a:p>
            <a:pPr algn="l">
              <a:lnSpc>
                <a:spcPct val="100000"/>
              </a:lnSpc>
              <a:buFont typeface="+mj-lt"/>
              <a:buAutoNum type="arabicPeriod"/>
            </a:pPr>
            <a:r>
              <a:rPr lang="en-US" b="1" i="0" dirty="0">
                <a:solidFill>
                  <a:srgbClr val="111111"/>
                </a:solidFill>
                <a:effectLst/>
                <a:latin typeface="Roboto" panose="02000000000000000000" pitchFamily="2" charset="0"/>
              </a:rPr>
              <a:t>Subject Group with Largest Decrease</a:t>
            </a:r>
            <a:r>
              <a:rPr lang="en-US" b="0" i="0" dirty="0">
                <a:solidFill>
                  <a:srgbClr val="111111"/>
                </a:solidFill>
                <a:effectLst/>
                <a:latin typeface="Roboto" panose="02000000000000000000" pitchFamily="2" charset="0"/>
              </a:rPr>
              <a:t>: Modern Languages (4.1% decrease)</a:t>
            </a:r>
          </a:p>
          <a:p>
            <a:endParaRPr lang="en-GB" dirty="0"/>
          </a:p>
        </p:txBody>
      </p:sp>
    </p:spTree>
    <p:extLst>
      <p:ext uri="{BB962C8B-B14F-4D97-AF65-F5344CB8AC3E}">
        <p14:creationId xmlns:p14="http://schemas.microsoft.com/office/powerpoint/2010/main" val="5339402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0A42F35-6FC6-3D69-8162-B3669D97B427}"/>
              </a:ext>
            </a:extLst>
          </p:cNvPr>
          <p:cNvSpPr txBox="1"/>
          <p:nvPr/>
        </p:nvSpPr>
        <p:spPr>
          <a:xfrm rot="16200000">
            <a:off x="-1962614" y="4258424"/>
            <a:ext cx="4572000" cy="369332"/>
          </a:xfrm>
          <a:prstGeom prst="rect">
            <a:avLst/>
          </a:prstGeom>
          <a:noFill/>
        </p:spPr>
        <p:txBody>
          <a:bodyPr wrap="square">
            <a:spAutoFit/>
          </a:bodyPr>
          <a:lstStyle/>
          <a:p>
            <a:r>
              <a:rPr lang="en-GB" dirty="0"/>
              <a:t>https://www.hesa.ac.uk/</a:t>
            </a:r>
          </a:p>
        </p:txBody>
      </p:sp>
      <p:pic>
        <p:nvPicPr>
          <p:cNvPr id="5" name="Picture 4">
            <a:extLst>
              <a:ext uri="{FF2B5EF4-FFF2-40B4-BE49-F238E27FC236}">
                <a16:creationId xmlns:a16="http://schemas.microsoft.com/office/drawing/2014/main" id="{B3B96FAC-CF8F-B856-06F0-81262F81438B}"/>
              </a:ext>
            </a:extLst>
          </p:cNvPr>
          <p:cNvPicPr>
            <a:picLocks noChangeAspect="1"/>
          </p:cNvPicPr>
          <p:nvPr/>
        </p:nvPicPr>
        <p:blipFill>
          <a:blip r:embed="rId2"/>
          <a:stretch>
            <a:fillRect/>
          </a:stretch>
        </p:blipFill>
        <p:spPr>
          <a:xfrm>
            <a:off x="1558764" y="0"/>
            <a:ext cx="7585236" cy="6858000"/>
          </a:xfrm>
          <a:prstGeom prst="rect">
            <a:avLst/>
          </a:prstGeom>
        </p:spPr>
      </p:pic>
    </p:spTree>
    <p:extLst>
      <p:ext uri="{BB962C8B-B14F-4D97-AF65-F5344CB8AC3E}">
        <p14:creationId xmlns:p14="http://schemas.microsoft.com/office/powerpoint/2010/main" val="24903119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8300" y="620713"/>
            <a:ext cx="8407400" cy="511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6"/>
          <p:cNvSpPr txBox="1">
            <a:spLocks noChangeArrowheads="1"/>
          </p:cNvSpPr>
          <p:nvPr/>
        </p:nvSpPr>
        <p:spPr bwMode="auto">
          <a:xfrm rot="20778312">
            <a:off x="1589881" y="914400"/>
            <a:ext cx="5964238" cy="452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9pPr>
          </a:lstStyle>
          <a:p>
            <a:pPr algn="ctr" eaLnBrk="1" hangingPunct="1">
              <a:spcBef>
                <a:spcPct val="0"/>
              </a:spcBef>
              <a:buClrTx/>
              <a:buSzTx/>
              <a:buFontTx/>
              <a:buNone/>
              <a:defRPr/>
            </a:pPr>
            <a:r>
              <a:rPr lang="en-GB" altLang="en-US" sz="7200" b="1" dirty="0">
                <a:solidFill>
                  <a:schemeClr val="tx2"/>
                </a:solidFill>
                <a:effectLst>
                  <a:outerShdw blurRad="38100" dist="38100" dir="2700000" algn="tl">
                    <a:srgbClr val="000000"/>
                  </a:outerShdw>
                </a:effectLst>
                <a:latin typeface="+mj-lt"/>
                <a:ea typeface="+mj-ea"/>
                <a:cs typeface="+mj-cs"/>
              </a:rPr>
              <a:t>349</a:t>
            </a:r>
          </a:p>
          <a:p>
            <a:pPr algn="ctr" eaLnBrk="1" hangingPunct="1">
              <a:spcBef>
                <a:spcPct val="0"/>
              </a:spcBef>
              <a:buClrTx/>
              <a:buSzTx/>
              <a:buFontTx/>
              <a:buNone/>
              <a:defRPr/>
            </a:pPr>
            <a:r>
              <a:rPr lang="en-GB" altLang="en-US" sz="7200" b="1" dirty="0">
                <a:solidFill>
                  <a:schemeClr val="tx2"/>
                </a:solidFill>
                <a:effectLst>
                  <a:outerShdw blurRad="38100" dist="38100" dir="2700000" algn="tl">
                    <a:srgbClr val="000000"/>
                  </a:outerShdw>
                </a:effectLst>
                <a:latin typeface="+mj-lt"/>
                <a:ea typeface="+mj-ea"/>
                <a:cs typeface="+mj-cs"/>
              </a:rPr>
              <a:t>Institutions awarding degrees</a:t>
            </a:r>
          </a:p>
        </p:txBody>
      </p:sp>
    </p:spTree>
    <p:extLst>
      <p:ext uri="{BB962C8B-B14F-4D97-AF65-F5344CB8AC3E}">
        <p14:creationId xmlns:p14="http://schemas.microsoft.com/office/powerpoint/2010/main" val="1725302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descr="https://sarahwaurechen.files.wordpress.com/2013/06/colin-1.jpg"/>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40000" contrast="-64000"/>
                    </a14:imgEffect>
                  </a14:imgLayer>
                </a14:imgProps>
              </a:ext>
              <a:ext uri="{28A0092B-C50C-407E-A947-70E740481C1C}">
                <a14:useLocalDpi xmlns:a14="http://schemas.microsoft.com/office/drawing/2010/main" val="0"/>
              </a:ext>
            </a:extLst>
          </a:blip>
          <a:srcRect/>
          <a:stretch>
            <a:fillRect/>
          </a:stretch>
        </p:blipFill>
        <p:spPr bwMode="auto">
          <a:xfrm>
            <a:off x="620356" y="452438"/>
            <a:ext cx="8137525" cy="5640387"/>
          </a:xfrm>
          <a:prstGeom prst="rect">
            <a:avLst/>
          </a:prstGeom>
          <a:solidFill>
            <a:schemeClr val="accent1"/>
          </a:solidFill>
          <a:ln>
            <a:noFill/>
          </a:ln>
        </p:spPr>
      </p:pic>
      <p:sp>
        <p:nvSpPr>
          <p:cNvPr id="5" name="Text Box 6"/>
          <p:cNvSpPr txBox="1">
            <a:spLocks noChangeArrowheads="1"/>
          </p:cNvSpPr>
          <p:nvPr/>
        </p:nvSpPr>
        <p:spPr bwMode="auto">
          <a:xfrm rot="20778312">
            <a:off x="1933909" y="2521703"/>
            <a:ext cx="6034088" cy="4402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9pPr>
          </a:lstStyle>
          <a:p>
            <a:pPr algn="ctr" eaLnBrk="1" hangingPunct="1">
              <a:spcBef>
                <a:spcPct val="0"/>
              </a:spcBef>
              <a:buClrTx/>
              <a:buSzTx/>
              <a:buFont typeface="Wingdings" panose="05000000000000000000" pitchFamily="2" charset="2"/>
              <a:buNone/>
              <a:defRPr/>
            </a:pPr>
            <a:r>
              <a:rPr lang="en-GB" altLang="en-US" sz="9600" b="1" dirty="0">
                <a:effectLst>
                  <a:outerShdw blurRad="38100" dist="38100" dir="2700000" algn="tl">
                    <a:srgbClr val="000000"/>
                  </a:outerShdw>
                </a:effectLst>
                <a:latin typeface="+mj-lt"/>
                <a:ea typeface="+mj-ea"/>
                <a:cs typeface="+mj-cs"/>
              </a:rPr>
              <a:t>52,000 </a:t>
            </a:r>
          </a:p>
          <a:p>
            <a:pPr algn="ctr" eaLnBrk="1" hangingPunct="1">
              <a:spcBef>
                <a:spcPct val="0"/>
              </a:spcBef>
              <a:buClrTx/>
              <a:buSzTx/>
              <a:buFont typeface="Wingdings" panose="05000000000000000000" pitchFamily="2" charset="2"/>
              <a:buNone/>
              <a:defRPr/>
            </a:pPr>
            <a:r>
              <a:rPr lang="en-GB" altLang="en-US" sz="9600" b="1" dirty="0">
                <a:effectLst>
                  <a:outerShdw blurRad="38100" dist="38100" dir="2700000" algn="tl">
                    <a:srgbClr val="000000"/>
                  </a:outerShdw>
                </a:effectLst>
                <a:latin typeface="+mj-lt"/>
                <a:ea typeface="+mj-ea"/>
                <a:cs typeface="+mj-cs"/>
              </a:rPr>
              <a:t>courses</a:t>
            </a:r>
          </a:p>
          <a:p>
            <a:pPr>
              <a:spcBef>
                <a:spcPct val="0"/>
              </a:spcBef>
              <a:buClrTx/>
              <a:buSzTx/>
              <a:buFontTx/>
              <a:buNone/>
              <a:defRPr/>
            </a:pPr>
            <a:br>
              <a:rPr lang="en-GB" altLang="en-US" sz="4400" dirty="0"/>
            </a:br>
            <a:endParaRPr lang="en-US" altLang="en-US" sz="4400" dirty="0"/>
          </a:p>
        </p:txBody>
      </p:sp>
    </p:spTree>
    <p:extLst>
      <p:ext uri="{BB962C8B-B14F-4D97-AF65-F5344CB8AC3E}">
        <p14:creationId xmlns:p14="http://schemas.microsoft.com/office/powerpoint/2010/main" val="21777422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pPr eaLnBrk="1" hangingPunct="1">
              <a:defRPr/>
            </a:pPr>
            <a:r>
              <a:rPr lang="en-GB" altLang="en-US" dirty="0"/>
              <a:t>Different Types of Degree</a:t>
            </a:r>
            <a:endParaRPr lang="en-US" altLang="en-US" dirty="0"/>
          </a:p>
        </p:txBody>
      </p:sp>
      <p:sp>
        <p:nvSpPr>
          <p:cNvPr id="76803" name="Rectangle 3"/>
          <p:cNvSpPr>
            <a:spLocks noGrp="1" noChangeArrowheads="1"/>
          </p:cNvSpPr>
          <p:nvPr>
            <p:ph idx="1"/>
          </p:nvPr>
        </p:nvSpPr>
        <p:spPr/>
        <p:txBody>
          <a:bodyPr vert="horz" lIns="91440" tIns="45720" rIns="91440" bIns="45720" rtlCol="0" anchor="t">
            <a:normAutofit/>
          </a:bodyPr>
          <a:lstStyle/>
          <a:p>
            <a:pPr eaLnBrk="1" fontAlgn="auto" hangingPunct="1">
              <a:spcAft>
                <a:spcPts val="0"/>
              </a:spcAft>
              <a:buFont typeface="Arial" panose="020B0604020202020204" pitchFamily="34" charset="0"/>
              <a:buChar char="•"/>
              <a:defRPr/>
            </a:pPr>
            <a:r>
              <a:rPr lang="en-GB" altLang="en-US" sz="3600" b="1" kern="1200" dirty="0">
                <a:latin typeface="Calibri Light" panose="020F0302020204030204" pitchFamily="34" charset="0"/>
              </a:rPr>
              <a:t>Single Honours</a:t>
            </a:r>
          </a:p>
          <a:p>
            <a:pPr eaLnBrk="1" fontAlgn="auto" hangingPunct="1">
              <a:spcAft>
                <a:spcPts val="0"/>
              </a:spcAft>
              <a:buFont typeface="Arial" panose="020B0604020202020204" pitchFamily="34" charset="0"/>
              <a:buChar char="•"/>
              <a:defRPr/>
            </a:pPr>
            <a:r>
              <a:rPr lang="en-GB" altLang="en-US" sz="3600" b="1" kern="1200" dirty="0">
                <a:latin typeface="Calibri Light" panose="020F0302020204030204" pitchFamily="34" charset="0"/>
              </a:rPr>
              <a:t>Joint Honours</a:t>
            </a:r>
          </a:p>
          <a:p>
            <a:pPr eaLnBrk="1" fontAlgn="auto" hangingPunct="1">
              <a:spcAft>
                <a:spcPts val="0"/>
              </a:spcAft>
              <a:buFont typeface="Arial" panose="020B0604020202020204" pitchFamily="34" charset="0"/>
              <a:buChar char="•"/>
              <a:defRPr/>
            </a:pPr>
            <a:r>
              <a:rPr lang="en-GB" altLang="en-US" sz="3600" b="1" kern="1200" dirty="0">
                <a:latin typeface="Calibri Light"/>
                <a:ea typeface="Calibri Light"/>
                <a:cs typeface="Calibri Light"/>
              </a:rPr>
              <a:t>Tripos</a:t>
            </a:r>
          </a:p>
          <a:p>
            <a:pPr>
              <a:defRPr/>
            </a:pPr>
            <a:r>
              <a:rPr lang="en-GB" altLang="en-US" sz="3600" b="1" dirty="0">
                <a:latin typeface="Calibri Light"/>
                <a:ea typeface="Calibri Light"/>
                <a:cs typeface="Calibri Light"/>
              </a:rPr>
              <a:t>'Sandwich' degrees</a:t>
            </a:r>
            <a:endParaRPr lang="en-GB" altLang="en-US" sz="3600" b="1" kern="1200" dirty="0">
              <a:latin typeface="Calibri Light"/>
              <a:ea typeface="Calibri Light"/>
              <a:cs typeface="Calibri Light"/>
            </a:endParaRPr>
          </a:p>
          <a:p>
            <a:pPr eaLnBrk="1" fontAlgn="auto" hangingPunct="1">
              <a:spcAft>
                <a:spcPts val="0"/>
              </a:spcAft>
              <a:buFont typeface="Arial" panose="020B0604020202020204" pitchFamily="34" charset="0"/>
              <a:buChar char="•"/>
              <a:defRPr/>
            </a:pPr>
            <a:r>
              <a:rPr lang="en-GB" altLang="en-US" sz="3600" b="1" kern="1200" dirty="0">
                <a:latin typeface="Calibri Light" panose="020F0302020204030204" pitchFamily="34" charset="0"/>
              </a:rPr>
              <a:t>Degrees with a year abroad</a:t>
            </a:r>
          </a:p>
        </p:txBody>
      </p:sp>
    </p:spTree>
    <p:extLst>
      <p:ext uri="{BB962C8B-B14F-4D97-AF65-F5344CB8AC3E}">
        <p14:creationId xmlns:p14="http://schemas.microsoft.com/office/powerpoint/2010/main" val="36041410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normAutofit/>
          </a:bodyPr>
          <a:lstStyle/>
          <a:p>
            <a:pPr eaLnBrk="1" hangingPunct="1">
              <a:defRPr/>
            </a:pPr>
            <a:r>
              <a:rPr lang="en-GB" altLang="en-US" sz="4800" b="1" dirty="0"/>
              <a:t>Different Types of Qualification</a:t>
            </a:r>
            <a:endParaRPr lang="en-US" altLang="en-US" sz="4800" b="1" dirty="0"/>
          </a:p>
        </p:txBody>
      </p:sp>
      <p:sp>
        <p:nvSpPr>
          <p:cNvPr id="65539" name="Rectangle 3"/>
          <p:cNvSpPr>
            <a:spLocks noGrp="1" noChangeArrowheads="1"/>
          </p:cNvSpPr>
          <p:nvPr>
            <p:ph idx="1"/>
          </p:nvPr>
        </p:nvSpPr>
        <p:spPr/>
        <p:txBody>
          <a:bodyPr/>
          <a:lstStyle/>
          <a:p>
            <a:pPr eaLnBrk="1" fontAlgn="auto" hangingPunct="1">
              <a:spcAft>
                <a:spcPts val="0"/>
              </a:spcAft>
              <a:buFont typeface="Arial" panose="020B0604020202020204" pitchFamily="34" charset="0"/>
              <a:buChar char="•"/>
              <a:defRPr/>
            </a:pPr>
            <a:r>
              <a:rPr lang="en-GB" altLang="en-US" sz="3600" b="1" kern="1200" dirty="0">
                <a:latin typeface="Calibri Light" panose="020F0302020204030204" pitchFamily="34" charset="0"/>
              </a:rPr>
              <a:t>B.A.    B.Sc.   </a:t>
            </a:r>
          </a:p>
          <a:p>
            <a:pPr eaLnBrk="1" fontAlgn="auto" hangingPunct="1">
              <a:spcAft>
                <a:spcPts val="0"/>
              </a:spcAft>
              <a:buFont typeface="Arial" panose="020B0604020202020204" pitchFamily="34" charset="0"/>
              <a:buChar char="•"/>
              <a:defRPr/>
            </a:pPr>
            <a:r>
              <a:rPr lang="en-GB" altLang="en-US" sz="3600" b="1" kern="1200" dirty="0">
                <a:latin typeface="Calibri Light" panose="020F0302020204030204" pitchFamily="34" charset="0"/>
              </a:rPr>
              <a:t>M.A.    M.SC.</a:t>
            </a:r>
          </a:p>
          <a:p>
            <a:pPr eaLnBrk="1" fontAlgn="auto" hangingPunct="1">
              <a:spcAft>
                <a:spcPts val="0"/>
              </a:spcAft>
              <a:buFont typeface="Arial" panose="020B0604020202020204" pitchFamily="34" charset="0"/>
              <a:buChar char="•"/>
              <a:defRPr/>
            </a:pPr>
            <a:r>
              <a:rPr lang="en-GB" altLang="en-US" sz="3600" b="1" kern="1200" dirty="0">
                <a:latin typeface="Calibri Light" panose="020F0302020204030204" pitchFamily="34" charset="0"/>
              </a:rPr>
              <a:t>B.Eng.  LL.B   Ph.D.   D.Phil.</a:t>
            </a:r>
          </a:p>
          <a:p>
            <a:pPr eaLnBrk="1" fontAlgn="auto" hangingPunct="1">
              <a:spcAft>
                <a:spcPts val="0"/>
              </a:spcAft>
              <a:buFont typeface="Arial" panose="020B0604020202020204" pitchFamily="34" charset="0"/>
              <a:buChar char="•"/>
              <a:defRPr/>
            </a:pPr>
            <a:r>
              <a:rPr lang="en-GB" altLang="en-US" sz="3600" b="1" kern="1200" dirty="0">
                <a:latin typeface="Calibri Light" panose="020F0302020204030204" pitchFamily="34" charset="0"/>
              </a:rPr>
              <a:t>Foundation Degrees &amp; Diplomas     </a:t>
            </a:r>
            <a:endParaRPr lang="en-US" altLang="en-US" sz="3600" b="1" kern="1200" dirty="0">
              <a:latin typeface="Calibri Light" panose="020F0302020204030204" pitchFamily="34" charset="0"/>
            </a:endParaRPr>
          </a:p>
        </p:txBody>
      </p:sp>
    </p:spTree>
    <p:extLst>
      <p:ext uri="{BB962C8B-B14F-4D97-AF65-F5344CB8AC3E}">
        <p14:creationId xmlns:p14="http://schemas.microsoft.com/office/powerpoint/2010/main" val="22032340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8"/>
          <p:cNvSpPr>
            <a:spLocks noChangeArrowheads="1"/>
          </p:cNvSpPr>
          <p:nvPr/>
        </p:nvSpPr>
        <p:spPr bwMode="auto">
          <a:xfrm>
            <a:off x="395287" y="386077"/>
            <a:ext cx="8353425" cy="53922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defRPr/>
            </a:pPr>
            <a:r>
              <a:rPr lang="en-GB" sz="5400" b="1" dirty="0">
                <a:solidFill>
                  <a:schemeClr val="tx2"/>
                </a:solidFill>
                <a:effectLst>
                  <a:outerShdw blurRad="38100" dist="38100" dir="2700000" algn="tl">
                    <a:srgbClr val="000000"/>
                  </a:outerShdw>
                </a:effectLst>
                <a:latin typeface="+mj-lt"/>
                <a:ea typeface="+mj-ea"/>
                <a:cs typeface="+mj-cs"/>
              </a:rPr>
              <a:t>Small Minority Subjects</a:t>
            </a:r>
            <a:endParaRPr lang="en-GB" sz="6000" b="1" dirty="0">
              <a:solidFill>
                <a:schemeClr val="tx2"/>
              </a:solidFill>
              <a:effectLst>
                <a:outerShdw blurRad="38100" dist="38100" dir="2700000" algn="tl">
                  <a:srgbClr val="000000"/>
                </a:outerShdw>
              </a:effectLst>
              <a:latin typeface="+mj-lt"/>
              <a:ea typeface="+mj-ea"/>
              <a:cs typeface="+mj-cs"/>
            </a:endParaRPr>
          </a:p>
          <a:p>
            <a:pPr eaLnBrk="1" fontAlgn="auto" hangingPunct="1">
              <a:spcBef>
                <a:spcPct val="20000"/>
              </a:spcBef>
              <a:spcAft>
                <a:spcPts val="0"/>
              </a:spcAft>
              <a:buClr>
                <a:schemeClr val="hlink"/>
              </a:buClr>
              <a:defRPr/>
            </a:pPr>
            <a:r>
              <a:rPr lang="en-GB" sz="3600" b="1" dirty="0">
                <a:latin typeface="Calibri Light" panose="020F0302020204030204" pitchFamily="34" charset="0"/>
              </a:rPr>
              <a:t>Some subjects are  found in only  one place:  </a:t>
            </a:r>
          </a:p>
          <a:p>
            <a:pPr eaLnBrk="1" fontAlgn="auto" hangingPunct="1">
              <a:spcBef>
                <a:spcPct val="20000"/>
              </a:spcBef>
              <a:spcAft>
                <a:spcPts val="0"/>
              </a:spcAft>
              <a:buClr>
                <a:schemeClr val="hlink"/>
              </a:buClr>
              <a:defRPr/>
            </a:pPr>
            <a:r>
              <a:rPr lang="en-GB" sz="3600" b="1" dirty="0">
                <a:latin typeface="Calibri Light" panose="020F0302020204030204" pitchFamily="34" charset="0"/>
              </a:rPr>
              <a:t> e.g.</a:t>
            </a:r>
          </a:p>
          <a:p>
            <a:pPr eaLnBrk="1" fontAlgn="auto" hangingPunct="1">
              <a:spcBef>
                <a:spcPct val="20000"/>
              </a:spcBef>
              <a:spcAft>
                <a:spcPts val="0"/>
              </a:spcAft>
              <a:buClr>
                <a:schemeClr val="hlink"/>
              </a:buClr>
              <a:defRPr/>
            </a:pPr>
            <a:endParaRPr lang="en-GB" sz="3600" b="1" dirty="0">
              <a:latin typeface="Calibri Light" panose="020F0302020204030204" pitchFamily="34" charset="0"/>
            </a:endParaRP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sz="3600" b="1" dirty="0">
                <a:latin typeface="Calibri Light" panose="020F0302020204030204" pitchFamily="34" charset="0"/>
              </a:rPr>
              <a:t>Viking Studies - UCL</a:t>
            </a:r>
          </a:p>
          <a:p>
            <a:pPr eaLnBrk="1" hangingPunct="1">
              <a:spcBef>
                <a:spcPct val="20000"/>
              </a:spcBef>
              <a:buClr>
                <a:schemeClr val="hlink"/>
              </a:buClr>
              <a:defRPr/>
            </a:pPr>
            <a:endParaRPr lang="en-GB" sz="3200" dirty="0">
              <a:latin typeface="+mn-lt"/>
            </a:endParaRP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sz="3600" b="1" dirty="0">
                <a:latin typeface="Calibri Light" panose="020F0302020204030204" pitchFamily="34" charset="0"/>
              </a:rPr>
              <a:t>Brewing - Heriot Watt</a:t>
            </a:r>
          </a:p>
          <a:p>
            <a:pPr>
              <a:defRPr/>
            </a:pPr>
            <a:endParaRPr lang="en-GB" sz="3600" dirty="0">
              <a:solidFill>
                <a:srgbClr val="000066"/>
              </a:solidFill>
              <a:effectLst>
                <a:outerShdw blurRad="38100" dist="38100" dir="2700000" algn="tl">
                  <a:srgbClr val="000000"/>
                </a:outerShdw>
              </a:effectLst>
              <a:latin typeface="+mj-lt"/>
            </a:endParaRPr>
          </a:p>
        </p:txBody>
      </p:sp>
      <p:pic>
        <p:nvPicPr>
          <p:cNvPr id="10244" name="Picture 1"/>
          <p:cNvPicPr>
            <a:picLocks noChangeAspect="1"/>
          </p:cNvPicPr>
          <p:nvPr/>
        </p:nvPicPr>
        <p:blipFill rotWithShape="1">
          <a:blip r:embed="rId3">
            <a:extLst>
              <a:ext uri="{28A0092B-C50C-407E-A947-70E740481C1C}">
                <a14:useLocalDpi xmlns:a14="http://schemas.microsoft.com/office/drawing/2010/main" val="0"/>
              </a:ext>
            </a:extLst>
          </a:blip>
          <a:srcRect r="52698" b="-4060"/>
          <a:stretch/>
        </p:blipFill>
        <p:spPr bwMode="auto">
          <a:xfrm>
            <a:off x="5739064" y="2323207"/>
            <a:ext cx="3212432" cy="4395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80083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p:cNvSpPr>
            <a:spLocks noGrp="1"/>
          </p:cNvSpPr>
          <p:nvPr>
            <p:ph type="title"/>
          </p:nvPr>
        </p:nvSpPr>
        <p:spPr>
          <a:xfrm>
            <a:off x="539750" y="185420"/>
            <a:ext cx="7886700" cy="1325563"/>
          </a:xfrm>
        </p:spPr>
        <p:txBody>
          <a:bodyPr>
            <a:normAutofit/>
          </a:bodyPr>
          <a:lstStyle/>
          <a:p>
            <a:pPr eaLnBrk="1" hangingPunct="1">
              <a:defRPr/>
            </a:pPr>
            <a:r>
              <a:rPr lang="en-GB" altLang="en-US" sz="4800" b="1" dirty="0"/>
              <a:t>VETERINARY MEDICINE</a:t>
            </a:r>
          </a:p>
        </p:txBody>
      </p:sp>
      <p:sp>
        <p:nvSpPr>
          <p:cNvPr id="3" name="Rectangle 2"/>
          <p:cNvSpPr/>
          <p:nvPr/>
        </p:nvSpPr>
        <p:spPr>
          <a:xfrm>
            <a:off x="539750" y="1557338"/>
            <a:ext cx="4572000" cy="4721292"/>
          </a:xfrm>
          <a:prstGeom prst="rect">
            <a:avLst/>
          </a:prstGeom>
        </p:spPr>
        <p:txBody>
          <a:bodyPr>
            <a:spAutoFit/>
          </a:bodyPr>
          <a:lstStyle/>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3200" b="1" dirty="0">
                <a:latin typeface="Calibri Light" panose="020F0302020204030204" pitchFamily="34" charset="0"/>
              </a:rPr>
              <a:t>Bristol</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3200" b="1" dirty="0">
                <a:latin typeface="Calibri Light" panose="020F0302020204030204" pitchFamily="34" charset="0"/>
              </a:rPr>
              <a:t>Cambridge</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3200" b="1" dirty="0">
                <a:latin typeface="Calibri Light" panose="020F0302020204030204" pitchFamily="34" charset="0"/>
              </a:rPr>
              <a:t>Edinburgh</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3200" b="1" dirty="0">
                <a:latin typeface="Calibri Light" panose="020F0302020204030204" pitchFamily="34" charset="0"/>
              </a:rPr>
              <a:t>Glasgow</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3200" b="1" dirty="0">
                <a:latin typeface="Calibri Light" panose="020F0302020204030204" pitchFamily="34" charset="0"/>
              </a:rPr>
              <a:t>Liverpool</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3200" b="1" dirty="0">
                <a:latin typeface="Calibri Light" panose="020F0302020204030204" pitchFamily="34" charset="0"/>
              </a:rPr>
              <a:t>Nottingham</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3200" b="1" dirty="0">
                <a:latin typeface="Calibri Light" panose="020F0302020204030204" pitchFamily="34" charset="0"/>
              </a:rPr>
              <a:t>Royal Veterinary College</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3200" b="1" dirty="0">
                <a:latin typeface="Calibri Light" panose="020F0302020204030204" pitchFamily="34" charset="0"/>
              </a:rPr>
              <a:t>Surrey</a:t>
            </a:r>
            <a:r>
              <a:rPr lang="en-US" altLang="en-US" sz="3200" b="1" dirty="0">
                <a:latin typeface="Calibri Light" panose="020F0302020204030204" pitchFamily="34" charset="0"/>
              </a:rPr>
              <a:t> </a:t>
            </a:r>
          </a:p>
        </p:txBody>
      </p:sp>
      <p:pic>
        <p:nvPicPr>
          <p:cNvPr id="11268" name="Content Placeholder 2"/>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3943350" y="1557338"/>
            <a:ext cx="5005943" cy="3349374"/>
          </a:xfrm>
        </p:spPr>
      </p:pic>
      <p:sp>
        <p:nvSpPr>
          <p:cNvPr id="4" name="Rectangle 3">
            <a:extLst>
              <a:ext uri="{FF2B5EF4-FFF2-40B4-BE49-F238E27FC236}">
                <a16:creationId xmlns:a16="http://schemas.microsoft.com/office/drawing/2014/main" id="{BE93DEE8-5C05-1394-C7F1-A2F22F30E543}"/>
              </a:ext>
            </a:extLst>
          </p:cNvPr>
          <p:cNvSpPr/>
          <p:nvPr/>
        </p:nvSpPr>
        <p:spPr>
          <a:xfrm>
            <a:off x="282210" y="6094788"/>
            <a:ext cx="8750280" cy="769441"/>
          </a:xfrm>
          <a:prstGeom prst="rect">
            <a:avLst/>
          </a:prstGeom>
          <a:noFill/>
        </p:spPr>
        <p:txBody>
          <a:bodyPr wrap="none" lIns="91440" tIns="45720" rIns="91440" bIns="45720">
            <a:spAutoFit/>
          </a:bodyPr>
          <a:lstStyle/>
          <a:p>
            <a:pPr algn="ctr"/>
            <a:r>
              <a:rPr lang="en-US" sz="4400" b="0" cap="none" spc="0" dirty="0">
                <a:ln w="0"/>
                <a:solidFill>
                  <a:schemeClr val="tx1"/>
                </a:solidFill>
                <a:effectLst>
                  <a:outerShdw blurRad="38100" dist="19050" dir="2700000" algn="tl" rotWithShape="0">
                    <a:schemeClr val="dk1">
                      <a:alpha val="40000"/>
                    </a:schemeClr>
                  </a:outerShdw>
                </a:effectLst>
              </a:rPr>
              <a:t>There are just 1200 places nationally!</a:t>
            </a:r>
          </a:p>
        </p:txBody>
      </p:sp>
    </p:spTree>
    <p:extLst>
      <p:ext uri="{BB962C8B-B14F-4D97-AF65-F5344CB8AC3E}">
        <p14:creationId xmlns:p14="http://schemas.microsoft.com/office/powerpoint/2010/main" val="36771672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p:cNvSpPr>
            <a:spLocks noGrp="1"/>
          </p:cNvSpPr>
          <p:nvPr>
            <p:ph type="title"/>
          </p:nvPr>
        </p:nvSpPr>
        <p:spPr>
          <a:xfrm>
            <a:off x="834212" y="231775"/>
            <a:ext cx="7886700" cy="1325563"/>
          </a:xfrm>
        </p:spPr>
        <p:txBody>
          <a:bodyPr>
            <a:normAutofit/>
          </a:bodyPr>
          <a:lstStyle/>
          <a:p>
            <a:pPr eaLnBrk="1" hangingPunct="1">
              <a:defRPr/>
            </a:pPr>
            <a:r>
              <a:rPr lang="en-GB" altLang="en-US" sz="4800" b="1" dirty="0"/>
              <a:t>ENGLISH</a:t>
            </a:r>
            <a:endParaRPr lang="en-GB" altLang="en-US" dirty="0"/>
          </a:p>
        </p:txBody>
      </p:sp>
      <p:sp>
        <p:nvSpPr>
          <p:cNvPr id="3" name="Rectangle 2"/>
          <p:cNvSpPr/>
          <p:nvPr/>
        </p:nvSpPr>
        <p:spPr>
          <a:xfrm>
            <a:off x="539750" y="1557338"/>
            <a:ext cx="4679950" cy="3810274"/>
          </a:xfrm>
          <a:prstGeom prst="rect">
            <a:avLst/>
          </a:prstGeom>
        </p:spPr>
        <p:txBody>
          <a:bodyPr>
            <a:spAutoFit/>
          </a:bodyPr>
          <a:lstStyle/>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2800" b="1" dirty="0">
                <a:latin typeface="Calibri Light" panose="020F0302020204030204" pitchFamily="34" charset="0"/>
              </a:rPr>
              <a:t>The same subject e.g. </a:t>
            </a:r>
            <a:r>
              <a:rPr lang="en-GB" altLang="en-US" sz="2800" b="1" i="1" dirty="0">
                <a:latin typeface="Calibri Light" panose="020F0302020204030204" pitchFamily="34" charset="0"/>
              </a:rPr>
              <a:t>English</a:t>
            </a:r>
            <a:r>
              <a:rPr lang="en-GB" altLang="en-US" sz="2800" b="1" dirty="0">
                <a:latin typeface="Calibri Light" panose="020F0302020204030204" pitchFamily="34" charset="0"/>
              </a:rPr>
              <a:t> will not be the same course in any 2 institutions – not even a common core</a:t>
            </a:r>
          </a:p>
          <a:p>
            <a:pPr eaLnBrk="1" fontAlgn="auto" hangingPunct="1">
              <a:spcBef>
                <a:spcPct val="20000"/>
              </a:spcBef>
              <a:spcAft>
                <a:spcPts val="0"/>
              </a:spcAft>
              <a:buClr>
                <a:schemeClr val="hlink"/>
              </a:buClr>
              <a:defRPr/>
            </a:pPr>
            <a:r>
              <a:rPr lang="en-GB" altLang="en-US" sz="3600" b="1" dirty="0">
                <a:latin typeface="Calibri Light" panose="020F0302020204030204" pitchFamily="34" charset="0"/>
              </a:rPr>
              <a:t> </a:t>
            </a:r>
            <a:r>
              <a:rPr lang="en-GB" altLang="en-US" sz="2400" b="1" dirty="0">
                <a:latin typeface="Calibri Light" panose="020F0302020204030204" pitchFamily="34" charset="0"/>
              </a:rPr>
              <a:t>e.g. </a:t>
            </a:r>
            <a:r>
              <a:rPr lang="en-GB" altLang="en-US" sz="3600" b="1" dirty="0">
                <a:latin typeface="Calibri Light" panose="020F0302020204030204" pitchFamily="34" charset="0"/>
              </a:rPr>
              <a:t>non-Shakespearean</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3600" b="1" dirty="0">
                <a:latin typeface="Calibri Light" panose="020F0302020204030204" pitchFamily="34" charset="0"/>
              </a:rPr>
              <a:t>   American literature</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3600" b="1" dirty="0">
                <a:latin typeface="Calibri Light" panose="020F0302020204030204" pitchFamily="34" charset="0"/>
              </a:rPr>
              <a:t>   creative writing</a:t>
            </a:r>
          </a:p>
        </p:txBody>
      </p:sp>
      <p:pic>
        <p:nvPicPr>
          <p:cNvPr id="1229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19700" y="2143501"/>
            <a:ext cx="3726111" cy="2570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40166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p:cNvSpPr>
            <a:spLocks noGrp="1"/>
          </p:cNvSpPr>
          <p:nvPr>
            <p:ph type="title"/>
          </p:nvPr>
        </p:nvSpPr>
        <p:spPr>
          <a:xfrm>
            <a:off x="611188" y="549275"/>
            <a:ext cx="7886700" cy="1325563"/>
          </a:xfrm>
        </p:spPr>
        <p:txBody>
          <a:bodyPr>
            <a:normAutofit fontScale="90000"/>
          </a:bodyPr>
          <a:lstStyle/>
          <a:p>
            <a:pPr eaLnBrk="1" hangingPunct="1">
              <a:defRPr/>
            </a:pPr>
            <a:r>
              <a:rPr lang="en-GB" altLang="en-US" sz="5300" b="1" dirty="0"/>
              <a:t>HISTORY</a:t>
            </a:r>
            <a:br>
              <a:rPr lang="en-GB" altLang="en-US" sz="3600" b="1" dirty="0"/>
            </a:br>
            <a:endParaRPr lang="en-GB" altLang="en-US" dirty="0"/>
          </a:p>
        </p:txBody>
      </p:sp>
      <p:sp>
        <p:nvSpPr>
          <p:cNvPr id="7" name="Rectangle 6"/>
          <p:cNvSpPr/>
          <p:nvPr/>
        </p:nvSpPr>
        <p:spPr>
          <a:xfrm>
            <a:off x="900113" y="1196975"/>
            <a:ext cx="7343775" cy="1384300"/>
          </a:xfrm>
          <a:prstGeom prst="rect">
            <a:avLst/>
          </a:prstGeom>
        </p:spPr>
        <p:txBody>
          <a:bodyPr>
            <a:spAutoFit/>
          </a:bodyPr>
          <a:lstStyle/>
          <a:p>
            <a:pPr eaLnBrk="1" fontAlgn="auto" hangingPunct="1">
              <a:spcBef>
                <a:spcPct val="20000"/>
              </a:spcBef>
              <a:spcAft>
                <a:spcPts val="0"/>
              </a:spcAft>
              <a:buClr>
                <a:schemeClr val="hlink"/>
              </a:buClr>
              <a:defRPr/>
            </a:pPr>
            <a:r>
              <a:rPr lang="en-GB" sz="2400" dirty="0">
                <a:latin typeface="+mn-lt"/>
              </a:rPr>
              <a:t>‘</a:t>
            </a:r>
            <a:r>
              <a:rPr lang="en-GB" sz="2800" b="1" dirty="0">
                <a:latin typeface="Calibri Light" panose="020F0302020204030204" pitchFamily="34" charset="0"/>
              </a:rPr>
              <a:t>Modern History’ in some universities may mean nothing before 1900 but in others 1789, 1485 or even when the Romans left Britain.</a:t>
            </a:r>
          </a:p>
        </p:txBody>
      </p:sp>
      <p:sp>
        <p:nvSpPr>
          <p:cNvPr id="8" name="Rectangle 7"/>
          <p:cNvSpPr/>
          <p:nvPr/>
        </p:nvSpPr>
        <p:spPr>
          <a:xfrm>
            <a:off x="755650" y="2817813"/>
            <a:ext cx="3529013" cy="2924175"/>
          </a:xfrm>
          <a:prstGeom prst="rect">
            <a:avLst/>
          </a:prstGeom>
        </p:spPr>
        <p:txBody>
          <a:bodyPr>
            <a:spAutoFit/>
          </a:bodyPr>
          <a:lstStyle/>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sz="4000" b="1" dirty="0">
                <a:latin typeface="Calibri Light" panose="020F0302020204030204" pitchFamily="34" charset="0"/>
              </a:rPr>
              <a:t>Ancient</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sz="4000" b="1" dirty="0">
                <a:latin typeface="Calibri Light" panose="020F0302020204030204" pitchFamily="34" charset="0"/>
              </a:rPr>
              <a:t>Medieval</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sz="4000" b="1" dirty="0">
                <a:latin typeface="Calibri Light" panose="020F0302020204030204" pitchFamily="34" charset="0"/>
              </a:rPr>
              <a:t>Early Modern</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sz="4000" b="1" dirty="0">
                <a:latin typeface="Calibri Light" panose="020F0302020204030204" pitchFamily="34" charset="0"/>
              </a:rPr>
              <a:t>Modern</a:t>
            </a:r>
          </a:p>
        </p:txBody>
      </p:sp>
      <p:pic>
        <p:nvPicPr>
          <p:cNvPr id="1331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67175" y="2708275"/>
            <a:ext cx="4897438" cy="302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02383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7" descr="Biomedical&amp;Pharmaceutical"/>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677862" y="1700213"/>
            <a:ext cx="3451225" cy="44640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6626" name="Rectangle 6"/>
          <p:cNvSpPr>
            <a:spLocks noGrp="1" noChangeArrowheads="1"/>
          </p:cNvSpPr>
          <p:nvPr>
            <p:ph type="body" sz="half" idx="2"/>
          </p:nvPr>
        </p:nvSpPr>
        <p:spPr>
          <a:xfrm>
            <a:off x="4427538" y="1700213"/>
            <a:ext cx="4038600" cy="4537075"/>
          </a:xfrm>
        </p:spPr>
        <p:txBody>
          <a:bodyPr/>
          <a:lstStyle/>
          <a:p>
            <a:pPr eaLnBrk="1" fontAlgn="auto" hangingPunct="1">
              <a:spcAft>
                <a:spcPts val="0"/>
              </a:spcAft>
              <a:buFont typeface="Arial" panose="020B0604020202020204" pitchFamily="34" charset="0"/>
              <a:buChar char="•"/>
              <a:defRPr/>
            </a:pPr>
            <a:r>
              <a:rPr lang="en-GB" altLang="en-US" sz="4000" b="1" kern="1200" dirty="0">
                <a:latin typeface="Calibri Light" panose="020F0302020204030204" pitchFamily="34" charset="0"/>
              </a:rPr>
              <a:t>Botany</a:t>
            </a:r>
            <a:endParaRPr lang="en-US" altLang="en-US" sz="4000" b="1" kern="1200" dirty="0">
              <a:latin typeface="Calibri Light" panose="020F0302020204030204" pitchFamily="34" charset="0"/>
            </a:endParaRPr>
          </a:p>
          <a:p>
            <a:pPr eaLnBrk="1" fontAlgn="auto" hangingPunct="1">
              <a:spcAft>
                <a:spcPts val="0"/>
              </a:spcAft>
              <a:buFont typeface="Arial" panose="020B0604020202020204" pitchFamily="34" charset="0"/>
              <a:buChar char="•"/>
              <a:defRPr/>
            </a:pPr>
            <a:r>
              <a:rPr lang="en-GB" altLang="en-US" sz="4000" b="1" kern="1200" dirty="0">
                <a:latin typeface="Calibri Light" panose="020F0302020204030204" pitchFamily="34" charset="0"/>
              </a:rPr>
              <a:t>Human</a:t>
            </a:r>
            <a:endParaRPr lang="en-US" altLang="en-US" sz="4000" b="1" kern="1200" dirty="0">
              <a:latin typeface="Calibri Light" panose="020F0302020204030204" pitchFamily="34" charset="0"/>
            </a:endParaRPr>
          </a:p>
          <a:p>
            <a:pPr eaLnBrk="1" fontAlgn="auto" hangingPunct="1">
              <a:spcAft>
                <a:spcPts val="0"/>
              </a:spcAft>
              <a:buFont typeface="Arial" panose="020B0604020202020204" pitchFamily="34" charset="0"/>
              <a:buChar char="•"/>
              <a:defRPr/>
            </a:pPr>
            <a:r>
              <a:rPr lang="en-GB" altLang="en-US" sz="4000" b="1" kern="1200" dirty="0">
                <a:latin typeface="Calibri Light" panose="020F0302020204030204" pitchFamily="34" charset="0"/>
              </a:rPr>
              <a:t>Zoology</a:t>
            </a:r>
            <a:endParaRPr lang="en-US" altLang="en-US" sz="4000" b="1" kern="1200" dirty="0">
              <a:latin typeface="Calibri Light" panose="020F0302020204030204" pitchFamily="34" charset="0"/>
            </a:endParaRPr>
          </a:p>
          <a:p>
            <a:pPr eaLnBrk="1" fontAlgn="auto" hangingPunct="1">
              <a:spcAft>
                <a:spcPts val="0"/>
              </a:spcAft>
              <a:buFont typeface="Arial" panose="020B0604020202020204" pitchFamily="34" charset="0"/>
              <a:buChar char="•"/>
              <a:defRPr/>
            </a:pPr>
            <a:r>
              <a:rPr lang="en-GB" altLang="en-US" sz="4000" b="1" kern="1200" dirty="0">
                <a:latin typeface="Calibri Light" panose="020F0302020204030204" pitchFamily="34" charset="0"/>
              </a:rPr>
              <a:t>Marine Biology</a:t>
            </a:r>
          </a:p>
          <a:p>
            <a:pPr eaLnBrk="1" fontAlgn="auto" hangingPunct="1">
              <a:spcAft>
                <a:spcPts val="0"/>
              </a:spcAft>
              <a:buFont typeface="Arial" panose="020B0604020202020204" pitchFamily="34" charset="0"/>
              <a:buChar char="•"/>
              <a:defRPr/>
            </a:pPr>
            <a:r>
              <a:rPr lang="en-GB" altLang="en-US" sz="4000" b="1" kern="1200" dirty="0">
                <a:latin typeface="Calibri Light" panose="020F0302020204030204" pitchFamily="34" charset="0"/>
              </a:rPr>
              <a:t>Genetics</a:t>
            </a:r>
            <a:r>
              <a:rPr lang="en-US" altLang="en-US" sz="2700" b="1" dirty="0">
                <a:latin typeface="+mj-lt"/>
              </a:rPr>
              <a:t>  etc.</a:t>
            </a:r>
          </a:p>
          <a:p>
            <a:pPr marL="0" indent="0" eaLnBrk="1" fontAlgn="auto" hangingPunct="1">
              <a:spcAft>
                <a:spcPts val="0"/>
              </a:spcAft>
              <a:buNone/>
              <a:defRPr/>
            </a:pPr>
            <a:endParaRPr lang="en-US" altLang="en-US" sz="2700" b="1" dirty="0">
              <a:latin typeface="+mj-lt"/>
            </a:endParaRPr>
          </a:p>
        </p:txBody>
      </p:sp>
      <p:sp>
        <p:nvSpPr>
          <p:cNvPr id="3" name="Rectangle 2"/>
          <p:cNvSpPr/>
          <p:nvPr/>
        </p:nvSpPr>
        <p:spPr>
          <a:xfrm>
            <a:off x="2527209" y="348553"/>
            <a:ext cx="4089581" cy="1107996"/>
          </a:xfrm>
          <a:prstGeom prst="rect">
            <a:avLst/>
          </a:prstGeom>
        </p:spPr>
        <p:txBody>
          <a:bodyPr wrap="none">
            <a:spAutoFit/>
          </a:bodyPr>
          <a:lstStyle/>
          <a:p>
            <a:pPr>
              <a:defRPr/>
            </a:pPr>
            <a:r>
              <a:rPr lang="en-GB" altLang="en-US" sz="6600" b="1" kern="0" dirty="0">
                <a:effectLst>
                  <a:outerShdw blurRad="38100" dist="38100" dir="2700000" algn="tl">
                    <a:srgbClr val="000000"/>
                  </a:outerShdw>
                </a:effectLst>
                <a:latin typeface="Arial"/>
                <a:ea typeface="+mj-ea"/>
                <a:cs typeface="+mj-cs"/>
              </a:rPr>
              <a:t>BIOLOGY</a:t>
            </a:r>
            <a:endParaRPr lang="en-GB" sz="2800" dirty="0">
              <a:latin typeface="Tahoma" pitchFamily="34" charset="0"/>
            </a:endParaRPr>
          </a:p>
        </p:txBody>
      </p:sp>
    </p:spTree>
    <p:extLst>
      <p:ext uri="{BB962C8B-B14F-4D97-AF65-F5344CB8AC3E}">
        <p14:creationId xmlns:p14="http://schemas.microsoft.com/office/powerpoint/2010/main" val="19522998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48013" y="293914"/>
            <a:ext cx="6647974" cy="1200329"/>
          </a:xfrm>
          <a:prstGeom prst="rect">
            <a:avLst/>
          </a:prstGeom>
        </p:spPr>
        <p:txBody>
          <a:bodyPr wrap="none">
            <a:spAutoFit/>
          </a:bodyPr>
          <a:lstStyle/>
          <a:p>
            <a:pPr>
              <a:defRPr/>
            </a:pPr>
            <a:r>
              <a:rPr lang="en-GB" altLang="en-US" sz="7200" b="1" kern="0" dirty="0">
                <a:effectLst>
                  <a:outerShdw blurRad="38100" dist="38100" dir="2700000" algn="tl">
                    <a:srgbClr val="000000"/>
                  </a:outerShdw>
                </a:effectLst>
                <a:latin typeface="Arial"/>
                <a:ea typeface="+mj-ea"/>
                <a:cs typeface="+mj-cs"/>
              </a:rPr>
              <a:t>ENGINEERING</a:t>
            </a:r>
            <a:endParaRPr lang="en-GB" sz="3200" dirty="0">
              <a:latin typeface="Tahoma" pitchFamily="34" charset="0"/>
            </a:endParaRPr>
          </a:p>
        </p:txBody>
      </p:sp>
      <p:sp>
        <p:nvSpPr>
          <p:cNvPr id="7" name="Rectangle 3"/>
          <p:cNvSpPr txBox="1">
            <a:spLocks noChangeArrowheads="1"/>
          </p:cNvSpPr>
          <p:nvPr/>
        </p:nvSpPr>
        <p:spPr bwMode="auto">
          <a:xfrm>
            <a:off x="323850" y="1052513"/>
            <a:ext cx="4108450" cy="5484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ormAutofit/>
          </a:bodyPr>
          <a:lstStyle>
            <a:lvl1pPr marL="342900" indent="-342900" algn="l" rtl="0" eaLnBrk="0" fontAlgn="base" hangingPunct="0">
              <a:spcBef>
                <a:spcPct val="20000"/>
              </a:spcBef>
              <a:spcAft>
                <a:spcPct val="0"/>
              </a:spcAft>
              <a:buClr>
                <a:schemeClr val="hlink"/>
              </a:buClr>
              <a:buFont typeface="Wingdings" pitchFamily="2" charset="2"/>
              <a:buBlip>
                <a:blip r:embed="rId3"/>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3"/>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3"/>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3"/>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3"/>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3"/>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3"/>
              </a:buBlip>
              <a:defRPr sz="2000">
                <a:solidFill>
                  <a:schemeClr val="tx1"/>
                </a:solidFill>
                <a:effectLst>
                  <a:outerShdw blurRad="38100" dist="38100" dir="2700000" algn="tl">
                    <a:srgbClr val="000000"/>
                  </a:outerShdw>
                </a:effectLst>
                <a:latin typeface="+mn-lt"/>
              </a:defRPr>
            </a:lvl9pPr>
          </a:lstStyle>
          <a:p>
            <a:pPr marL="0" indent="0" eaLnBrk="1" fontAlgn="auto" hangingPunct="1">
              <a:spcAft>
                <a:spcPts val="0"/>
              </a:spcAft>
              <a:buFont typeface="Arial" panose="020B0604020202020204" pitchFamily="34" charset="0"/>
              <a:buNone/>
              <a:defRPr/>
            </a:pPr>
            <a:endParaRPr lang="en-GB" b="1" kern="0" dirty="0"/>
          </a:p>
          <a:p>
            <a:pPr eaLnBrk="1" fontAlgn="auto" hangingPunct="1">
              <a:spcAft>
                <a:spcPts val="0"/>
              </a:spcAft>
              <a:buFont typeface="Arial" panose="020B0604020202020204" pitchFamily="34" charset="0"/>
              <a:buChar char="•"/>
              <a:defRPr/>
            </a:pPr>
            <a:r>
              <a:rPr lang="en-GB" altLang="en-US" sz="4000" b="1" dirty="0">
                <a:latin typeface="Calibri Light" panose="020F0302020204030204" pitchFamily="34" charset="0"/>
              </a:rPr>
              <a:t>Civil</a:t>
            </a:r>
          </a:p>
          <a:p>
            <a:pPr eaLnBrk="1" fontAlgn="auto" hangingPunct="1">
              <a:spcAft>
                <a:spcPts val="0"/>
              </a:spcAft>
              <a:buFont typeface="Arial" panose="020B0604020202020204" pitchFamily="34" charset="0"/>
              <a:buChar char="•"/>
              <a:defRPr/>
            </a:pPr>
            <a:r>
              <a:rPr lang="en-GB" altLang="en-US" sz="4000" b="1" dirty="0">
                <a:latin typeface="Calibri Light" panose="020F0302020204030204" pitchFamily="34" charset="0"/>
              </a:rPr>
              <a:t>Mechanical</a:t>
            </a:r>
          </a:p>
          <a:p>
            <a:pPr eaLnBrk="1" fontAlgn="auto" hangingPunct="1">
              <a:spcAft>
                <a:spcPts val="0"/>
              </a:spcAft>
              <a:buFont typeface="Arial" panose="020B0604020202020204" pitchFamily="34" charset="0"/>
              <a:buChar char="•"/>
              <a:defRPr/>
            </a:pPr>
            <a:r>
              <a:rPr lang="en-GB" altLang="en-US" sz="4000" b="1" dirty="0">
                <a:latin typeface="Calibri Light" panose="020F0302020204030204" pitchFamily="34" charset="0"/>
              </a:rPr>
              <a:t>Electrical</a:t>
            </a:r>
          </a:p>
          <a:p>
            <a:pPr eaLnBrk="1" fontAlgn="auto" hangingPunct="1">
              <a:spcAft>
                <a:spcPts val="0"/>
              </a:spcAft>
              <a:buFont typeface="Arial" panose="020B0604020202020204" pitchFamily="34" charset="0"/>
              <a:buChar char="•"/>
              <a:defRPr/>
            </a:pPr>
            <a:r>
              <a:rPr lang="en-GB" altLang="en-US" sz="4000" b="1" dirty="0">
                <a:latin typeface="Calibri Light" panose="020F0302020204030204" pitchFamily="34" charset="0"/>
              </a:rPr>
              <a:t>Aeronautical</a:t>
            </a:r>
          </a:p>
          <a:p>
            <a:pPr eaLnBrk="1" fontAlgn="auto" hangingPunct="1">
              <a:spcAft>
                <a:spcPts val="0"/>
              </a:spcAft>
              <a:buFont typeface="Arial" panose="020B0604020202020204" pitchFamily="34" charset="0"/>
              <a:buChar char="•"/>
              <a:defRPr/>
            </a:pPr>
            <a:r>
              <a:rPr lang="en-GB" altLang="en-US" sz="4000" b="1" dirty="0">
                <a:latin typeface="Calibri Light" panose="020F0302020204030204" pitchFamily="34" charset="0"/>
              </a:rPr>
              <a:t>General</a:t>
            </a:r>
            <a:endParaRPr lang="en-GB" sz="4000" b="1" dirty="0">
              <a:latin typeface="Calibri Light" panose="020F0302020204030204" pitchFamily="34" charset="0"/>
            </a:endParaRPr>
          </a:p>
          <a:p>
            <a:pPr eaLnBrk="1" fontAlgn="auto" hangingPunct="1">
              <a:spcAft>
                <a:spcPts val="0"/>
              </a:spcAft>
              <a:buFont typeface="Arial" panose="020B0604020202020204" pitchFamily="34" charset="0"/>
              <a:buChar char="•"/>
              <a:defRPr/>
            </a:pPr>
            <a:endParaRPr lang="en-GB" b="1" kern="0" dirty="0"/>
          </a:p>
        </p:txBody>
      </p:sp>
      <p:pic>
        <p:nvPicPr>
          <p:cNvPr id="15364"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635375" y="1773238"/>
            <a:ext cx="5400675" cy="460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a:stretch>
            <a:fillRect/>
          </a:stretch>
        </p:blipFill>
        <p:spPr>
          <a:xfrm>
            <a:off x="3779913" y="3531557"/>
            <a:ext cx="3240360" cy="109103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57635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Grp="1" noChangeArrowheads="1"/>
          </p:cNvSpPr>
          <p:nvPr>
            <p:ph idx="1"/>
          </p:nvPr>
        </p:nvSpPr>
        <p:spPr>
          <a:xfrm>
            <a:off x="336550" y="1458912"/>
            <a:ext cx="4535488" cy="4464050"/>
          </a:xfrm>
        </p:spPr>
        <p:txBody>
          <a:bodyPr/>
          <a:lstStyle/>
          <a:p>
            <a:pPr eaLnBrk="1" fontAlgn="auto" hangingPunct="1">
              <a:spcAft>
                <a:spcPts val="0"/>
              </a:spcAft>
              <a:buFont typeface="Arial" panose="020B0604020202020204" pitchFamily="34" charset="0"/>
              <a:buChar char="•"/>
              <a:defRPr/>
            </a:pPr>
            <a:r>
              <a:rPr lang="en-GB" sz="3600" b="1" dirty="0">
                <a:latin typeface="Calibri Light" panose="020F0302020204030204" pitchFamily="34" charset="0"/>
              </a:rPr>
              <a:t>Sports Science </a:t>
            </a:r>
          </a:p>
          <a:p>
            <a:pPr marL="0" indent="0" eaLnBrk="1" fontAlgn="auto" hangingPunct="1">
              <a:spcAft>
                <a:spcPts val="0"/>
              </a:spcAft>
              <a:buFont typeface="Wingdings" pitchFamily="2" charset="2"/>
              <a:buNone/>
              <a:defRPr/>
            </a:pPr>
            <a:r>
              <a:rPr lang="en-GB" sz="2000" b="1" dirty="0">
                <a:latin typeface="Calibri Light" panose="020F0302020204030204" pitchFamily="34" charset="0"/>
              </a:rPr>
              <a:t>e.g. Loughborough - AAA - Science A Levels</a:t>
            </a:r>
            <a:endParaRPr lang="en-US" sz="2000" b="1" dirty="0">
              <a:latin typeface="Calibri Light" panose="020F0302020204030204" pitchFamily="34" charset="0"/>
            </a:endParaRPr>
          </a:p>
          <a:p>
            <a:pPr eaLnBrk="1" fontAlgn="auto" hangingPunct="1">
              <a:spcAft>
                <a:spcPts val="0"/>
              </a:spcAft>
              <a:buFont typeface="Arial" panose="020B0604020202020204" pitchFamily="34" charset="0"/>
              <a:buChar char="•"/>
              <a:defRPr/>
            </a:pPr>
            <a:r>
              <a:rPr lang="en-GB" sz="3600" b="1" dirty="0">
                <a:latin typeface="Calibri Light" panose="020F0302020204030204" pitchFamily="34" charset="0"/>
              </a:rPr>
              <a:t>….. Studies</a:t>
            </a:r>
            <a:endParaRPr lang="en-US" sz="3600" b="1" dirty="0">
              <a:latin typeface="Calibri Light" panose="020F0302020204030204" pitchFamily="34" charset="0"/>
            </a:endParaRPr>
          </a:p>
          <a:p>
            <a:pPr eaLnBrk="1" fontAlgn="auto" hangingPunct="1">
              <a:spcAft>
                <a:spcPts val="0"/>
              </a:spcAft>
              <a:buFont typeface="Arial" panose="020B0604020202020204" pitchFamily="34" charset="0"/>
              <a:buChar char="•"/>
              <a:defRPr/>
            </a:pPr>
            <a:r>
              <a:rPr lang="en-GB" sz="3600" b="1" dirty="0">
                <a:latin typeface="Calibri Light" panose="020F0302020204030204" pitchFamily="34" charset="0"/>
              </a:rPr>
              <a:t>…..</a:t>
            </a:r>
            <a:r>
              <a:rPr lang="en-GB" sz="4000" b="1" dirty="0">
                <a:latin typeface="Calibri Light" panose="020F0302020204030204" pitchFamily="34" charset="0"/>
              </a:rPr>
              <a:t> </a:t>
            </a:r>
            <a:r>
              <a:rPr lang="en-GB" sz="3600" b="1" dirty="0">
                <a:latin typeface="Calibri Light" panose="020F0302020204030204" pitchFamily="34" charset="0"/>
              </a:rPr>
              <a:t>Management</a:t>
            </a:r>
            <a:endParaRPr lang="en-US" sz="3600" b="1" dirty="0">
              <a:latin typeface="Calibri Light" panose="020F0302020204030204" pitchFamily="34" charset="0"/>
            </a:endParaRPr>
          </a:p>
          <a:p>
            <a:pPr eaLnBrk="1" fontAlgn="auto" hangingPunct="1">
              <a:spcAft>
                <a:spcPts val="0"/>
              </a:spcAft>
              <a:buFont typeface="Arial" panose="020B0604020202020204" pitchFamily="34" charset="0"/>
              <a:buChar char="•"/>
              <a:defRPr/>
            </a:pPr>
            <a:r>
              <a:rPr lang="en-GB" sz="3600" b="1" dirty="0">
                <a:latin typeface="Calibri Light" panose="020F0302020204030204" pitchFamily="34" charset="0"/>
              </a:rPr>
              <a:t>….. Coaching</a:t>
            </a:r>
          </a:p>
          <a:p>
            <a:pPr eaLnBrk="1" fontAlgn="auto" hangingPunct="1">
              <a:spcAft>
                <a:spcPts val="0"/>
              </a:spcAft>
              <a:buFont typeface="Arial" panose="020B0604020202020204" pitchFamily="34" charset="0"/>
              <a:buChar char="•"/>
              <a:defRPr/>
            </a:pPr>
            <a:r>
              <a:rPr lang="en-GB" sz="3600" b="1" dirty="0">
                <a:latin typeface="Calibri Light" panose="020F0302020204030204" pitchFamily="34" charset="0"/>
              </a:rPr>
              <a:t>……Psychology</a:t>
            </a:r>
          </a:p>
          <a:p>
            <a:pPr eaLnBrk="1" fontAlgn="auto" hangingPunct="1">
              <a:spcAft>
                <a:spcPts val="0"/>
              </a:spcAft>
              <a:buFont typeface="Arial" panose="020B0604020202020204" pitchFamily="34" charset="0"/>
              <a:buChar char="•"/>
              <a:defRPr/>
            </a:pPr>
            <a:r>
              <a:rPr lang="en-GB" sz="3600" b="1" dirty="0">
                <a:latin typeface="Calibri Light" panose="020F0302020204030204" pitchFamily="34" charset="0"/>
              </a:rPr>
              <a:t>…..Therapy</a:t>
            </a:r>
          </a:p>
          <a:p>
            <a:pPr marL="0" indent="0" eaLnBrk="1" fontAlgn="auto" hangingPunct="1">
              <a:spcAft>
                <a:spcPts val="0"/>
              </a:spcAft>
              <a:buNone/>
              <a:defRPr/>
            </a:pPr>
            <a:endParaRPr lang="en-US" sz="4000" b="1" dirty="0">
              <a:latin typeface="Calibri Light" panose="020F0302020204030204" pitchFamily="34" charset="0"/>
            </a:endParaRPr>
          </a:p>
          <a:p>
            <a:pPr eaLnBrk="1" hangingPunct="1">
              <a:buFont typeface="Wingdings" pitchFamily="2" charset="2"/>
              <a:buBlip>
                <a:blip r:embed="rId3"/>
              </a:buBlip>
              <a:defRPr/>
            </a:pPr>
            <a:endParaRPr lang="en-US" dirty="0">
              <a:latin typeface="Calibri Light" panose="020F0302020204030204" pitchFamily="34" charset="0"/>
            </a:endParaRPr>
          </a:p>
        </p:txBody>
      </p:sp>
      <p:pic>
        <p:nvPicPr>
          <p:cNvPr id="16387" name="Picture 4" descr="Univof Essex-Sports Faciliti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484773">
            <a:off x="4048240" y="2858722"/>
            <a:ext cx="4723484" cy="323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2863215" y="137795"/>
            <a:ext cx="3664786" cy="1107996"/>
          </a:xfrm>
          <a:prstGeom prst="rect">
            <a:avLst/>
          </a:prstGeom>
        </p:spPr>
        <p:txBody>
          <a:bodyPr wrap="none">
            <a:spAutoFit/>
          </a:bodyPr>
          <a:lstStyle/>
          <a:p>
            <a:pPr>
              <a:defRPr/>
            </a:pPr>
            <a:r>
              <a:rPr lang="en-GB" altLang="en-US" sz="6600" b="1" kern="0" dirty="0">
                <a:effectLst>
                  <a:outerShdw blurRad="38100" dist="38100" dir="2700000" algn="tl">
                    <a:srgbClr val="000000"/>
                  </a:outerShdw>
                </a:effectLst>
                <a:latin typeface="Arial"/>
                <a:ea typeface="+mj-ea"/>
                <a:cs typeface="+mj-cs"/>
              </a:rPr>
              <a:t>SPORTS</a:t>
            </a:r>
            <a:endParaRPr lang="en-GB" dirty="0">
              <a:latin typeface="Tahoma" pitchFamily="34" charset="0"/>
            </a:endParaRPr>
          </a:p>
        </p:txBody>
      </p:sp>
    </p:spTree>
    <p:extLst>
      <p:ext uri="{BB962C8B-B14F-4D97-AF65-F5344CB8AC3E}">
        <p14:creationId xmlns:p14="http://schemas.microsoft.com/office/powerpoint/2010/main" val="34990723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noRot="1" noChangeArrowheads="1"/>
          </p:cNvSpPr>
          <p:nvPr>
            <p:ph idx="1"/>
          </p:nvPr>
        </p:nvSpPr>
        <p:spPr>
          <a:xfrm>
            <a:off x="469232" y="722313"/>
            <a:ext cx="8287001" cy="6337300"/>
          </a:xfrm>
        </p:spPr>
        <p:txBody>
          <a:bodyPr vert="horz" lIns="91440" tIns="45720" rIns="91440" bIns="45720" rtlCol="0" anchor="t">
            <a:normAutofit/>
          </a:bodyPr>
          <a:lstStyle/>
          <a:p>
            <a:pPr marL="0" indent="0" eaLnBrk="1" fontAlgn="auto" hangingPunct="1">
              <a:spcAft>
                <a:spcPts val="0"/>
              </a:spcAft>
              <a:buFont typeface="Arial" panose="020B0604020202020204" pitchFamily="34" charset="0"/>
              <a:buNone/>
              <a:defRPr/>
            </a:pPr>
            <a:r>
              <a:rPr lang="en-GB" sz="3600" b="1" dirty="0">
                <a:latin typeface="Calibri Light" panose="020F0302020204030204" pitchFamily="34" charset="0"/>
              </a:rPr>
              <a:t>There  are all sorts of subjects that are not taught or even introduced in school at all…</a:t>
            </a:r>
          </a:p>
          <a:p>
            <a:pPr>
              <a:defRPr/>
            </a:pPr>
            <a:endParaRPr lang="en-GB" sz="4000" b="1" dirty="0">
              <a:latin typeface="Calibri Light"/>
              <a:ea typeface="Calibri Light"/>
              <a:cs typeface="Calibri Light"/>
            </a:endParaRPr>
          </a:p>
          <a:p>
            <a:pPr>
              <a:spcAft>
                <a:spcPts val="0"/>
              </a:spcAft>
              <a:buFont typeface="Arial" panose="020B0604020202020204" pitchFamily="34" charset="0"/>
              <a:buChar char="•"/>
              <a:defRPr/>
            </a:pPr>
            <a:r>
              <a:rPr lang="en-GB" sz="4000" b="1" dirty="0">
                <a:latin typeface="Calibri Light"/>
                <a:ea typeface="Calibri Light"/>
                <a:cs typeface="Calibri Light"/>
              </a:rPr>
              <a:t>Adult Studies</a:t>
            </a:r>
            <a:endParaRPr lang="en-GB" dirty="0">
              <a:latin typeface="Calibri Light"/>
              <a:ea typeface="Calibri Light"/>
              <a:cs typeface="Calibri Light"/>
            </a:endParaRPr>
          </a:p>
          <a:p>
            <a:pPr eaLnBrk="1" fontAlgn="auto" hangingPunct="1">
              <a:spcAft>
                <a:spcPts val="0"/>
              </a:spcAft>
              <a:buFont typeface="Arial" panose="020B0604020202020204" pitchFamily="34" charset="0"/>
              <a:buChar char="•"/>
              <a:defRPr/>
            </a:pPr>
            <a:r>
              <a:rPr lang="en-GB" sz="4000" b="1" dirty="0">
                <a:latin typeface="Calibri Light" panose="020F0302020204030204" pitchFamily="34" charset="0"/>
              </a:rPr>
              <a:t>Anthropology</a:t>
            </a:r>
          </a:p>
          <a:p>
            <a:pPr eaLnBrk="1" fontAlgn="auto" hangingPunct="1">
              <a:spcAft>
                <a:spcPts val="0"/>
              </a:spcAft>
              <a:buFont typeface="Arial" panose="020B0604020202020204" pitchFamily="34" charset="0"/>
              <a:buChar char="•"/>
              <a:defRPr/>
            </a:pPr>
            <a:r>
              <a:rPr lang="en-GB" sz="4000" b="1" dirty="0">
                <a:latin typeface="Calibri Light" panose="020F0302020204030204" pitchFamily="34" charset="0"/>
              </a:rPr>
              <a:t>Gemmology</a:t>
            </a:r>
          </a:p>
          <a:p>
            <a:pPr eaLnBrk="1" fontAlgn="auto" hangingPunct="1">
              <a:spcAft>
                <a:spcPts val="0"/>
              </a:spcAft>
              <a:buFont typeface="Arial" panose="020B0604020202020204" pitchFamily="34" charset="0"/>
              <a:buChar char="•"/>
              <a:defRPr/>
            </a:pPr>
            <a:r>
              <a:rPr lang="en-GB" sz="4000" b="1" dirty="0">
                <a:latin typeface="Calibri Light" panose="020F0302020204030204" pitchFamily="34" charset="0"/>
              </a:rPr>
              <a:t>Optometry</a:t>
            </a:r>
          </a:p>
          <a:p>
            <a:pPr eaLnBrk="1" fontAlgn="auto" hangingPunct="1">
              <a:spcAft>
                <a:spcPts val="0"/>
              </a:spcAft>
              <a:buFont typeface="Arial" panose="020B0604020202020204" pitchFamily="34" charset="0"/>
              <a:buChar char="•"/>
              <a:defRPr/>
            </a:pPr>
            <a:r>
              <a:rPr lang="en-GB" sz="4000" b="1" dirty="0">
                <a:latin typeface="Calibri Light" panose="020F0302020204030204" pitchFamily="34" charset="0"/>
              </a:rPr>
              <a:t>Viticulture</a:t>
            </a:r>
            <a:endParaRPr lang="en-US" sz="4000" b="1" dirty="0">
              <a:latin typeface="Calibri Light" panose="020F0302020204030204" pitchFamily="34" charset="0"/>
            </a:endParaRPr>
          </a:p>
        </p:txBody>
      </p:sp>
      <p:pic>
        <p:nvPicPr>
          <p:cNvPr id="17411"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75121" y="4161742"/>
            <a:ext cx="2588795" cy="2088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20434" y="4164263"/>
            <a:ext cx="2451100" cy="208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699084" y="2200189"/>
            <a:ext cx="27432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918591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33CA768E-0678-44FA-8F37-916C3CDFDBBB}"/>
              </a:ext>
            </a:extLst>
          </p:cNvPr>
          <p:cNvSpPr>
            <a:spLocks noGrp="1"/>
          </p:cNvSpPr>
          <p:nvPr>
            <p:ph type="title"/>
          </p:nvPr>
        </p:nvSpPr>
        <p:spPr bwMode="auto">
          <a:xfrm>
            <a:off x="387625" y="395909"/>
            <a:ext cx="8229600" cy="85725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r>
              <a:rPr lang="en-GB" altLang="en-US" sz="7200" dirty="0"/>
              <a:t>Key Dates</a:t>
            </a:r>
          </a:p>
        </p:txBody>
      </p:sp>
      <p:sp>
        <p:nvSpPr>
          <p:cNvPr id="29699" name="TextBox 2">
            <a:extLst>
              <a:ext uri="{FF2B5EF4-FFF2-40B4-BE49-F238E27FC236}">
                <a16:creationId xmlns:a16="http://schemas.microsoft.com/office/drawing/2014/main" id="{28DF33A2-9AC5-43A0-AEBD-C1EE067BE631}"/>
              </a:ext>
            </a:extLst>
          </p:cNvPr>
          <p:cNvSpPr txBox="1">
            <a:spLocks noChangeArrowheads="1"/>
          </p:cNvSpPr>
          <p:nvPr/>
        </p:nvSpPr>
        <p:spPr bwMode="auto">
          <a:xfrm>
            <a:off x="144380" y="1538633"/>
            <a:ext cx="8800838"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buFont typeface="Arial" panose="020B0604020202020204" pitchFamily="34" charset="0"/>
              <a:buChar char="•"/>
            </a:pPr>
            <a:r>
              <a:rPr lang="en-GB" altLang="en-US" sz="3200" b="1" dirty="0"/>
              <a:t>14</a:t>
            </a:r>
            <a:r>
              <a:rPr lang="en-GB" altLang="en-US" sz="3200" b="1" baseline="30000" dirty="0"/>
              <a:t>th</a:t>
            </a:r>
            <a:r>
              <a:rPr lang="en-GB" altLang="en-US" sz="3200" b="1" dirty="0"/>
              <a:t> May					</a:t>
            </a:r>
            <a:r>
              <a:rPr lang="en-GB" altLang="en-US" sz="3200" dirty="0"/>
              <a:t>New UCAS cycle opens</a:t>
            </a:r>
          </a:p>
          <a:p>
            <a:pPr>
              <a:buFont typeface="Arial" panose="020B0604020202020204" pitchFamily="34" charset="0"/>
              <a:buChar char="•"/>
            </a:pPr>
            <a:r>
              <a:rPr lang="en-GB" altLang="en-US" sz="3200" b="1" dirty="0"/>
              <a:t>Term 6 (now!)			</a:t>
            </a:r>
            <a:r>
              <a:rPr lang="en-GB" altLang="en-US" sz="3200" dirty="0"/>
              <a:t>Students start writing </a:t>
            </a:r>
          </a:p>
          <a:p>
            <a:pPr marL="2286000" lvl="5" indent="0"/>
            <a:r>
              <a:rPr lang="en-GB" altLang="en-US" sz="3200" dirty="0"/>
              <a:t>			personal statements</a:t>
            </a:r>
          </a:p>
          <a:p>
            <a:pPr>
              <a:buFont typeface="Arial" panose="020B0604020202020204" pitchFamily="34" charset="0"/>
              <a:buChar char="•"/>
            </a:pPr>
            <a:r>
              <a:rPr lang="en-GB" altLang="en-US" sz="3200" b="1" dirty="0"/>
              <a:t>Term 1 (Sept ‘25)</a:t>
            </a:r>
            <a:r>
              <a:rPr lang="en-GB" altLang="en-US" sz="3200" dirty="0"/>
              <a:t>		References written and 										applications made</a:t>
            </a:r>
          </a:p>
          <a:p>
            <a:pPr>
              <a:buFont typeface="Arial" panose="020B0604020202020204" pitchFamily="34" charset="0"/>
              <a:buChar char="•"/>
            </a:pPr>
            <a:r>
              <a:rPr lang="en-GB" altLang="en-US" sz="3200" b="1" dirty="0"/>
              <a:t>15</a:t>
            </a:r>
            <a:r>
              <a:rPr lang="en-GB" altLang="en-US" sz="3200" b="1" baseline="30000" dirty="0"/>
              <a:t>th</a:t>
            </a:r>
            <a:r>
              <a:rPr lang="en-GB" altLang="en-US" sz="3200" b="1" dirty="0"/>
              <a:t> October			</a:t>
            </a:r>
            <a:r>
              <a:rPr lang="en-GB" altLang="en-US" sz="3200" dirty="0"/>
              <a:t>Deadline for Oxbridge and 									medicine</a:t>
            </a:r>
            <a:endParaRPr lang="en-GB" altLang="en-US" sz="3200" b="1" dirty="0"/>
          </a:p>
          <a:p>
            <a:pPr>
              <a:buFont typeface="Arial" panose="020B0604020202020204" pitchFamily="34" charset="0"/>
              <a:buChar char="•"/>
            </a:pPr>
            <a:r>
              <a:rPr lang="en-GB" altLang="en-US" sz="3200" b="1" dirty="0"/>
              <a:t>29</a:t>
            </a:r>
            <a:r>
              <a:rPr lang="en-GB" altLang="en-US" sz="3200" b="1" baseline="30000" dirty="0"/>
              <a:t>th</a:t>
            </a:r>
            <a:r>
              <a:rPr lang="en-GB" altLang="en-US" sz="3200" b="1" dirty="0"/>
              <a:t> January 2026	</a:t>
            </a:r>
            <a:r>
              <a:rPr lang="en-GB" altLang="en-US" sz="3200" dirty="0"/>
              <a:t>Cycle closes</a:t>
            </a:r>
          </a:p>
          <a:p>
            <a:pPr>
              <a:buFont typeface="Arial" panose="020B0604020202020204" pitchFamily="34" charset="0"/>
              <a:buChar char="•"/>
            </a:pPr>
            <a:r>
              <a:rPr lang="en-GB" altLang="en-US" sz="3200" b="1" dirty="0"/>
              <a:t>Terms 2 – 6				</a:t>
            </a:r>
            <a:r>
              <a:rPr lang="en-GB" altLang="en-US" sz="3200" dirty="0"/>
              <a:t>Offers made, choices made</a:t>
            </a:r>
          </a:p>
          <a:p>
            <a:pPr>
              <a:buFont typeface="Arial" panose="020B0604020202020204" pitchFamily="34" charset="0"/>
              <a:buChar char="•"/>
            </a:pPr>
            <a:r>
              <a:rPr lang="en-GB" altLang="en-US" sz="3200" b="1" dirty="0"/>
              <a:t>August 13</a:t>
            </a:r>
            <a:r>
              <a:rPr lang="en-GB" altLang="en-US" sz="3200" b="1" baseline="30000" dirty="0"/>
              <a:t>th</a:t>
            </a:r>
            <a:r>
              <a:rPr lang="en-GB" altLang="en-US" sz="3200" b="1" dirty="0"/>
              <a:t>				</a:t>
            </a:r>
            <a:r>
              <a:rPr lang="en-GB" altLang="en-US" sz="3200" dirty="0"/>
              <a:t>Acceptance or clearing</a:t>
            </a:r>
          </a:p>
        </p:txBody>
      </p:sp>
    </p:spTree>
    <p:extLst>
      <p:ext uri="{BB962C8B-B14F-4D97-AF65-F5344CB8AC3E}">
        <p14:creationId xmlns:p14="http://schemas.microsoft.com/office/powerpoint/2010/main" val="1398455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 calcmode="lin" valueType="num">
                                      <p:cBhvr additive="base">
                                        <p:cTn id="7" dur="500" fill="hold"/>
                                        <p:tgtEl>
                                          <p:spTgt spid="2969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969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9699">
                                            <p:txEl>
                                              <p:pRg st="1" end="1"/>
                                            </p:txEl>
                                          </p:spTgt>
                                        </p:tgtEl>
                                        <p:attrNameLst>
                                          <p:attrName>style.visibility</p:attrName>
                                        </p:attrNameLst>
                                      </p:cBhvr>
                                      <p:to>
                                        <p:strVal val="visible"/>
                                      </p:to>
                                    </p:set>
                                    <p:anim calcmode="lin" valueType="num">
                                      <p:cBhvr additive="base">
                                        <p:cTn id="13" dur="500" fill="hold"/>
                                        <p:tgtEl>
                                          <p:spTgt spid="2969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9699">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9699">
                                            <p:txEl>
                                              <p:pRg st="2" end="2"/>
                                            </p:txEl>
                                          </p:spTgt>
                                        </p:tgtEl>
                                        <p:attrNameLst>
                                          <p:attrName>style.visibility</p:attrName>
                                        </p:attrNameLst>
                                      </p:cBhvr>
                                      <p:to>
                                        <p:strVal val="visible"/>
                                      </p:to>
                                    </p:set>
                                    <p:anim calcmode="lin" valueType="num">
                                      <p:cBhvr additive="base">
                                        <p:cTn id="17" dur="500" fill="hold"/>
                                        <p:tgtEl>
                                          <p:spTgt spid="29699">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969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29699">
                                            <p:txEl>
                                              <p:pRg st="3" end="3"/>
                                            </p:txEl>
                                          </p:spTgt>
                                        </p:tgtEl>
                                        <p:attrNameLst>
                                          <p:attrName>style.visibility</p:attrName>
                                        </p:attrNameLst>
                                      </p:cBhvr>
                                      <p:to>
                                        <p:strVal val="visible"/>
                                      </p:to>
                                    </p:set>
                                    <p:anim calcmode="lin" valueType="num">
                                      <p:cBhvr additive="base">
                                        <p:cTn id="23" dur="500" fill="hold"/>
                                        <p:tgtEl>
                                          <p:spTgt spid="29699">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969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29699">
                                            <p:txEl>
                                              <p:pRg st="4" end="4"/>
                                            </p:txEl>
                                          </p:spTgt>
                                        </p:tgtEl>
                                        <p:attrNameLst>
                                          <p:attrName>style.visibility</p:attrName>
                                        </p:attrNameLst>
                                      </p:cBhvr>
                                      <p:to>
                                        <p:strVal val="visible"/>
                                      </p:to>
                                    </p:set>
                                    <p:anim calcmode="lin" valueType="num">
                                      <p:cBhvr additive="base">
                                        <p:cTn id="29" dur="500" fill="hold"/>
                                        <p:tgtEl>
                                          <p:spTgt spid="29699">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969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nodeType="clickEffect">
                                  <p:stCondLst>
                                    <p:cond delay="0"/>
                                  </p:stCondLst>
                                  <p:childTnLst>
                                    <p:set>
                                      <p:cBhvr>
                                        <p:cTn id="34" dur="1" fill="hold">
                                          <p:stCondLst>
                                            <p:cond delay="0"/>
                                          </p:stCondLst>
                                        </p:cTn>
                                        <p:tgtEl>
                                          <p:spTgt spid="29699">
                                            <p:txEl>
                                              <p:pRg st="5" end="5"/>
                                            </p:txEl>
                                          </p:spTgt>
                                        </p:tgtEl>
                                        <p:attrNameLst>
                                          <p:attrName>style.visibility</p:attrName>
                                        </p:attrNameLst>
                                      </p:cBhvr>
                                      <p:to>
                                        <p:strVal val="visible"/>
                                      </p:to>
                                    </p:set>
                                    <p:anim calcmode="lin" valueType="num">
                                      <p:cBhvr additive="base">
                                        <p:cTn id="35" dur="500" fill="hold"/>
                                        <p:tgtEl>
                                          <p:spTgt spid="29699">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969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nodeType="clickEffect">
                                  <p:stCondLst>
                                    <p:cond delay="0"/>
                                  </p:stCondLst>
                                  <p:childTnLst>
                                    <p:set>
                                      <p:cBhvr>
                                        <p:cTn id="40" dur="1" fill="hold">
                                          <p:stCondLst>
                                            <p:cond delay="0"/>
                                          </p:stCondLst>
                                        </p:cTn>
                                        <p:tgtEl>
                                          <p:spTgt spid="29699">
                                            <p:txEl>
                                              <p:pRg st="6" end="6"/>
                                            </p:txEl>
                                          </p:spTgt>
                                        </p:tgtEl>
                                        <p:attrNameLst>
                                          <p:attrName>style.visibility</p:attrName>
                                        </p:attrNameLst>
                                      </p:cBhvr>
                                      <p:to>
                                        <p:strVal val="visible"/>
                                      </p:to>
                                    </p:set>
                                    <p:anim calcmode="lin" valueType="num">
                                      <p:cBhvr additive="base">
                                        <p:cTn id="41" dur="500" fill="hold"/>
                                        <p:tgtEl>
                                          <p:spTgt spid="29699">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2969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nodeType="clickEffect">
                                  <p:stCondLst>
                                    <p:cond delay="0"/>
                                  </p:stCondLst>
                                  <p:childTnLst>
                                    <p:set>
                                      <p:cBhvr>
                                        <p:cTn id="46" dur="1" fill="hold">
                                          <p:stCondLst>
                                            <p:cond delay="0"/>
                                          </p:stCondLst>
                                        </p:cTn>
                                        <p:tgtEl>
                                          <p:spTgt spid="29699">
                                            <p:txEl>
                                              <p:pRg st="7" end="7"/>
                                            </p:txEl>
                                          </p:spTgt>
                                        </p:tgtEl>
                                        <p:attrNameLst>
                                          <p:attrName>style.visibility</p:attrName>
                                        </p:attrNameLst>
                                      </p:cBhvr>
                                      <p:to>
                                        <p:strVal val="visible"/>
                                      </p:to>
                                    </p:set>
                                    <p:anim calcmode="lin" valueType="num">
                                      <p:cBhvr additive="base">
                                        <p:cTn id="47" dur="500" fill="hold"/>
                                        <p:tgtEl>
                                          <p:spTgt spid="29699">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29699">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CCD8170-4F63-CF61-0D74-6F113BB748B9}"/>
              </a:ext>
            </a:extLst>
          </p:cNvPr>
          <p:cNvPicPr>
            <a:picLocks noChangeAspect="1"/>
          </p:cNvPicPr>
          <p:nvPr/>
        </p:nvPicPr>
        <p:blipFill>
          <a:blip r:embed="rId2"/>
          <a:stretch>
            <a:fillRect/>
          </a:stretch>
        </p:blipFill>
        <p:spPr>
          <a:xfrm rot="20975811">
            <a:off x="546092" y="3984511"/>
            <a:ext cx="2756492" cy="3875941"/>
          </a:xfrm>
          <a:prstGeom prst="rect">
            <a:avLst/>
          </a:prstGeom>
        </p:spPr>
      </p:pic>
      <p:sp>
        <p:nvSpPr>
          <p:cNvPr id="33794" name="Title 1">
            <a:extLst>
              <a:ext uri="{FF2B5EF4-FFF2-40B4-BE49-F238E27FC236}">
                <a16:creationId xmlns:a16="http://schemas.microsoft.com/office/drawing/2014/main" id="{D4F38352-FA08-4D02-9AE9-DDF8AF810EF0}"/>
              </a:ext>
            </a:extLst>
          </p:cNvPr>
          <p:cNvSpPr>
            <a:spLocks noGrp="1"/>
          </p:cNvSpPr>
          <p:nvPr>
            <p:ph type="title"/>
          </p:nvPr>
        </p:nvSpPr>
        <p:spPr bwMode="auto">
          <a:xfrm>
            <a:off x="268357" y="438586"/>
            <a:ext cx="8229600" cy="857249"/>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algn="l"/>
            <a:r>
              <a:rPr lang="en-GB" altLang="en-US" sz="6000" b="1" dirty="0"/>
              <a:t>Useful publications</a:t>
            </a:r>
          </a:p>
        </p:txBody>
      </p:sp>
      <p:sp>
        <p:nvSpPr>
          <p:cNvPr id="4" name="TextBox 2">
            <a:extLst>
              <a:ext uri="{FF2B5EF4-FFF2-40B4-BE49-F238E27FC236}">
                <a16:creationId xmlns:a16="http://schemas.microsoft.com/office/drawing/2014/main" id="{2647A622-2405-44DA-8CD4-97E151ACAE5F}"/>
              </a:ext>
            </a:extLst>
          </p:cNvPr>
          <p:cNvSpPr txBox="1">
            <a:spLocks noChangeArrowheads="1"/>
          </p:cNvSpPr>
          <p:nvPr/>
        </p:nvSpPr>
        <p:spPr bwMode="auto">
          <a:xfrm>
            <a:off x="218803" y="1566270"/>
            <a:ext cx="5350390"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buFont typeface="Arial" panose="020B0604020202020204" pitchFamily="34" charset="0"/>
              <a:buChar char="•"/>
            </a:pPr>
            <a:r>
              <a:rPr lang="en-GB" altLang="en-US" sz="3200" dirty="0"/>
              <a:t>Getting into Oxford &amp; Cambridge (£19)</a:t>
            </a:r>
          </a:p>
          <a:p>
            <a:pPr>
              <a:buFont typeface="Arial" panose="020B0604020202020204" pitchFamily="34" charset="0"/>
              <a:buChar char="•"/>
            </a:pPr>
            <a:r>
              <a:rPr lang="en-GB" altLang="en-US" sz="3200" dirty="0"/>
              <a:t>Sunday Times Good University Guide (£18)</a:t>
            </a:r>
          </a:p>
          <a:p>
            <a:pPr>
              <a:buFont typeface="Arial" panose="020B0604020202020204" pitchFamily="34" charset="0"/>
              <a:buChar char="•"/>
            </a:pPr>
            <a:r>
              <a:rPr lang="en-GB" altLang="en-US" sz="3200" dirty="0"/>
              <a:t>The HEAP guide (£39)</a:t>
            </a:r>
          </a:p>
        </p:txBody>
      </p:sp>
      <p:pic>
        <p:nvPicPr>
          <p:cNvPr id="1026" name="Picture 2">
            <a:extLst>
              <a:ext uri="{FF2B5EF4-FFF2-40B4-BE49-F238E27FC236}">
                <a16:creationId xmlns:a16="http://schemas.microsoft.com/office/drawing/2014/main" id="{AC010AAA-0DBA-0A8A-10BE-EE58FFA032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672188">
            <a:off x="6067776" y="913170"/>
            <a:ext cx="3550450" cy="539498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F39005C-1DB1-3343-2D50-ED9A14ECF83B}"/>
              </a:ext>
            </a:extLst>
          </p:cNvPr>
          <p:cNvPicPr>
            <a:picLocks noChangeAspect="1"/>
          </p:cNvPicPr>
          <p:nvPr/>
        </p:nvPicPr>
        <p:blipFill>
          <a:blip r:embed="rId4"/>
          <a:stretch>
            <a:fillRect/>
          </a:stretch>
        </p:blipFill>
        <p:spPr>
          <a:xfrm rot="20500887">
            <a:off x="3973533" y="3747074"/>
            <a:ext cx="3191320" cy="4829849"/>
          </a:xfrm>
          <a:prstGeom prst="rect">
            <a:avLst/>
          </a:prstGeom>
        </p:spPr>
      </p:pic>
    </p:spTree>
    <p:extLst>
      <p:ext uri="{BB962C8B-B14F-4D97-AF65-F5344CB8AC3E}">
        <p14:creationId xmlns:p14="http://schemas.microsoft.com/office/powerpoint/2010/main" val="2925310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13064930-36A4-4BA3-B419-564604ADC95D}"/>
              </a:ext>
            </a:extLst>
          </p:cNvPr>
          <p:cNvSpPr>
            <a:spLocks noGrp="1"/>
          </p:cNvSpPr>
          <p:nvPr>
            <p:ph type="title"/>
          </p:nvPr>
        </p:nvSpPr>
        <p:spPr bwMode="auto">
          <a:xfrm>
            <a:off x="457200" y="351008"/>
            <a:ext cx="8229600" cy="857249"/>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p>
            <a:r>
              <a:rPr lang="en-GB" altLang="en-US" sz="6000" b="1" dirty="0"/>
              <a:t>Useful websites</a:t>
            </a:r>
          </a:p>
        </p:txBody>
      </p:sp>
      <p:sp>
        <p:nvSpPr>
          <p:cNvPr id="32771" name="Title 1">
            <a:extLst>
              <a:ext uri="{FF2B5EF4-FFF2-40B4-BE49-F238E27FC236}">
                <a16:creationId xmlns:a16="http://schemas.microsoft.com/office/drawing/2014/main" id="{12AD7A58-43C4-474F-A209-30C2531F5CCF}"/>
              </a:ext>
            </a:extLst>
          </p:cNvPr>
          <p:cNvSpPr txBox="1">
            <a:spLocks/>
          </p:cNvSpPr>
          <p:nvPr/>
        </p:nvSpPr>
        <p:spPr bwMode="auto">
          <a:xfrm>
            <a:off x="356839" y="1319769"/>
            <a:ext cx="8229600" cy="3903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71500" indent="-571500">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buFont typeface="Arial" panose="020B0604020202020204" pitchFamily="34" charset="0"/>
              <a:buChar char="•"/>
            </a:pPr>
            <a:r>
              <a:rPr lang="en-GB" altLang="en-US" sz="4400" dirty="0">
                <a:hlinkClick r:id="rId2"/>
              </a:rPr>
              <a:t>www.theuniguide.co.uk</a:t>
            </a:r>
            <a:r>
              <a:rPr lang="en-GB" altLang="en-US" sz="4400" dirty="0"/>
              <a:t> (formerly ‘Which?’ University)</a:t>
            </a:r>
          </a:p>
          <a:p>
            <a:pPr>
              <a:buFont typeface="Arial" panose="020B0604020202020204" pitchFamily="34" charset="0"/>
              <a:buChar char="•"/>
            </a:pPr>
            <a:r>
              <a:rPr lang="en-GB" altLang="en-US" sz="4400" dirty="0">
                <a:hlinkClick r:id="rId3"/>
              </a:rPr>
              <a:t>www.ucas.com</a:t>
            </a:r>
            <a:endParaRPr lang="en-GB" altLang="en-US" sz="4400" dirty="0"/>
          </a:p>
          <a:p>
            <a:pPr>
              <a:buFont typeface="Arial" panose="020B0604020202020204" pitchFamily="34" charset="0"/>
              <a:buChar char="•"/>
            </a:pPr>
            <a:r>
              <a:rPr lang="en-GB" altLang="en-US" sz="4400" dirty="0">
                <a:hlinkClick r:id="rId4"/>
              </a:rPr>
              <a:t>www.heaponline.co.uk/</a:t>
            </a:r>
            <a:endParaRPr lang="en-GB" altLang="en-US" sz="4400" dirty="0"/>
          </a:p>
          <a:p>
            <a:pPr>
              <a:buFont typeface="Arial" panose="020B0604020202020204" pitchFamily="34" charset="0"/>
              <a:buChar char="•"/>
            </a:pPr>
            <a:r>
              <a:rPr lang="en-GB" altLang="en-US" sz="4400" dirty="0">
                <a:hlinkClick r:id="rId5"/>
              </a:rPr>
              <a:t>www.whatuni.com</a:t>
            </a:r>
            <a:endParaRPr lang="en-GB" altLang="en-US" sz="4400" dirty="0"/>
          </a:p>
          <a:p>
            <a:pPr>
              <a:buFont typeface="Arial" panose="020B0604020202020204" pitchFamily="34" charset="0"/>
              <a:buChar char="•"/>
            </a:pPr>
            <a:r>
              <a:rPr lang="en-GB" altLang="en-US" sz="4400" dirty="0">
                <a:hlinkClick r:id="rId6"/>
              </a:rPr>
              <a:t>www.slc.co.uk</a:t>
            </a:r>
            <a:endParaRPr lang="en-GB" altLang="en-US" sz="4400" dirty="0"/>
          </a:p>
          <a:p>
            <a:pPr>
              <a:buFont typeface="Arial" panose="020B0604020202020204" pitchFamily="34" charset="0"/>
              <a:buChar char="•"/>
            </a:pPr>
            <a:r>
              <a:rPr lang="en-GB" altLang="en-US" sz="4400" dirty="0"/>
              <a:t>The school website!</a:t>
            </a:r>
          </a:p>
        </p:txBody>
      </p:sp>
    </p:spTree>
    <p:extLst>
      <p:ext uri="{BB962C8B-B14F-4D97-AF65-F5344CB8AC3E}">
        <p14:creationId xmlns:p14="http://schemas.microsoft.com/office/powerpoint/2010/main" val="16252384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382C5-EDE6-677C-9343-46FC6A63EFC5}"/>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99338E82-A7CE-7932-4433-9874123434E0}"/>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0" y="768569"/>
            <a:ext cx="9144000" cy="5320862"/>
          </a:xfrm>
          <a:prstGeom prst="rect">
            <a:avLst/>
          </a:prstGeom>
        </p:spPr>
      </p:pic>
    </p:spTree>
    <p:extLst>
      <p:ext uri="{BB962C8B-B14F-4D97-AF65-F5344CB8AC3E}">
        <p14:creationId xmlns:p14="http://schemas.microsoft.com/office/powerpoint/2010/main" val="7351168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B82C1E45-F931-4377-86E0-491221AB4801}"/>
              </a:ext>
            </a:extLst>
          </p:cNvPr>
          <p:cNvSpPr>
            <a:spLocks noGrp="1"/>
          </p:cNvSpPr>
          <p:nvPr>
            <p:ph type="title"/>
          </p:nvPr>
        </p:nvSpPr>
        <p:spPr bwMode="auto">
          <a:xfrm>
            <a:off x="409575" y="276409"/>
            <a:ext cx="2210962"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rtlCol="0" anchor="t" anchorCtr="0" compatLnSpc="1">
            <a:prstTxWarp prst="textNoShape">
              <a:avLst/>
            </a:prstTxWarp>
            <a:normAutofit fontScale="90000"/>
          </a:bodyPr>
          <a:lstStyle/>
          <a:p>
            <a:r>
              <a:rPr lang="en-GB" altLang="en-US" sz="6000" dirty="0"/>
              <a:t>In the news…</a:t>
            </a:r>
          </a:p>
        </p:txBody>
      </p:sp>
      <p:sp>
        <p:nvSpPr>
          <p:cNvPr id="4" name="Content Placeholder 3">
            <a:extLst>
              <a:ext uri="{FF2B5EF4-FFF2-40B4-BE49-F238E27FC236}">
                <a16:creationId xmlns:a16="http://schemas.microsoft.com/office/drawing/2014/main" id="{B672A095-0DDB-B9FB-266D-4B31D4BB3288}"/>
              </a:ext>
            </a:extLst>
          </p:cNvPr>
          <p:cNvSpPr>
            <a:spLocks noGrp="1"/>
          </p:cNvSpPr>
          <p:nvPr>
            <p:ph idx="1"/>
          </p:nvPr>
        </p:nvSpPr>
        <p:spPr/>
        <p:txBody>
          <a:bodyPr/>
          <a:lstStyle/>
          <a:p>
            <a:endParaRPr lang="en-GB"/>
          </a:p>
        </p:txBody>
      </p:sp>
      <p:pic>
        <p:nvPicPr>
          <p:cNvPr id="3" name="Picture 2">
            <a:extLst>
              <a:ext uri="{FF2B5EF4-FFF2-40B4-BE49-F238E27FC236}">
                <a16:creationId xmlns:a16="http://schemas.microsoft.com/office/drawing/2014/main" id="{DC071D56-19A8-458F-EA28-C3F9D5499524}"/>
              </a:ext>
            </a:extLst>
          </p:cNvPr>
          <p:cNvPicPr>
            <a:picLocks noChangeAspect="1"/>
          </p:cNvPicPr>
          <p:nvPr/>
        </p:nvPicPr>
        <p:blipFill>
          <a:blip r:embed="rId2"/>
          <a:stretch>
            <a:fillRect/>
          </a:stretch>
        </p:blipFill>
        <p:spPr>
          <a:xfrm>
            <a:off x="0" y="1939825"/>
            <a:ext cx="9144000" cy="4641766"/>
          </a:xfrm>
          <a:prstGeom prst="rect">
            <a:avLst/>
          </a:prstGeom>
        </p:spPr>
      </p:pic>
    </p:spTree>
    <p:extLst>
      <p:ext uri="{BB962C8B-B14F-4D97-AF65-F5344CB8AC3E}">
        <p14:creationId xmlns:p14="http://schemas.microsoft.com/office/powerpoint/2010/main" val="18974584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4B7BB-85A5-6EE9-7E13-1AE7E0AF2E6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EB09569-414A-1E53-517C-5371A5F4E27D}"/>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7E9D1FF7-D43E-440F-4015-584173186EFF}"/>
              </a:ext>
            </a:extLst>
          </p:cNvPr>
          <p:cNvPicPr>
            <a:picLocks noChangeAspect="1"/>
          </p:cNvPicPr>
          <p:nvPr/>
        </p:nvPicPr>
        <p:blipFill>
          <a:blip r:embed="rId2"/>
          <a:stretch>
            <a:fillRect/>
          </a:stretch>
        </p:blipFill>
        <p:spPr>
          <a:xfrm>
            <a:off x="576256" y="0"/>
            <a:ext cx="7991487" cy="6858000"/>
          </a:xfrm>
          <a:prstGeom prst="rect">
            <a:avLst/>
          </a:prstGeom>
        </p:spPr>
      </p:pic>
    </p:spTree>
    <p:extLst>
      <p:ext uri="{BB962C8B-B14F-4D97-AF65-F5344CB8AC3E}">
        <p14:creationId xmlns:p14="http://schemas.microsoft.com/office/powerpoint/2010/main" val="11763942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B4B6A8-DE00-467E-A0BD-9A834B5BD082}"/>
              </a:ext>
            </a:extLst>
          </p:cNvPr>
          <p:cNvSpPr/>
          <p:nvPr/>
        </p:nvSpPr>
        <p:spPr>
          <a:xfrm>
            <a:off x="166940" y="2205335"/>
            <a:ext cx="8831905" cy="1446550"/>
          </a:xfrm>
          <a:prstGeom prst="rect">
            <a:avLst/>
          </a:prstGeom>
          <a:noFill/>
        </p:spPr>
        <p:txBody>
          <a:bodyPr wrap="none">
            <a:spAutoFit/>
          </a:bodyPr>
          <a:lstStyle/>
          <a:p>
            <a:pPr algn="ctr">
              <a:defRPr/>
            </a:pPr>
            <a:r>
              <a:rPr lang="en-US" sz="8800" b="1" dirty="0">
                <a:ln w="22225">
                  <a:solidFill>
                    <a:schemeClr val="accent2"/>
                  </a:solidFill>
                  <a:prstDash val="solid"/>
                </a:ln>
              </a:rPr>
              <a:t>UCAS: The process</a:t>
            </a:r>
          </a:p>
        </p:txBody>
      </p:sp>
    </p:spTree>
    <p:extLst>
      <p:ext uri="{BB962C8B-B14F-4D97-AF65-F5344CB8AC3E}">
        <p14:creationId xmlns:p14="http://schemas.microsoft.com/office/powerpoint/2010/main" val="23374375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4E3A522-E0A7-4DF8-9223-4A4736D90558}"/>
              </a:ext>
            </a:extLst>
          </p:cNvPr>
          <p:cNvSpPr/>
          <p:nvPr/>
        </p:nvSpPr>
        <p:spPr>
          <a:xfrm>
            <a:off x="304801" y="340967"/>
            <a:ext cx="8621486" cy="3908762"/>
          </a:xfrm>
          <a:prstGeom prst="rect">
            <a:avLst/>
          </a:prstGeom>
        </p:spPr>
        <p:txBody>
          <a:bodyPr wrap="square" lIns="91440" tIns="45720" rIns="91440" bIns="45720" anchor="t">
            <a:spAutoFit/>
          </a:bodyPr>
          <a:lstStyle/>
          <a:p>
            <a:pPr>
              <a:defRPr/>
            </a:pPr>
            <a:r>
              <a:rPr lang="en-GB" sz="3200" b="1" dirty="0">
                <a:ea typeface="Calibri" panose="020F0502020204030204" pitchFamily="34" charset="0"/>
                <a:cs typeface="Times New Roman" panose="02020603050405020304" pitchFamily="18" charset="0"/>
              </a:rPr>
              <a:t>Key Information for UCAS Registration:</a:t>
            </a:r>
          </a:p>
          <a:p>
            <a:pPr>
              <a:defRPr/>
            </a:pPr>
            <a:endParaRPr lang="en-GB" sz="2400" dirty="0">
              <a:ea typeface="Calibri" panose="020F0502020204030204" pitchFamily="34" charset="0"/>
              <a:cs typeface="Times New Roman" panose="02020603050405020304" pitchFamily="18" charset="0"/>
            </a:endParaRPr>
          </a:p>
          <a:p>
            <a:pPr marL="285115" indent="-285115">
              <a:buFont typeface="Arial" panose="020B0604020202020204" pitchFamily="34" charset="0"/>
              <a:buChar char="•"/>
              <a:defRPr/>
            </a:pPr>
            <a:r>
              <a:rPr lang="en-GB" sz="3200" dirty="0">
                <a:ea typeface="Calibri" panose="020F0502020204030204" pitchFamily="34" charset="0"/>
                <a:cs typeface="Times New Roman" panose="02020603050405020304" pitchFamily="18" charset="0"/>
              </a:rPr>
              <a:t>Website: </a:t>
            </a:r>
            <a:r>
              <a:rPr lang="en-GB" sz="3200" u="sng" dirty="0">
                <a:solidFill>
                  <a:srgbClr val="0563C1"/>
                </a:solidFill>
                <a:ea typeface="Calibri" panose="020F0502020204030204" pitchFamily="34" charset="0"/>
                <a:cs typeface="Times New Roman" panose="02020603050405020304" pitchFamily="18" charset="0"/>
                <a:hlinkClick r:id="rId2"/>
              </a:rPr>
              <a:t>https://www.ucas.com</a:t>
            </a:r>
            <a:endParaRPr lang="en-GB" sz="2400" dirty="0">
              <a:ea typeface="Calibri" panose="020F0502020204030204" pitchFamily="34" charset="0"/>
              <a:cs typeface="Times New Roman" panose="02020603050405020304" pitchFamily="18" charset="0"/>
            </a:endParaRPr>
          </a:p>
          <a:p>
            <a:pPr marL="285115" indent="-285115">
              <a:buFont typeface="Arial" panose="020B0604020202020204" pitchFamily="34" charset="0"/>
              <a:buChar char="•"/>
              <a:defRPr/>
            </a:pPr>
            <a:r>
              <a:rPr lang="en-GB" sz="3200" dirty="0">
                <a:ea typeface="Calibri"/>
                <a:cs typeface="Times New Roman"/>
              </a:rPr>
              <a:t>Select </a:t>
            </a:r>
            <a:r>
              <a:rPr lang="en-GB" sz="3200" b="1" dirty="0">
                <a:ea typeface="Calibri"/>
                <a:cs typeface="Times New Roman"/>
              </a:rPr>
              <a:t>undergraduate</a:t>
            </a:r>
            <a:r>
              <a:rPr lang="en-GB" sz="3200" dirty="0">
                <a:ea typeface="Calibri"/>
                <a:cs typeface="Times New Roman"/>
              </a:rPr>
              <a:t> and choose </a:t>
            </a:r>
            <a:r>
              <a:rPr lang="en-GB" sz="3200" b="1" dirty="0">
                <a:ea typeface="Calibri"/>
                <a:cs typeface="Times New Roman"/>
              </a:rPr>
              <a:t>2026 entry</a:t>
            </a:r>
            <a:endParaRPr lang="en-GB" sz="2400" dirty="0">
              <a:ea typeface="Calibri"/>
              <a:cs typeface="Times New Roman"/>
            </a:endParaRPr>
          </a:p>
          <a:p>
            <a:pPr marL="285115" indent="-285115">
              <a:buFont typeface="Arial" panose="020B0604020202020204" pitchFamily="34" charset="0"/>
              <a:buChar char="•"/>
              <a:defRPr/>
            </a:pPr>
            <a:r>
              <a:rPr lang="en-GB" sz="3200" dirty="0">
                <a:ea typeface="Calibri" panose="020F0502020204030204" pitchFamily="34" charset="0"/>
                <a:cs typeface="Times New Roman" panose="02020603050405020304" pitchFamily="18" charset="0"/>
              </a:rPr>
              <a:t>Choose ‘through school / college’ when asked how you are applying</a:t>
            </a:r>
            <a:endParaRPr lang="en-GB" sz="2400" dirty="0">
              <a:ea typeface="Calibri" panose="020F0502020204030204" pitchFamily="34" charset="0"/>
              <a:cs typeface="Times New Roman" panose="02020603050405020304" pitchFamily="18" charset="0"/>
            </a:endParaRPr>
          </a:p>
          <a:p>
            <a:pPr marL="285115" indent="-285115">
              <a:buFont typeface="Arial" panose="020B0604020202020204" pitchFamily="34" charset="0"/>
              <a:buChar char="•"/>
              <a:defRPr/>
            </a:pPr>
            <a:r>
              <a:rPr lang="en-GB" sz="3200" b="1" dirty="0">
                <a:ea typeface="Calibri"/>
                <a:cs typeface="Times New Roman"/>
              </a:rPr>
              <a:t>Buzzword = 2026sjc / Beaminster2026</a:t>
            </a:r>
            <a:endParaRPr lang="en-GB" sz="2400" dirty="0">
              <a:ea typeface="Calibri"/>
              <a:cs typeface="Times New Roman"/>
            </a:endParaRPr>
          </a:p>
          <a:p>
            <a:pPr marL="285115" indent="-285115">
              <a:buFont typeface="Arial" panose="020B0604020202020204" pitchFamily="34" charset="0"/>
              <a:buChar char="•"/>
              <a:defRPr/>
            </a:pPr>
            <a:endParaRPr lang="en-GB" sz="32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785882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150193FA-9C25-4475-B4DA-41A6A2E1361E}"/>
              </a:ext>
            </a:extLst>
          </p:cNvPr>
          <p:cNvSpPr>
            <a:spLocks noGrp="1"/>
          </p:cNvSpPr>
          <p:nvPr>
            <p:ph type="title"/>
          </p:nvPr>
        </p:nvSpPr>
        <p:spPr bwMode="auto">
          <a:xfrm>
            <a:off x="309356" y="408519"/>
            <a:ext cx="8229600" cy="85936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r>
              <a:rPr lang="en-GB" altLang="en-US" sz="6000" dirty="0"/>
              <a:t>The Process</a:t>
            </a:r>
          </a:p>
        </p:txBody>
      </p:sp>
      <p:sp>
        <p:nvSpPr>
          <p:cNvPr id="3" name="TextBox 2">
            <a:extLst>
              <a:ext uri="{FF2B5EF4-FFF2-40B4-BE49-F238E27FC236}">
                <a16:creationId xmlns:a16="http://schemas.microsoft.com/office/drawing/2014/main" id="{E9391E9E-78B5-470E-9B91-D7DA694C1AFF}"/>
              </a:ext>
            </a:extLst>
          </p:cNvPr>
          <p:cNvSpPr txBox="1"/>
          <p:nvPr/>
        </p:nvSpPr>
        <p:spPr>
          <a:xfrm>
            <a:off x="424530" y="1539831"/>
            <a:ext cx="8809567" cy="4893647"/>
          </a:xfrm>
          <a:prstGeom prst="rect">
            <a:avLst/>
          </a:prstGeom>
          <a:noFill/>
        </p:spPr>
        <p:txBody>
          <a:bodyPr>
            <a:spAutoFit/>
          </a:bodyPr>
          <a:lstStyle/>
          <a:p>
            <a:pPr marL="514338" indent="-514338">
              <a:buFont typeface="+mj-lt"/>
              <a:buAutoNum type="arabicPeriod"/>
              <a:defRPr/>
            </a:pPr>
            <a:r>
              <a:rPr lang="en-GB" sz="2400" b="1" dirty="0"/>
              <a:t>Students research </a:t>
            </a:r>
            <a:r>
              <a:rPr lang="en-GB" sz="2400" dirty="0"/>
              <a:t>and </a:t>
            </a:r>
            <a:r>
              <a:rPr lang="en-GB" sz="2400" b="1" dirty="0"/>
              <a:t>decide on courses </a:t>
            </a:r>
            <a:r>
              <a:rPr lang="en-GB" sz="2400" dirty="0"/>
              <a:t>and locations</a:t>
            </a:r>
          </a:p>
          <a:p>
            <a:pPr marL="514338" indent="-514338">
              <a:buFont typeface="+mj-lt"/>
              <a:buAutoNum type="arabicPeriod"/>
              <a:defRPr/>
            </a:pPr>
            <a:r>
              <a:rPr lang="en-GB" sz="2400" dirty="0"/>
              <a:t>Students set up </a:t>
            </a:r>
            <a:r>
              <a:rPr lang="en-GB" sz="2400" b="1" dirty="0"/>
              <a:t>UCAS ‘Hub’ accounts </a:t>
            </a:r>
            <a:r>
              <a:rPr lang="en-GB" sz="2400" dirty="0"/>
              <a:t>(they are responsible for user names and passwords. Think carefully about personal email addresses)</a:t>
            </a:r>
          </a:p>
          <a:p>
            <a:pPr marL="514338" indent="-514338">
              <a:buFont typeface="+mj-lt"/>
              <a:buAutoNum type="arabicPeriod"/>
              <a:defRPr/>
            </a:pPr>
            <a:r>
              <a:rPr lang="en-GB" sz="2400" dirty="0"/>
              <a:t>Applications made to </a:t>
            </a:r>
            <a:r>
              <a:rPr lang="en-GB" sz="2400" b="1" dirty="0"/>
              <a:t>5 institutions </a:t>
            </a:r>
            <a:r>
              <a:rPr lang="en-GB" sz="2400" dirty="0"/>
              <a:t>(spread! Invisible!)</a:t>
            </a:r>
          </a:p>
          <a:p>
            <a:pPr marL="514338" indent="-514338">
              <a:buFont typeface="+mj-lt"/>
              <a:buAutoNum type="arabicPeriod"/>
              <a:defRPr/>
            </a:pPr>
            <a:r>
              <a:rPr lang="en-GB" sz="2400" b="1" dirty="0"/>
              <a:t>References</a:t>
            </a:r>
            <a:r>
              <a:rPr lang="en-GB" sz="2400" dirty="0"/>
              <a:t> written, </a:t>
            </a:r>
            <a:r>
              <a:rPr lang="en-GB" sz="2400" b="1" dirty="0"/>
              <a:t>application</a:t>
            </a:r>
            <a:r>
              <a:rPr lang="en-GB" sz="2400" dirty="0"/>
              <a:t> sent</a:t>
            </a:r>
          </a:p>
          <a:p>
            <a:pPr marL="514338" indent="-514338">
              <a:buFont typeface="+mj-lt"/>
              <a:buAutoNum type="arabicPeriod"/>
              <a:defRPr/>
            </a:pPr>
            <a:r>
              <a:rPr lang="en-GB" sz="2400" b="1" dirty="0"/>
              <a:t>Payment of £28.50 </a:t>
            </a:r>
            <a:r>
              <a:rPr lang="en-GB" sz="2400" dirty="0"/>
              <a:t>(by card only)</a:t>
            </a:r>
          </a:p>
          <a:p>
            <a:pPr marL="514338" indent="-514338">
              <a:buFont typeface="+mj-lt"/>
              <a:buAutoNum type="arabicPeriod"/>
              <a:defRPr/>
            </a:pPr>
            <a:r>
              <a:rPr lang="en-GB" sz="2400" dirty="0"/>
              <a:t>UCAS </a:t>
            </a:r>
            <a:r>
              <a:rPr lang="en-GB" sz="2400" b="1" dirty="0"/>
              <a:t>processes application</a:t>
            </a:r>
          </a:p>
          <a:p>
            <a:pPr marL="514338" indent="-514338">
              <a:buFont typeface="+mj-lt"/>
              <a:buAutoNum type="arabicPeriod"/>
              <a:defRPr/>
            </a:pPr>
            <a:r>
              <a:rPr lang="en-GB" sz="2400" b="1" dirty="0"/>
              <a:t>Offers made </a:t>
            </a:r>
            <a:r>
              <a:rPr lang="en-GB" sz="2400" dirty="0"/>
              <a:t>/ interviews</a:t>
            </a:r>
          </a:p>
          <a:p>
            <a:pPr marL="514338" indent="-514338">
              <a:buFont typeface="+mj-lt"/>
              <a:buAutoNum type="arabicPeriod"/>
              <a:defRPr/>
            </a:pPr>
            <a:r>
              <a:rPr lang="en-GB" sz="2400" b="1" dirty="0"/>
              <a:t>Firm</a:t>
            </a:r>
            <a:r>
              <a:rPr lang="en-GB" sz="2400" dirty="0"/>
              <a:t> acceptance / </a:t>
            </a:r>
            <a:r>
              <a:rPr lang="en-GB" sz="2400" b="1" dirty="0"/>
              <a:t>insurance</a:t>
            </a:r>
            <a:r>
              <a:rPr lang="en-GB" sz="2400" dirty="0"/>
              <a:t> / </a:t>
            </a:r>
            <a:r>
              <a:rPr lang="en-GB" sz="2400" b="1" dirty="0"/>
              <a:t>UCAS extra</a:t>
            </a:r>
          </a:p>
          <a:p>
            <a:pPr marL="514338" indent="-514338">
              <a:buFont typeface="+mj-lt"/>
              <a:buAutoNum type="arabicPeriod"/>
              <a:defRPr/>
            </a:pPr>
            <a:r>
              <a:rPr lang="en-GB" sz="2400" dirty="0"/>
              <a:t>Results and places confirmed – </a:t>
            </a:r>
            <a:r>
              <a:rPr lang="en-GB" sz="2400" b="1" dirty="0"/>
              <a:t>results day in August</a:t>
            </a:r>
          </a:p>
          <a:p>
            <a:pPr marL="514338" indent="-514338">
              <a:buFont typeface="+mj-lt"/>
              <a:buAutoNum type="arabicPeriod"/>
              <a:defRPr/>
            </a:pPr>
            <a:r>
              <a:rPr lang="en-GB" sz="2400" dirty="0"/>
              <a:t>Students start university! (Finance in place via Student Loans Company)</a:t>
            </a:r>
          </a:p>
        </p:txBody>
      </p:sp>
    </p:spTree>
    <p:extLst>
      <p:ext uri="{BB962C8B-B14F-4D97-AF65-F5344CB8AC3E}">
        <p14:creationId xmlns:p14="http://schemas.microsoft.com/office/powerpoint/2010/main" val="29544308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2" descr="Image result for key factors for success">
            <a:extLst>
              <a:ext uri="{FF2B5EF4-FFF2-40B4-BE49-F238E27FC236}">
                <a16:creationId xmlns:a16="http://schemas.microsoft.com/office/drawing/2014/main" id="{0810AF6C-4D72-4BB9-91AD-F175223D364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1273" t="17975" r="30625" b="19244"/>
          <a:stretch/>
        </p:blipFill>
        <p:spPr bwMode="auto">
          <a:xfrm>
            <a:off x="2920139" y="2486977"/>
            <a:ext cx="2561375" cy="2469996"/>
          </a:xfrm>
          <a:prstGeom prst="ellipse">
            <a:avLst/>
          </a:prstGeom>
          <a:noFill/>
          <a:extLst>
            <a:ext uri="{909E8E84-426E-40DD-AFC4-6F175D3DCCD1}">
              <a14:hiddenFill xmlns:a14="http://schemas.microsoft.com/office/drawing/2010/main">
                <a:solidFill>
                  <a:srgbClr val="FFFFFF"/>
                </a:solidFill>
              </a14:hiddenFill>
            </a:ext>
          </a:extLst>
        </p:spPr>
      </p:pic>
      <p:sp>
        <p:nvSpPr>
          <p:cNvPr id="48131" name="Title 1">
            <a:extLst>
              <a:ext uri="{FF2B5EF4-FFF2-40B4-BE49-F238E27FC236}">
                <a16:creationId xmlns:a16="http://schemas.microsoft.com/office/drawing/2014/main" id="{F31133FA-97A8-4616-B290-3FCBFB73461C}"/>
              </a:ext>
            </a:extLst>
          </p:cNvPr>
          <p:cNvSpPr txBox="1">
            <a:spLocks/>
          </p:cNvSpPr>
          <p:nvPr/>
        </p:nvSpPr>
        <p:spPr bwMode="auto">
          <a:xfrm>
            <a:off x="414867" y="182034"/>
            <a:ext cx="9014884" cy="857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en-GB" altLang="en-US" sz="4000" b="1">
                <a:solidFill>
                  <a:srgbClr val="E00023"/>
                </a:solidFill>
                <a:ea typeface="FS Albert Pro"/>
                <a:cs typeface="FS Albert Pro"/>
              </a:rPr>
              <a:t>Key factors for successful applications</a:t>
            </a:r>
          </a:p>
        </p:txBody>
      </p:sp>
      <p:sp>
        <p:nvSpPr>
          <p:cNvPr id="4" name="Rectangle 3">
            <a:extLst>
              <a:ext uri="{FF2B5EF4-FFF2-40B4-BE49-F238E27FC236}">
                <a16:creationId xmlns:a16="http://schemas.microsoft.com/office/drawing/2014/main" id="{7414099B-DF29-47C2-B9A3-6F7D2DB2340E}"/>
              </a:ext>
            </a:extLst>
          </p:cNvPr>
          <p:cNvSpPr/>
          <p:nvPr/>
        </p:nvSpPr>
        <p:spPr>
          <a:xfrm>
            <a:off x="5983817" y="5050368"/>
            <a:ext cx="2097616" cy="1200329"/>
          </a:xfrm>
          <a:prstGeom prst="rect">
            <a:avLst/>
          </a:prstGeom>
        </p:spPr>
        <p:txBody>
          <a:bodyPr>
            <a:spAutoFit/>
          </a:bodyPr>
          <a:lstStyle/>
          <a:p>
            <a:pPr eaLnBrk="1" hangingPunct="1">
              <a:defRPr/>
            </a:pPr>
            <a:r>
              <a:rPr lang="en-GB" sz="2400" b="1" dirty="0">
                <a:solidFill>
                  <a:schemeClr val="tx1">
                    <a:lumMod val="75000"/>
                    <a:lumOff val="25000"/>
                  </a:schemeClr>
                </a:solidFill>
              </a:rPr>
              <a:t>Professional academic reference</a:t>
            </a:r>
          </a:p>
        </p:txBody>
      </p:sp>
      <p:sp>
        <p:nvSpPr>
          <p:cNvPr id="5" name="Rectangle 4">
            <a:extLst>
              <a:ext uri="{FF2B5EF4-FFF2-40B4-BE49-F238E27FC236}">
                <a16:creationId xmlns:a16="http://schemas.microsoft.com/office/drawing/2014/main" id="{13BBEEFF-6127-4965-AE4C-256475B3C801}"/>
              </a:ext>
            </a:extLst>
          </p:cNvPr>
          <p:cNvSpPr/>
          <p:nvPr/>
        </p:nvSpPr>
        <p:spPr>
          <a:xfrm>
            <a:off x="1143001" y="1039285"/>
            <a:ext cx="1953684" cy="1200329"/>
          </a:xfrm>
          <a:prstGeom prst="rect">
            <a:avLst/>
          </a:prstGeom>
        </p:spPr>
        <p:txBody>
          <a:bodyPr>
            <a:spAutoFit/>
          </a:bodyPr>
          <a:lstStyle/>
          <a:p>
            <a:pPr eaLnBrk="1" hangingPunct="1">
              <a:defRPr/>
            </a:pPr>
            <a:r>
              <a:rPr lang="en-GB" sz="2400" b="1" dirty="0">
                <a:solidFill>
                  <a:schemeClr val="tx1">
                    <a:lumMod val="75000"/>
                    <a:lumOff val="25000"/>
                  </a:schemeClr>
                </a:solidFill>
              </a:rPr>
              <a:t>Some preparation of ‘plan B’ </a:t>
            </a:r>
          </a:p>
        </p:txBody>
      </p:sp>
      <p:sp>
        <p:nvSpPr>
          <p:cNvPr id="6" name="TextBox 5">
            <a:extLst>
              <a:ext uri="{FF2B5EF4-FFF2-40B4-BE49-F238E27FC236}">
                <a16:creationId xmlns:a16="http://schemas.microsoft.com/office/drawing/2014/main" id="{5F84A83C-75E8-42D4-A572-0FE64D80830A}"/>
              </a:ext>
            </a:extLst>
          </p:cNvPr>
          <p:cNvSpPr txBox="1"/>
          <p:nvPr/>
        </p:nvSpPr>
        <p:spPr>
          <a:xfrm>
            <a:off x="82551" y="4006852"/>
            <a:ext cx="2948516" cy="1200329"/>
          </a:xfrm>
          <a:prstGeom prst="rect">
            <a:avLst/>
          </a:prstGeom>
          <a:noFill/>
        </p:spPr>
        <p:txBody>
          <a:bodyPr>
            <a:spAutoFit/>
          </a:bodyPr>
          <a:lstStyle/>
          <a:p>
            <a:pPr eaLnBrk="1" hangingPunct="1">
              <a:defRPr/>
            </a:pPr>
            <a:r>
              <a:rPr lang="en-GB" sz="2400" dirty="0">
                <a:solidFill>
                  <a:schemeClr val="tx1">
                    <a:lumMod val="75000"/>
                    <a:lumOff val="25000"/>
                  </a:schemeClr>
                </a:solidFill>
              </a:rPr>
              <a:t>Timely and </a:t>
            </a:r>
            <a:r>
              <a:rPr lang="en-GB" sz="2400" b="1" dirty="0">
                <a:solidFill>
                  <a:schemeClr val="tx1">
                    <a:lumMod val="75000"/>
                    <a:lumOff val="25000"/>
                  </a:schemeClr>
                </a:solidFill>
              </a:rPr>
              <a:t>effective </a:t>
            </a:r>
          </a:p>
          <a:p>
            <a:pPr eaLnBrk="1" hangingPunct="1">
              <a:defRPr/>
            </a:pPr>
            <a:r>
              <a:rPr lang="en-GB" sz="2400" b="1" dirty="0">
                <a:solidFill>
                  <a:schemeClr val="tx1">
                    <a:lumMod val="75000"/>
                    <a:lumOff val="25000"/>
                  </a:schemeClr>
                </a:solidFill>
              </a:rPr>
              <a:t>management</a:t>
            </a:r>
            <a:r>
              <a:rPr lang="en-GB" sz="2400" dirty="0">
                <a:solidFill>
                  <a:schemeClr val="tx1">
                    <a:lumMod val="75000"/>
                    <a:lumOff val="25000"/>
                  </a:schemeClr>
                </a:solidFill>
              </a:rPr>
              <a:t> via Track. </a:t>
            </a:r>
          </a:p>
        </p:txBody>
      </p:sp>
      <p:sp>
        <p:nvSpPr>
          <p:cNvPr id="7" name="TextBox 6">
            <a:extLst>
              <a:ext uri="{FF2B5EF4-FFF2-40B4-BE49-F238E27FC236}">
                <a16:creationId xmlns:a16="http://schemas.microsoft.com/office/drawing/2014/main" id="{0EC499E7-3966-4339-8E80-F5206DF97483}"/>
              </a:ext>
            </a:extLst>
          </p:cNvPr>
          <p:cNvSpPr txBox="1"/>
          <p:nvPr/>
        </p:nvSpPr>
        <p:spPr>
          <a:xfrm>
            <a:off x="620185" y="5238751"/>
            <a:ext cx="2999316" cy="1569660"/>
          </a:xfrm>
          <a:prstGeom prst="rect">
            <a:avLst/>
          </a:prstGeom>
          <a:noFill/>
        </p:spPr>
        <p:txBody>
          <a:bodyPr>
            <a:spAutoFit/>
          </a:bodyPr>
          <a:lstStyle/>
          <a:p>
            <a:pPr eaLnBrk="1" hangingPunct="1">
              <a:defRPr/>
            </a:pPr>
            <a:r>
              <a:rPr lang="en-GB" sz="2400" dirty="0">
                <a:solidFill>
                  <a:schemeClr val="tx1">
                    <a:lumMod val="75000"/>
                    <a:lumOff val="25000"/>
                  </a:schemeClr>
                </a:solidFill>
              </a:rPr>
              <a:t>Associated factors    considered (e.g. student loans, accommodation) </a:t>
            </a:r>
          </a:p>
        </p:txBody>
      </p:sp>
      <p:sp>
        <p:nvSpPr>
          <p:cNvPr id="39944" name="TextBox 7">
            <a:extLst>
              <a:ext uri="{FF2B5EF4-FFF2-40B4-BE49-F238E27FC236}">
                <a16:creationId xmlns:a16="http://schemas.microsoft.com/office/drawing/2014/main" id="{91112EC2-4FC5-437B-98E7-74BCFF5AE763}"/>
              </a:ext>
            </a:extLst>
          </p:cNvPr>
          <p:cNvSpPr txBox="1">
            <a:spLocks noChangeArrowheads="1"/>
          </p:cNvSpPr>
          <p:nvPr/>
        </p:nvSpPr>
        <p:spPr bwMode="auto">
          <a:xfrm>
            <a:off x="3187700" y="1009652"/>
            <a:ext cx="32766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en-GB" altLang="en-US" sz="2400" b="1" dirty="0"/>
              <a:t>Thorough and effective research </a:t>
            </a:r>
            <a:r>
              <a:rPr lang="en-GB" altLang="en-US" sz="2400" dirty="0"/>
              <a:t>(95% regret lack of this!)</a:t>
            </a:r>
          </a:p>
        </p:txBody>
      </p:sp>
      <p:sp>
        <p:nvSpPr>
          <p:cNvPr id="9" name="TextBox 8">
            <a:extLst>
              <a:ext uri="{FF2B5EF4-FFF2-40B4-BE49-F238E27FC236}">
                <a16:creationId xmlns:a16="http://schemas.microsoft.com/office/drawing/2014/main" id="{BE7855A8-412C-4C20-B921-CD9E57393F53}"/>
              </a:ext>
            </a:extLst>
          </p:cNvPr>
          <p:cNvSpPr txBox="1"/>
          <p:nvPr/>
        </p:nvSpPr>
        <p:spPr>
          <a:xfrm>
            <a:off x="5867402" y="2211918"/>
            <a:ext cx="2849033" cy="1200329"/>
          </a:xfrm>
          <a:prstGeom prst="rect">
            <a:avLst/>
          </a:prstGeom>
          <a:noFill/>
        </p:spPr>
        <p:txBody>
          <a:bodyPr>
            <a:spAutoFit/>
          </a:bodyPr>
          <a:lstStyle/>
          <a:p>
            <a:pPr eaLnBrk="1" hangingPunct="1">
              <a:defRPr/>
            </a:pPr>
            <a:r>
              <a:rPr lang="en-GB" sz="2400" dirty="0">
                <a:solidFill>
                  <a:schemeClr val="tx1">
                    <a:lumMod val="75000"/>
                    <a:lumOff val="25000"/>
                  </a:schemeClr>
                </a:solidFill>
              </a:rPr>
              <a:t>Considered choices - </a:t>
            </a:r>
            <a:r>
              <a:rPr lang="en-GB" sz="2400" b="1" dirty="0">
                <a:solidFill>
                  <a:schemeClr val="tx1">
                    <a:lumMod val="75000"/>
                    <a:lumOff val="25000"/>
                  </a:schemeClr>
                </a:solidFill>
              </a:rPr>
              <a:t>weighing aspiration and risk </a:t>
            </a:r>
          </a:p>
        </p:txBody>
      </p:sp>
      <p:sp>
        <p:nvSpPr>
          <p:cNvPr id="10" name="TextBox 9">
            <a:extLst>
              <a:ext uri="{FF2B5EF4-FFF2-40B4-BE49-F238E27FC236}">
                <a16:creationId xmlns:a16="http://schemas.microsoft.com/office/drawing/2014/main" id="{0DBD3F67-794B-4CA2-BD26-E9B6E3C13F00}"/>
              </a:ext>
            </a:extLst>
          </p:cNvPr>
          <p:cNvSpPr txBox="1"/>
          <p:nvPr/>
        </p:nvSpPr>
        <p:spPr>
          <a:xfrm>
            <a:off x="3780369" y="5151968"/>
            <a:ext cx="2224617" cy="1200329"/>
          </a:xfrm>
          <a:prstGeom prst="rect">
            <a:avLst/>
          </a:prstGeom>
          <a:noFill/>
        </p:spPr>
        <p:txBody>
          <a:bodyPr>
            <a:spAutoFit/>
          </a:bodyPr>
          <a:lstStyle/>
          <a:p>
            <a:pPr eaLnBrk="1" hangingPunct="1">
              <a:defRPr/>
            </a:pPr>
            <a:r>
              <a:rPr lang="en-GB" sz="2400" dirty="0">
                <a:solidFill>
                  <a:schemeClr val="tx1">
                    <a:lumMod val="75000"/>
                    <a:lumOff val="25000"/>
                  </a:schemeClr>
                </a:solidFill>
              </a:rPr>
              <a:t>Submitted by relevant </a:t>
            </a:r>
            <a:r>
              <a:rPr lang="en-GB" sz="2400" b="1" dirty="0">
                <a:solidFill>
                  <a:schemeClr val="tx1">
                    <a:lumMod val="75000"/>
                    <a:lumOff val="25000"/>
                  </a:schemeClr>
                </a:solidFill>
              </a:rPr>
              <a:t>deadline</a:t>
            </a:r>
          </a:p>
        </p:txBody>
      </p:sp>
      <p:sp>
        <p:nvSpPr>
          <p:cNvPr id="11" name="Rectangle 10">
            <a:extLst>
              <a:ext uri="{FF2B5EF4-FFF2-40B4-BE49-F238E27FC236}">
                <a16:creationId xmlns:a16="http://schemas.microsoft.com/office/drawing/2014/main" id="{522A1EFF-EF76-4C71-A745-13A240F8B6E6}"/>
              </a:ext>
            </a:extLst>
          </p:cNvPr>
          <p:cNvSpPr/>
          <p:nvPr/>
        </p:nvSpPr>
        <p:spPr>
          <a:xfrm>
            <a:off x="6066367" y="3630085"/>
            <a:ext cx="2842684" cy="1200329"/>
          </a:xfrm>
          <a:prstGeom prst="rect">
            <a:avLst/>
          </a:prstGeom>
        </p:spPr>
        <p:txBody>
          <a:bodyPr>
            <a:spAutoFit/>
          </a:bodyPr>
          <a:lstStyle/>
          <a:p>
            <a:pPr eaLnBrk="1" hangingPunct="1">
              <a:defRPr/>
            </a:pPr>
            <a:r>
              <a:rPr lang="en-GB" sz="2400" dirty="0">
                <a:solidFill>
                  <a:schemeClr val="tx1">
                    <a:lumMod val="75000"/>
                    <a:lumOff val="25000"/>
                  </a:schemeClr>
                </a:solidFill>
              </a:rPr>
              <a:t>A strong, focussed, error-free </a:t>
            </a:r>
            <a:r>
              <a:rPr lang="en-GB" sz="2400" b="1" dirty="0">
                <a:solidFill>
                  <a:schemeClr val="tx1">
                    <a:lumMod val="75000"/>
                    <a:lumOff val="25000"/>
                  </a:schemeClr>
                </a:solidFill>
              </a:rPr>
              <a:t>personal statement</a:t>
            </a:r>
          </a:p>
        </p:txBody>
      </p:sp>
      <p:sp>
        <p:nvSpPr>
          <p:cNvPr id="12" name="Rectangle 11">
            <a:extLst>
              <a:ext uri="{FF2B5EF4-FFF2-40B4-BE49-F238E27FC236}">
                <a16:creationId xmlns:a16="http://schemas.microsoft.com/office/drawing/2014/main" id="{9D532A38-2C5B-4DBD-8D3D-02C7AFA21B45}"/>
              </a:ext>
            </a:extLst>
          </p:cNvPr>
          <p:cNvSpPr/>
          <p:nvPr/>
        </p:nvSpPr>
        <p:spPr>
          <a:xfrm>
            <a:off x="795869" y="2351617"/>
            <a:ext cx="2300817" cy="1569660"/>
          </a:xfrm>
          <a:prstGeom prst="rect">
            <a:avLst/>
          </a:prstGeom>
        </p:spPr>
        <p:txBody>
          <a:bodyPr>
            <a:spAutoFit/>
          </a:bodyPr>
          <a:lstStyle/>
          <a:p>
            <a:pPr eaLnBrk="1" hangingPunct="1">
              <a:defRPr/>
            </a:pPr>
            <a:r>
              <a:rPr lang="en-GB" sz="2400" b="1" dirty="0">
                <a:solidFill>
                  <a:schemeClr val="tx1">
                    <a:lumMod val="75000"/>
                    <a:lumOff val="25000"/>
                  </a:schemeClr>
                </a:solidFill>
              </a:rPr>
              <a:t>Contact </a:t>
            </a:r>
            <a:r>
              <a:rPr lang="en-GB" sz="2400" dirty="0">
                <a:solidFill>
                  <a:schemeClr val="tx1">
                    <a:lumMod val="75000"/>
                    <a:lumOff val="25000"/>
                  </a:schemeClr>
                </a:solidFill>
              </a:rPr>
              <a:t>with university </a:t>
            </a:r>
            <a:r>
              <a:rPr lang="en-GB" sz="2400" b="1" dirty="0">
                <a:solidFill>
                  <a:schemeClr val="tx1">
                    <a:lumMod val="75000"/>
                    <a:lumOff val="25000"/>
                  </a:schemeClr>
                </a:solidFill>
              </a:rPr>
              <a:t>admissions offices</a:t>
            </a:r>
          </a:p>
        </p:txBody>
      </p:sp>
    </p:spTree>
    <p:extLst>
      <p:ext uri="{BB962C8B-B14F-4D97-AF65-F5344CB8AC3E}">
        <p14:creationId xmlns:p14="http://schemas.microsoft.com/office/powerpoint/2010/main" val="19449217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9944"/>
                                        </p:tgtEl>
                                        <p:attrNameLst>
                                          <p:attrName>style.visibility</p:attrName>
                                        </p:attrNameLst>
                                      </p:cBhvr>
                                      <p:to>
                                        <p:strVal val="visible"/>
                                      </p:to>
                                    </p:set>
                                    <p:anim calcmode="lin" valueType="num">
                                      <p:cBhvr additive="base">
                                        <p:cTn id="7" dur="500" fill="hold"/>
                                        <p:tgtEl>
                                          <p:spTgt spid="39944"/>
                                        </p:tgtEl>
                                        <p:attrNameLst>
                                          <p:attrName>ppt_x</p:attrName>
                                        </p:attrNameLst>
                                      </p:cBhvr>
                                      <p:tavLst>
                                        <p:tav tm="0">
                                          <p:val>
                                            <p:strVal val="#ppt_x"/>
                                          </p:val>
                                        </p:tav>
                                        <p:tav tm="100000">
                                          <p:val>
                                            <p:strVal val="#ppt_x"/>
                                          </p:val>
                                        </p:tav>
                                      </p:tavLst>
                                    </p:anim>
                                    <p:anim calcmode="lin" valueType="num">
                                      <p:cBhvr additive="base">
                                        <p:cTn id="8" dur="500" fill="hold"/>
                                        <p:tgtEl>
                                          <p:spTgt spid="3994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additive="base">
                                        <p:cTn id="55" dur="500" fill="hold"/>
                                        <p:tgtEl>
                                          <p:spTgt spid="5"/>
                                        </p:tgtEl>
                                        <p:attrNameLst>
                                          <p:attrName>ppt_x</p:attrName>
                                        </p:attrNameLst>
                                      </p:cBhvr>
                                      <p:tavLst>
                                        <p:tav tm="0">
                                          <p:val>
                                            <p:strVal val="#ppt_x"/>
                                          </p:val>
                                        </p:tav>
                                        <p:tav tm="100000">
                                          <p:val>
                                            <p:strVal val="#ppt_x"/>
                                          </p:val>
                                        </p:tav>
                                      </p:tavLst>
                                    </p:anim>
                                    <p:anim calcmode="lin" valueType="num">
                                      <p:cBhvr additive="base">
                                        <p:cTn id="5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39944" grpId="0"/>
      <p:bldP spid="9" grpId="0"/>
      <p:bldP spid="10" grpId="0"/>
      <p:bldP spid="11" grpId="0"/>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485" y="3424648"/>
            <a:ext cx="10263324" cy="34333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81636" tIns="40819" rIns="81636" bIns="40819" anchor="ctr"/>
          <a:lstStyle/>
          <a:p>
            <a:pPr algn="ctr">
              <a:defRPr/>
            </a:pPr>
            <a:endParaRPr lang="en-GB" sz="2400">
              <a:solidFill>
                <a:prstClr val="white"/>
              </a:solidFill>
            </a:endParaRPr>
          </a:p>
        </p:txBody>
      </p:sp>
      <p:sp>
        <p:nvSpPr>
          <p:cNvPr id="14" name="Rectangle 13"/>
          <p:cNvSpPr/>
          <p:nvPr/>
        </p:nvSpPr>
        <p:spPr>
          <a:xfrm>
            <a:off x="485" y="0"/>
            <a:ext cx="10356100" cy="339765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lIns="81636" tIns="40819" rIns="81636" bIns="40819" anchor="ctr"/>
          <a:lstStyle/>
          <a:p>
            <a:pPr algn="ctr">
              <a:defRPr/>
            </a:pPr>
            <a:endParaRPr lang="en-GB" sz="2400">
              <a:solidFill>
                <a:prstClr val="white"/>
              </a:solidFill>
            </a:endParaRPr>
          </a:p>
        </p:txBody>
      </p:sp>
      <p:graphicFrame>
        <p:nvGraphicFramePr>
          <p:cNvPr id="7" name="Table 6"/>
          <p:cNvGraphicFramePr>
            <a:graphicFrameLocks noGrp="1"/>
          </p:cNvGraphicFramePr>
          <p:nvPr>
            <p:extLst>
              <p:ext uri="{D42A27DB-BD31-4B8C-83A1-F6EECF244321}">
                <p14:modId xmlns:p14="http://schemas.microsoft.com/office/powerpoint/2010/main" val="1822715983"/>
              </p:ext>
            </p:extLst>
          </p:nvPr>
        </p:nvGraphicFramePr>
        <p:xfrm>
          <a:off x="3371037" y="3505715"/>
          <a:ext cx="2401925" cy="3271217"/>
        </p:xfrm>
        <a:graphic>
          <a:graphicData uri="http://schemas.openxmlformats.org/drawingml/2006/table">
            <a:tbl>
              <a:tblPr firstRow="1" bandRow="1">
                <a:tableStyleId>{E929F9F4-4A8F-4326-A1B4-22849713DDAB}</a:tableStyleId>
              </a:tblPr>
              <a:tblGrid>
                <a:gridCol w="1108580">
                  <a:extLst>
                    <a:ext uri="{9D8B030D-6E8A-4147-A177-3AD203B41FA5}">
                      <a16:colId xmlns:a16="http://schemas.microsoft.com/office/drawing/2014/main" val="20000"/>
                    </a:ext>
                  </a:extLst>
                </a:gridCol>
                <a:gridCol w="1293345">
                  <a:extLst>
                    <a:ext uri="{9D8B030D-6E8A-4147-A177-3AD203B41FA5}">
                      <a16:colId xmlns:a16="http://schemas.microsoft.com/office/drawing/2014/main" val="20001"/>
                    </a:ext>
                  </a:extLst>
                </a:gridCol>
              </a:tblGrid>
              <a:tr h="390303">
                <a:tc gridSpan="2">
                  <a:txBody>
                    <a:bodyPr/>
                    <a:lstStyle/>
                    <a:p>
                      <a:r>
                        <a:rPr lang="en-GB" sz="1100" dirty="0"/>
                        <a:t>BTEC </a:t>
                      </a:r>
                      <a:r>
                        <a:rPr lang="en-GB" sz="1100" baseline="0" dirty="0"/>
                        <a:t>Diploma</a:t>
                      </a:r>
                      <a:endParaRPr lang="en-GB" sz="1100" b="1" dirty="0"/>
                    </a:p>
                  </a:txBody>
                  <a:tcPr marL="121908" marR="121908" marT="25708" marB="25708">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tcPr>
                </a:tc>
                <a:tc hMerge="1">
                  <a:txBody>
                    <a:bodyPr/>
                    <a:lstStyle/>
                    <a:p>
                      <a:endParaRPr lang="en-GB" dirty="0"/>
                    </a:p>
                  </a:txBody>
                  <a:tcPr/>
                </a:tc>
                <a:extLst>
                  <a:ext uri="{0D108BD9-81ED-4DB2-BD59-A6C34878D82A}">
                    <a16:rowId xmlns:a16="http://schemas.microsoft.com/office/drawing/2014/main" val="10000"/>
                  </a:ext>
                </a:extLst>
              </a:tr>
              <a:tr h="39030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a:t>D*D*</a:t>
                      </a:r>
                      <a:endParaRPr lang="en-GB" sz="1600" b="1" dirty="0"/>
                    </a:p>
                  </a:txBody>
                  <a:tcPr marL="121908" marR="121908" marT="25708" marB="25708">
                    <a:lnL w="38100" cap="flat" cmpd="sng" algn="ctr">
                      <a:solidFill>
                        <a:schemeClr val="tx1"/>
                      </a:solidFill>
                      <a:prstDash val="solid"/>
                      <a:round/>
                      <a:headEnd type="none" w="med" len="med"/>
                      <a:tailEnd type="none" w="med" len="med"/>
                    </a:lnL>
                  </a:tcPr>
                </a:tc>
                <a:tc>
                  <a:txBody>
                    <a:bodyPr/>
                    <a:lstStyle/>
                    <a:p>
                      <a:r>
                        <a:rPr lang="en-GB" sz="1600" dirty="0"/>
                        <a:t>112    (A*A*)</a:t>
                      </a:r>
                    </a:p>
                  </a:txBody>
                  <a:tcPr marL="121908" marR="121908" marT="25708" marB="25708">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390303">
                <a:tc>
                  <a:txBody>
                    <a:bodyPr/>
                    <a:lstStyle/>
                    <a:p>
                      <a:r>
                        <a:rPr lang="en-GB" sz="1600" dirty="0"/>
                        <a:t>D*D</a:t>
                      </a:r>
                      <a:endParaRPr lang="en-GB" sz="1600" b="1" dirty="0"/>
                    </a:p>
                  </a:txBody>
                  <a:tcPr marL="121908" marR="121908" marT="25708" marB="25708">
                    <a:lnL w="38100" cap="flat" cmpd="sng" algn="ctr">
                      <a:solidFill>
                        <a:schemeClr val="tx1"/>
                      </a:solidFill>
                      <a:prstDash val="solid"/>
                      <a:round/>
                      <a:headEnd type="none" w="med" len="med"/>
                      <a:tailEnd type="none" w="med" len="med"/>
                    </a:lnL>
                  </a:tcPr>
                </a:tc>
                <a:tc>
                  <a:txBody>
                    <a:bodyPr/>
                    <a:lstStyle/>
                    <a:p>
                      <a:r>
                        <a:rPr lang="en-GB" sz="1600" dirty="0"/>
                        <a:t>104    (BBD)</a:t>
                      </a:r>
                    </a:p>
                  </a:txBody>
                  <a:tcPr marL="121908" marR="121908" marT="25708" marB="25708">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390303">
                <a:tc>
                  <a:txBody>
                    <a:bodyPr/>
                    <a:lstStyle/>
                    <a:p>
                      <a:r>
                        <a:rPr lang="en-GB" sz="1600" dirty="0"/>
                        <a:t>DD</a:t>
                      </a:r>
                      <a:endParaRPr lang="en-GB" sz="1600" b="1" dirty="0"/>
                    </a:p>
                  </a:txBody>
                  <a:tcPr marL="121908" marR="121908" marT="25708" marB="25708">
                    <a:lnL w="38100" cap="flat" cmpd="sng" algn="ctr">
                      <a:solidFill>
                        <a:schemeClr val="tx1"/>
                      </a:solidFill>
                      <a:prstDash val="solid"/>
                      <a:round/>
                      <a:headEnd type="none" w="med" len="med"/>
                      <a:tailEnd type="none" w="med" len="med"/>
                    </a:lnL>
                  </a:tcPr>
                </a:tc>
                <a:tc>
                  <a:txBody>
                    <a:bodyPr/>
                    <a:lstStyle/>
                    <a:p>
                      <a:r>
                        <a:rPr lang="en-GB" sz="1600" dirty="0"/>
                        <a:t>96       (AA)</a:t>
                      </a:r>
                    </a:p>
                  </a:txBody>
                  <a:tcPr marL="121908" marR="121908" marT="25708" marB="25708">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390303">
                <a:tc>
                  <a:txBody>
                    <a:bodyPr/>
                    <a:lstStyle/>
                    <a:p>
                      <a:r>
                        <a:rPr lang="en-GB" sz="1600" dirty="0"/>
                        <a:t>DM</a:t>
                      </a:r>
                      <a:endParaRPr lang="en-GB" sz="1600" b="1" dirty="0"/>
                    </a:p>
                  </a:txBody>
                  <a:tcPr marL="121908" marR="121908" marT="25708" marB="25708">
                    <a:lnL w="38100" cap="flat" cmpd="sng" algn="ctr">
                      <a:solidFill>
                        <a:schemeClr val="tx1"/>
                      </a:solidFill>
                      <a:prstDash val="solid"/>
                      <a:round/>
                      <a:headEnd type="none" w="med" len="med"/>
                      <a:tailEnd type="none" w="med" len="med"/>
                    </a:lnL>
                  </a:tcPr>
                </a:tc>
                <a:tc>
                  <a:txBody>
                    <a:bodyPr/>
                    <a:lstStyle/>
                    <a:p>
                      <a:r>
                        <a:rPr lang="en-GB" sz="1600" dirty="0"/>
                        <a:t>80</a:t>
                      </a:r>
                    </a:p>
                  </a:txBody>
                  <a:tcPr marL="121908" marR="121908" marT="25708" marB="25708">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4"/>
                  </a:ext>
                </a:extLst>
              </a:tr>
              <a:tr h="390303">
                <a:tc>
                  <a:txBody>
                    <a:bodyPr/>
                    <a:lstStyle/>
                    <a:p>
                      <a:r>
                        <a:rPr lang="en-GB" sz="1600" dirty="0"/>
                        <a:t>MM</a:t>
                      </a:r>
                      <a:endParaRPr lang="en-GB" sz="1600" b="1" dirty="0"/>
                    </a:p>
                  </a:txBody>
                  <a:tcPr marL="121908" marR="121908" marT="25708" marB="25708">
                    <a:lnL w="38100" cap="flat" cmpd="sng" algn="ctr">
                      <a:solidFill>
                        <a:schemeClr val="tx1"/>
                      </a:solidFill>
                      <a:prstDash val="solid"/>
                      <a:round/>
                      <a:headEnd type="none" w="med" len="med"/>
                      <a:tailEnd type="none" w="med" len="med"/>
                    </a:lnL>
                  </a:tcPr>
                </a:tc>
                <a:tc>
                  <a:txBody>
                    <a:bodyPr/>
                    <a:lstStyle/>
                    <a:p>
                      <a:r>
                        <a:rPr lang="en-GB" sz="1600" dirty="0"/>
                        <a:t>64</a:t>
                      </a:r>
                    </a:p>
                  </a:txBody>
                  <a:tcPr marL="121908" marR="121908" marT="25708" marB="25708">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5"/>
                  </a:ext>
                </a:extLst>
              </a:tr>
              <a:tr h="390303">
                <a:tc>
                  <a:txBody>
                    <a:bodyPr/>
                    <a:lstStyle/>
                    <a:p>
                      <a:r>
                        <a:rPr lang="en-GB" sz="1600" dirty="0"/>
                        <a:t>MP</a:t>
                      </a:r>
                      <a:endParaRPr lang="en-GB" sz="1600" b="1" dirty="0"/>
                    </a:p>
                  </a:txBody>
                  <a:tcPr marL="121908" marR="121908" marT="25708" marB="25708">
                    <a:lnL w="38100" cap="flat" cmpd="sng" algn="ctr">
                      <a:solidFill>
                        <a:schemeClr val="tx1"/>
                      </a:solidFill>
                      <a:prstDash val="solid"/>
                      <a:round/>
                      <a:headEnd type="none" w="med" len="med"/>
                      <a:tailEnd type="none" w="med" len="med"/>
                    </a:lnL>
                  </a:tcPr>
                </a:tc>
                <a:tc>
                  <a:txBody>
                    <a:bodyPr/>
                    <a:lstStyle/>
                    <a:p>
                      <a:r>
                        <a:rPr lang="en-GB" sz="1600" dirty="0"/>
                        <a:t>48        (DD)</a:t>
                      </a:r>
                    </a:p>
                  </a:txBody>
                  <a:tcPr marL="121908" marR="121908" marT="25708" marB="25708">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6"/>
                  </a:ext>
                </a:extLst>
              </a:tr>
              <a:tr h="390303">
                <a:tc>
                  <a:txBody>
                    <a:bodyPr/>
                    <a:lstStyle/>
                    <a:p>
                      <a:r>
                        <a:rPr lang="en-GB" sz="1600" dirty="0"/>
                        <a:t>PP</a:t>
                      </a:r>
                      <a:endParaRPr lang="en-GB" sz="1600" b="1" dirty="0"/>
                    </a:p>
                  </a:txBody>
                  <a:tcPr marL="121908" marR="121908" marT="25708" marB="25708">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GB" sz="1600" dirty="0"/>
                        <a:t>32</a:t>
                      </a:r>
                    </a:p>
                  </a:txBody>
                  <a:tcPr marL="121908" marR="121908" marT="25708" marB="25708">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850396066"/>
              </p:ext>
            </p:extLst>
          </p:nvPr>
        </p:nvGraphicFramePr>
        <p:xfrm>
          <a:off x="5975310" y="3476497"/>
          <a:ext cx="3836008" cy="3271213"/>
        </p:xfrm>
        <a:graphic>
          <a:graphicData uri="http://schemas.openxmlformats.org/drawingml/2006/table">
            <a:tbl>
              <a:tblPr bandRow="1">
                <a:tableStyleId>{AF606853-7671-496A-8E4F-DF71F8EC918B}</a:tableStyleId>
              </a:tblPr>
              <a:tblGrid>
                <a:gridCol w="1781003">
                  <a:extLst>
                    <a:ext uri="{9D8B030D-6E8A-4147-A177-3AD203B41FA5}">
                      <a16:colId xmlns:a16="http://schemas.microsoft.com/office/drawing/2014/main" val="20000"/>
                    </a:ext>
                  </a:extLst>
                </a:gridCol>
                <a:gridCol w="2055005">
                  <a:extLst>
                    <a:ext uri="{9D8B030D-6E8A-4147-A177-3AD203B41FA5}">
                      <a16:colId xmlns:a16="http://schemas.microsoft.com/office/drawing/2014/main" val="20001"/>
                    </a:ext>
                  </a:extLst>
                </a:gridCol>
              </a:tblGrid>
              <a:tr h="297383">
                <a:tc gridSpan="2">
                  <a:txBody>
                    <a:bodyPr/>
                    <a:lstStyle/>
                    <a:p>
                      <a:r>
                        <a:rPr lang="en-GB" sz="1400" b="1" dirty="0"/>
                        <a:t>BTEC Extended </a:t>
                      </a:r>
                      <a:r>
                        <a:rPr lang="en-GB" sz="1400" b="1" baseline="0" dirty="0"/>
                        <a:t>Diploma</a:t>
                      </a:r>
                      <a:endParaRPr lang="en-GB" sz="1400" b="1" dirty="0"/>
                    </a:p>
                  </a:txBody>
                  <a:tcPr marL="121896" marR="121896" marT="25723" marB="25723">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tx1"/>
                    </a:solidFill>
                  </a:tcPr>
                </a:tc>
                <a:tc hMerge="1">
                  <a:txBody>
                    <a:bodyPr/>
                    <a:lstStyle/>
                    <a:p>
                      <a:endParaRPr lang="en-GB" dirty="0"/>
                    </a:p>
                  </a:txBody>
                  <a:tcPr/>
                </a:tc>
                <a:extLst>
                  <a:ext uri="{0D108BD9-81ED-4DB2-BD59-A6C34878D82A}">
                    <a16:rowId xmlns:a16="http://schemas.microsoft.com/office/drawing/2014/main" val="10000"/>
                  </a:ext>
                </a:extLst>
              </a:tr>
              <a:tr h="29738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a:t>D*D*D*</a:t>
                      </a:r>
                      <a:endParaRPr lang="en-GB" sz="1600" b="1" dirty="0"/>
                    </a:p>
                  </a:txBody>
                  <a:tcPr marL="121896" marR="121896" marT="25723" marB="25723">
                    <a:lnL w="38100" cap="flat" cmpd="sng" algn="ctr">
                      <a:solidFill>
                        <a:schemeClr val="tx1"/>
                      </a:solidFill>
                      <a:prstDash val="solid"/>
                      <a:round/>
                      <a:headEnd type="none" w="med" len="med"/>
                      <a:tailEnd type="none" w="med" len="med"/>
                    </a:lnL>
                  </a:tcPr>
                </a:tc>
                <a:tc>
                  <a:txBody>
                    <a:bodyPr/>
                    <a:lstStyle/>
                    <a:p>
                      <a:r>
                        <a:rPr lang="en-GB" sz="1600" dirty="0"/>
                        <a:t>168  (A*A*A*)</a:t>
                      </a:r>
                    </a:p>
                  </a:txBody>
                  <a:tcPr marL="121896" marR="121896" marT="25723" marB="25723">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297383">
                <a:tc>
                  <a:txBody>
                    <a:bodyPr/>
                    <a:lstStyle/>
                    <a:p>
                      <a:r>
                        <a:rPr lang="en-GB" sz="1600" dirty="0"/>
                        <a:t>D*D*D</a:t>
                      </a:r>
                      <a:endParaRPr lang="en-GB" sz="1600" b="1" dirty="0"/>
                    </a:p>
                  </a:txBody>
                  <a:tcPr marL="121896" marR="121896" marT="25723" marB="25723">
                    <a:lnL w="38100" cap="flat" cmpd="sng" algn="ctr">
                      <a:solidFill>
                        <a:schemeClr val="tx1"/>
                      </a:solidFill>
                      <a:prstDash val="solid"/>
                      <a:round/>
                      <a:headEnd type="none" w="med" len="med"/>
                      <a:tailEnd type="none" w="med" len="med"/>
                    </a:lnL>
                  </a:tcPr>
                </a:tc>
                <a:tc>
                  <a:txBody>
                    <a:bodyPr/>
                    <a:lstStyle/>
                    <a:p>
                      <a:r>
                        <a:rPr lang="en-GB" sz="1600" dirty="0"/>
                        <a:t>160  </a:t>
                      </a:r>
                    </a:p>
                  </a:txBody>
                  <a:tcPr marL="121896" marR="121896" marT="25723" marB="25723">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297383">
                <a:tc>
                  <a:txBody>
                    <a:bodyPr/>
                    <a:lstStyle/>
                    <a:p>
                      <a:r>
                        <a:rPr lang="en-GB" sz="1600" dirty="0"/>
                        <a:t>D*DD</a:t>
                      </a:r>
                      <a:endParaRPr lang="en-GB" sz="1600" b="1" dirty="0"/>
                    </a:p>
                  </a:txBody>
                  <a:tcPr marL="121896" marR="121896" marT="25723" marB="25723">
                    <a:lnL w="38100" cap="flat" cmpd="sng" algn="ctr">
                      <a:solidFill>
                        <a:schemeClr val="tx1"/>
                      </a:solidFill>
                      <a:prstDash val="solid"/>
                      <a:round/>
                      <a:headEnd type="none" w="med" len="med"/>
                      <a:tailEnd type="none" w="med" len="med"/>
                    </a:lnL>
                  </a:tcPr>
                </a:tc>
                <a:tc>
                  <a:txBody>
                    <a:bodyPr/>
                    <a:lstStyle/>
                    <a:p>
                      <a:r>
                        <a:rPr lang="en-GB" sz="1600" dirty="0"/>
                        <a:t>152   </a:t>
                      </a:r>
                    </a:p>
                  </a:txBody>
                  <a:tcPr marL="121896" marR="121896" marT="25723" marB="25723">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297383">
                <a:tc>
                  <a:txBody>
                    <a:bodyPr/>
                    <a:lstStyle/>
                    <a:p>
                      <a:r>
                        <a:rPr lang="en-GB" sz="1600" dirty="0"/>
                        <a:t>DDD</a:t>
                      </a:r>
                      <a:endParaRPr lang="en-GB" sz="1600" b="1" dirty="0"/>
                    </a:p>
                  </a:txBody>
                  <a:tcPr marL="121896" marR="121896" marT="25723" marB="25723">
                    <a:lnL w="38100" cap="flat" cmpd="sng" algn="ctr">
                      <a:solidFill>
                        <a:schemeClr val="tx1"/>
                      </a:solidFill>
                      <a:prstDash val="solid"/>
                      <a:round/>
                      <a:headEnd type="none" w="med" len="med"/>
                      <a:tailEnd type="none" w="med" len="med"/>
                    </a:lnL>
                  </a:tcPr>
                </a:tc>
                <a:tc>
                  <a:txBody>
                    <a:bodyPr/>
                    <a:lstStyle/>
                    <a:p>
                      <a:r>
                        <a:rPr lang="en-GB" sz="1600" dirty="0"/>
                        <a:t>144</a:t>
                      </a:r>
                    </a:p>
                  </a:txBody>
                  <a:tcPr marL="121896" marR="121896" marT="25723" marB="25723">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4"/>
                  </a:ext>
                </a:extLst>
              </a:tr>
              <a:tr h="297383">
                <a:tc>
                  <a:txBody>
                    <a:bodyPr/>
                    <a:lstStyle/>
                    <a:p>
                      <a:r>
                        <a:rPr lang="en-GB" sz="1600" dirty="0"/>
                        <a:t>DDM</a:t>
                      </a:r>
                      <a:endParaRPr lang="en-GB" sz="1600" b="1" dirty="0"/>
                    </a:p>
                  </a:txBody>
                  <a:tcPr marL="121896" marR="121896" marT="25723" marB="25723">
                    <a:lnL w="38100" cap="flat" cmpd="sng" algn="ctr">
                      <a:solidFill>
                        <a:schemeClr val="tx1"/>
                      </a:solidFill>
                      <a:prstDash val="solid"/>
                      <a:round/>
                      <a:headEnd type="none" w="med" len="med"/>
                      <a:tailEnd type="none" w="med" len="med"/>
                    </a:lnL>
                  </a:tcPr>
                </a:tc>
                <a:tc>
                  <a:txBody>
                    <a:bodyPr/>
                    <a:lstStyle/>
                    <a:p>
                      <a:r>
                        <a:rPr lang="en-GB" sz="1600" dirty="0"/>
                        <a:t>128  (ABB)</a:t>
                      </a:r>
                    </a:p>
                  </a:txBody>
                  <a:tcPr marL="121896" marR="121896" marT="25723" marB="25723">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5"/>
                  </a:ext>
                </a:extLst>
              </a:tr>
              <a:tr h="297383">
                <a:tc>
                  <a:txBody>
                    <a:bodyPr/>
                    <a:lstStyle/>
                    <a:p>
                      <a:r>
                        <a:rPr lang="en-GB" sz="1600" dirty="0"/>
                        <a:t>DMM</a:t>
                      </a:r>
                      <a:endParaRPr lang="en-GB" sz="1600" b="1" dirty="0"/>
                    </a:p>
                  </a:txBody>
                  <a:tcPr marL="121896" marR="121896" marT="25723" marB="25723">
                    <a:lnL w="38100" cap="flat" cmpd="sng" algn="ctr">
                      <a:solidFill>
                        <a:schemeClr val="tx1"/>
                      </a:solidFill>
                      <a:prstDash val="solid"/>
                      <a:round/>
                      <a:headEnd type="none" w="med" len="med"/>
                      <a:tailEnd type="none" w="med" len="med"/>
                    </a:lnL>
                  </a:tcPr>
                </a:tc>
                <a:tc>
                  <a:txBody>
                    <a:bodyPr/>
                    <a:lstStyle/>
                    <a:p>
                      <a:r>
                        <a:rPr lang="en-GB" sz="1600" dirty="0"/>
                        <a:t>112   </a:t>
                      </a:r>
                    </a:p>
                  </a:txBody>
                  <a:tcPr marL="121896" marR="121896" marT="25723" marB="25723">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6"/>
                  </a:ext>
                </a:extLst>
              </a:tr>
              <a:tr h="297383">
                <a:tc>
                  <a:txBody>
                    <a:bodyPr/>
                    <a:lstStyle/>
                    <a:p>
                      <a:r>
                        <a:rPr lang="en-GB" sz="1600" dirty="0"/>
                        <a:t>MMM</a:t>
                      </a:r>
                      <a:endParaRPr lang="en-GB" sz="1600" b="1" dirty="0"/>
                    </a:p>
                  </a:txBody>
                  <a:tcPr marL="121896" marR="121896" marT="25723" marB="25723">
                    <a:lnL w="38100" cap="flat" cmpd="sng" algn="ctr">
                      <a:solidFill>
                        <a:schemeClr val="tx1"/>
                      </a:solidFill>
                      <a:prstDash val="solid"/>
                      <a:round/>
                      <a:headEnd type="none" w="med" len="med"/>
                      <a:tailEnd type="none" w="med" len="med"/>
                    </a:lnL>
                  </a:tcPr>
                </a:tc>
                <a:tc>
                  <a:txBody>
                    <a:bodyPr/>
                    <a:lstStyle/>
                    <a:p>
                      <a:r>
                        <a:rPr lang="en-GB" sz="1600" dirty="0"/>
                        <a:t>96   (CCC)</a:t>
                      </a:r>
                    </a:p>
                  </a:txBody>
                  <a:tcPr marL="121896" marR="121896" marT="25723" marB="25723">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7"/>
                  </a:ext>
                </a:extLst>
              </a:tr>
              <a:tr h="297383">
                <a:tc>
                  <a:txBody>
                    <a:bodyPr/>
                    <a:lstStyle/>
                    <a:p>
                      <a:r>
                        <a:rPr lang="en-GB" sz="1600" dirty="0"/>
                        <a:t>MMP</a:t>
                      </a:r>
                      <a:endParaRPr lang="en-GB" sz="1600" b="1" dirty="0"/>
                    </a:p>
                  </a:txBody>
                  <a:tcPr marL="121896" marR="121896" marT="25723" marB="25723">
                    <a:lnL w="38100" cap="flat" cmpd="sng" algn="ctr">
                      <a:solidFill>
                        <a:schemeClr val="tx1"/>
                      </a:solidFill>
                      <a:prstDash val="solid"/>
                      <a:round/>
                      <a:headEnd type="none" w="med" len="med"/>
                      <a:tailEnd type="none" w="med" len="med"/>
                    </a:lnL>
                  </a:tcPr>
                </a:tc>
                <a:tc>
                  <a:txBody>
                    <a:bodyPr/>
                    <a:lstStyle/>
                    <a:p>
                      <a:r>
                        <a:rPr lang="en-GB" sz="1600" dirty="0"/>
                        <a:t>80    (BB)</a:t>
                      </a:r>
                    </a:p>
                  </a:txBody>
                  <a:tcPr marL="121896" marR="121896" marT="25723" marB="25723">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8"/>
                  </a:ext>
                </a:extLst>
              </a:tr>
              <a:tr h="297383">
                <a:tc>
                  <a:txBody>
                    <a:bodyPr/>
                    <a:lstStyle/>
                    <a:p>
                      <a:r>
                        <a:rPr lang="en-GB" sz="1600" dirty="0"/>
                        <a:t>MPP</a:t>
                      </a:r>
                      <a:endParaRPr lang="en-GB" sz="1600" b="1" dirty="0"/>
                    </a:p>
                  </a:txBody>
                  <a:tcPr marL="121896" marR="121896" marT="25723" marB="25723">
                    <a:lnL w="38100" cap="flat" cmpd="sng" algn="ctr">
                      <a:solidFill>
                        <a:schemeClr val="tx1"/>
                      </a:solidFill>
                      <a:prstDash val="solid"/>
                      <a:round/>
                      <a:headEnd type="none" w="med" len="med"/>
                      <a:tailEnd type="none" w="med" len="med"/>
                    </a:lnL>
                  </a:tcPr>
                </a:tc>
                <a:tc>
                  <a:txBody>
                    <a:bodyPr/>
                    <a:lstStyle/>
                    <a:p>
                      <a:r>
                        <a:rPr lang="en-GB" sz="1600" dirty="0"/>
                        <a:t>64</a:t>
                      </a:r>
                    </a:p>
                  </a:txBody>
                  <a:tcPr marL="121896" marR="121896" marT="25723" marB="25723">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9"/>
                  </a:ext>
                </a:extLst>
              </a:tr>
              <a:tr h="297383">
                <a:tc>
                  <a:txBody>
                    <a:bodyPr/>
                    <a:lstStyle/>
                    <a:p>
                      <a:r>
                        <a:rPr lang="en-GB" sz="1600" dirty="0"/>
                        <a:t>PPP</a:t>
                      </a:r>
                      <a:endParaRPr lang="en-GB" sz="1600" b="1" dirty="0"/>
                    </a:p>
                  </a:txBody>
                  <a:tcPr marL="121896" marR="121896" marT="25723" marB="25723">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GB" sz="1600" dirty="0"/>
                        <a:t>48</a:t>
                      </a:r>
                    </a:p>
                  </a:txBody>
                  <a:tcPr marL="121896" marR="121896" marT="25723" marB="25723">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0"/>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547993954"/>
              </p:ext>
            </p:extLst>
          </p:nvPr>
        </p:nvGraphicFramePr>
        <p:xfrm>
          <a:off x="238126" y="541875"/>
          <a:ext cx="3735159" cy="2702067"/>
        </p:xfrm>
        <a:graphic>
          <a:graphicData uri="http://schemas.openxmlformats.org/drawingml/2006/table">
            <a:tbl>
              <a:tblPr firstRow="1" bandRow="1">
                <a:tableStyleId>{37CE84F3-28C3-443E-9E96-99CF82512B78}</a:tableStyleId>
              </a:tblPr>
              <a:tblGrid>
                <a:gridCol w="691203">
                  <a:extLst>
                    <a:ext uri="{9D8B030D-6E8A-4147-A177-3AD203B41FA5}">
                      <a16:colId xmlns:a16="http://schemas.microsoft.com/office/drawing/2014/main" val="20000"/>
                    </a:ext>
                  </a:extLst>
                </a:gridCol>
                <a:gridCol w="3043956">
                  <a:extLst>
                    <a:ext uri="{9D8B030D-6E8A-4147-A177-3AD203B41FA5}">
                      <a16:colId xmlns:a16="http://schemas.microsoft.com/office/drawing/2014/main" val="20001"/>
                    </a:ext>
                  </a:extLst>
                </a:gridCol>
              </a:tblGrid>
              <a:tr h="416559">
                <a:tc gridSpan="2">
                  <a:txBody>
                    <a:bodyPr/>
                    <a:lstStyle/>
                    <a:p>
                      <a:r>
                        <a:rPr lang="en-GB" sz="2000" dirty="0"/>
                        <a:t>A levels</a:t>
                      </a:r>
                    </a:p>
                  </a:txBody>
                  <a:tcPr marL="121905" marR="121905" marT="25719" marB="25719">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dirty="0"/>
                    </a:p>
                  </a:txBody>
                  <a:tcPr/>
                </a:tc>
                <a:extLst>
                  <a:ext uri="{0D108BD9-81ED-4DB2-BD59-A6C34878D82A}">
                    <a16:rowId xmlns:a16="http://schemas.microsoft.com/office/drawing/2014/main" val="10000"/>
                  </a:ext>
                </a:extLst>
              </a:tr>
              <a:tr h="380918">
                <a:tc>
                  <a:txBody>
                    <a:bodyPr/>
                    <a:lstStyle/>
                    <a:p>
                      <a:r>
                        <a:rPr lang="en-GB" sz="2000" dirty="0"/>
                        <a:t>A*</a:t>
                      </a:r>
                      <a:endParaRPr lang="en-GB" sz="2000" b="1" dirty="0"/>
                    </a:p>
                  </a:txBody>
                  <a:tcPr marL="121905" marR="121905" marT="25719" marB="25719">
                    <a:lnL w="381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r>
                        <a:rPr lang="en-GB" sz="2000" dirty="0"/>
                        <a:t>56  (</a:t>
                      </a:r>
                      <a:r>
                        <a:rPr lang="en-GB" sz="2000" dirty="0" err="1"/>
                        <a:t>equiv</a:t>
                      </a:r>
                      <a:r>
                        <a:rPr lang="en-GB" sz="2000" dirty="0"/>
                        <a:t> D* at BTEC)</a:t>
                      </a:r>
                    </a:p>
                  </a:txBody>
                  <a:tcPr marL="121905" marR="121905" marT="25719" marB="25719">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1"/>
                  </a:ext>
                </a:extLst>
              </a:tr>
              <a:tr h="380918">
                <a:tc>
                  <a:txBody>
                    <a:bodyPr/>
                    <a:lstStyle/>
                    <a:p>
                      <a:r>
                        <a:rPr lang="en-GB" sz="2000" dirty="0"/>
                        <a:t>A</a:t>
                      </a:r>
                      <a:endParaRPr lang="en-GB" sz="2000" b="1" dirty="0"/>
                    </a:p>
                  </a:txBody>
                  <a:tcPr marL="121905" marR="121905" marT="25719" marB="25719">
                    <a:lnL w="38100" cap="flat" cmpd="sng" algn="ctr">
                      <a:solidFill>
                        <a:schemeClr val="tx1"/>
                      </a:solidFill>
                      <a:prstDash val="solid"/>
                      <a:round/>
                      <a:headEnd type="none" w="med" len="med"/>
                      <a:tailEnd type="none" w="med" len="med"/>
                    </a:lnL>
                  </a:tcPr>
                </a:tc>
                <a:tc>
                  <a:txBody>
                    <a:bodyPr/>
                    <a:lstStyle/>
                    <a:p>
                      <a:r>
                        <a:rPr lang="en-GB" sz="2000" dirty="0"/>
                        <a:t>48</a:t>
                      </a:r>
                    </a:p>
                  </a:txBody>
                  <a:tcPr marL="121905" marR="121905" marT="25719" marB="25719">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380918">
                <a:tc>
                  <a:txBody>
                    <a:bodyPr/>
                    <a:lstStyle/>
                    <a:p>
                      <a:r>
                        <a:rPr lang="en-GB" sz="2000" dirty="0"/>
                        <a:t>B</a:t>
                      </a:r>
                      <a:endParaRPr lang="en-GB" sz="2000" b="1" dirty="0"/>
                    </a:p>
                  </a:txBody>
                  <a:tcPr marL="121905" marR="121905" marT="25719" marB="25719">
                    <a:lnL w="38100" cap="flat" cmpd="sng" algn="ctr">
                      <a:solidFill>
                        <a:schemeClr val="tx1"/>
                      </a:solidFill>
                      <a:prstDash val="solid"/>
                      <a:round/>
                      <a:headEnd type="none" w="med" len="med"/>
                      <a:tailEnd type="none" w="med" len="med"/>
                    </a:lnL>
                  </a:tcPr>
                </a:tc>
                <a:tc>
                  <a:txBody>
                    <a:bodyPr/>
                    <a:lstStyle/>
                    <a:p>
                      <a:r>
                        <a:rPr lang="en-GB" sz="2000" dirty="0"/>
                        <a:t>40</a:t>
                      </a:r>
                    </a:p>
                  </a:txBody>
                  <a:tcPr marL="121905" marR="121905" marT="25719" marB="25719">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380918">
                <a:tc>
                  <a:txBody>
                    <a:bodyPr/>
                    <a:lstStyle/>
                    <a:p>
                      <a:r>
                        <a:rPr lang="en-GB" sz="2000" dirty="0"/>
                        <a:t>C</a:t>
                      </a:r>
                      <a:endParaRPr lang="en-GB" sz="2000" b="1" dirty="0"/>
                    </a:p>
                  </a:txBody>
                  <a:tcPr marL="121905" marR="121905" marT="25719" marB="25719">
                    <a:lnL w="38100" cap="flat" cmpd="sng" algn="ctr">
                      <a:solidFill>
                        <a:schemeClr val="tx1"/>
                      </a:solidFill>
                      <a:prstDash val="solid"/>
                      <a:round/>
                      <a:headEnd type="none" w="med" len="med"/>
                      <a:tailEnd type="none" w="med" len="med"/>
                    </a:lnL>
                  </a:tcPr>
                </a:tc>
                <a:tc>
                  <a:txBody>
                    <a:bodyPr/>
                    <a:lstStyle/>
                    <a:p>
                      <a:r>
                        <a:rPr lang="en-GB" sz="2000" dirty="0"/>
                        <a:t>32  (28 is A* for</a:t>
                      </a:r>
                      <a:r>
                        <a:rPr lang="en-GB" sz="2000" baseline="0" dirty="0"/>
                        <a:t> </a:t>
                      </a:r>
                      <a:r>
                        <a:rPr lang="en-GB" sz="2000" dirty="0"/>
                        <a:t>EPQ)</a:t>
                      </a:r>
                    </a:p>
                  </a:txBody>
                  <a:tcPr marL="121905" marR="121905" marT="25719" marB="25719">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4"/>
                  </a:ext>
                </a:extLst>
              </a:tr>
              <a:tr h="380918">
                <a:tc>
                  <a:txBody>
                    <a:bodyPr/>
                    <a:lstStyle/>
                    <a:p>
                      <a:r>
                        <a:rPr lang="en-GB" sz="2000" dirty="0"/>
                        <a:t>D</a:t>
                      </a:r>
                      <a:endParaRPr lang="en-GB" sz="2000" b="1" dirty="0"/>
                    </a:p>
                  </a:txBody>
                  <a:tcPr marL="121905" marR="121905" marT="25719" marB="25719">
                    <a:lnL w="38100" cap="flat" cmpd="sng" algn="ctr">
                      <a:solidFill>
                        <a:schemeClr val="tx1"/>
                      </a:solidFill>
                      <a:prstDash val="solid"/>
                      <a:round/>
                      <a:headEnd type="none" w="med" len="med"/>
                      <a:tailEnd type="none" w="med" len="med"/>
                    </a:lnL>
                  </a:tcPr>
                </a:tc>
                <a:tc>
                  <a:txBody>
                    <a:bodyPr/>
                    <a:lstStyle/>
                    <a:p>
                      <a:r>
                        <a:rPr lang="en-GB" sz="2000" dirty="0"/>
                        <a:t>24  (20 points is A at AS)</a:t>
                      </a:r>
                    </a:p>
                  </a:txBody>
                  <a:tcPr marL="121905" marR="121905" marT="25719" marB="25719">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5"/>
                  </a:ext>
                </a:extLst>
              </a:tr>
              <a:tr h="380918">
                <a:tc>
                  <a:txBody>
                    <a:bodyPr/>
                    <a:lstStyle/>
                    <a:p>
                      <a:r>
                        <a:rPr lang="en-GB" sz="2000" dirty="0"/>
                        <a:t>E</a:t>
                      </a:r>
                      <a:endParaRPr lang="en-GB" sz="2000" b="1" dirty="0"/>
                    </a:p>
                  </a:txBody>
                  <a:tcPr marL="121905" marR="121905" marT="25719" marB="25719">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GB" sz="2000" dirty="0"/>
                        <a:t>16</a:t>
                      </a:r>
                    </a:p>
                  </a:txBody>
                  <a:tcPr marL="121905" marR="121905" marT="25719" marB="25719">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671505962"/>
              </p:ext>
            </p:extLst>
          </p:nvPr>
        </p:nvGraphicFramePr>
        <p:xfrm>
          <a:off x="4272443" y="541875"/>
          <a:ext cx="2208214" cy="2120437"/>
        </p:xfrm>
        <a:graphic>
          <a:graphicData uri="http://schemas.openxmlformats.org/drawingml/2006/table">
            <a:tbl>
              <a:tblPr firstRow="1" bandRow="1">
                <a:tableStyleId>{8FD4443E-F989-4FC4-A0C8-D5A2AF1F390B}</a:tableStyleId>
              </a:tblPr>
              <a:tblGrid>
                <a:gridCol w="860343">
                  <a:extLst>
                    <a:ext uri="{9D8B030D-6E8A-4147-A177-3AD203B41FA5}">
                      <a16:colId xmlns:a16="http://schemas.microsoft.com/office/drawing/2014/main" val="20000"/>
                    </a:ext>
                  </a:extLst>
                </a:gridCol>
                <a:gridCol w="1347871">
                  <a:extLst>
                    <a:ext uri="{9D8B030D-6E8A-4147-A177-3AD203B41FA5}">
                      <a16:colId xmlns:a16="http://schemas.microsoft.com/office/drawing/2014/main" val="20001"/>
                    </a:ext>
                  </a:extLst>
                </a:gridCol>
              </a:tblGrid>
              <a:tr h="491587">
                <a:tc gridSpan="2">
                  <a:txBody>
                    <a:bodyPr/>
                    <a:lstStyle/>
                    <a:p>
                      <a:r>
                        <a:rPr lang="en-GB" sz="1600" dirty="0"/>
                        <a:t>AS levels (40% A level)</a:t>
                      </a:r>
                    </a:p>
                  </a:txBody>
                  <a:tcPr marL="121919" marR="121919" marT="25725" marB="25725">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tcPr>
                </a:tc>
                <a:tc hMerge="1">
                  <a:txBody>
                    <a:bodyPr/>
                    <a:lstStyle/>
                    <a:p>
                      <a:endParaRPr lang="en-GB" dirty="0"/>
                    </a:p>
                  </a:txBody>
                  <a:tcPr/>
                </a:tc>
                <a:extLst>
                  <a:ext uri="{0D108BD9-81ED-4DB2-BD59-A6C34878D82A}">
                    <a16:rowId xmlns:a16="http://schemas.microsoft.com/office/drawing/2014/main" val="10000"/>
                  </a:ext>
                </a:extLst>
              </a:tr>
              <a:tr h="279825">
                <a:tc>
                  <a:txBody>
                    <a:bodyPr/>
                    <a:lstStyle/>
                    <a:p>
                      <a:r>
                        <a:rPr lang="en-GB" sz="1800" dirty="0"/>
                        <a:t>A</a:t>
                      </a:r>
                      <a:endParaRPr lang="en-GB" sz="1800" b="1" dirty="0"/>
                    </a:p>
                  </a:txBody>
                  <a:tcPr marL="121919" marR="121919" marT="25725" marB="25725">
                    <a:lnL w="38100" cap="flat" cmpd="sng" algn="ctr">
                      <a:solidFill>
                        <a:schemeClr val="tx1"/>
                      </a:solidFill>
                      <a:prstDash val="solid"/>
                      <a:round/>
                      <a:headEnd type="none" w="med" len="med"/>
                      <a:tailEnd type="none" w="med" len="med"/>
                    </a:lnL>
                  </a:tcPr>
                </a:tc>
                <a:tc>
                  <a:txBody>
                    <a:bodyPr/>
                    <a:lstStyle/>
                    <a:p>
                      <a:r>
                        <a:rPr lang="en-GB" sz="1800" dirty="0"/>
                        <a:t>20</a:t>
                      </a:r>
                    </a:p>
                  </a:txBody>
                  <a:tcPr marL="121919" marR="121919" marT="25725" marB="25725">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279825">
                <a:tc>
                  <a:txBody>
                    <a:bodyPr/>
                    <a:lstStyle/>
                    <a:p>
                      <a:r>
                        <a:rPr lang="en-GB" sz="1800" dirty="0"/>
                        <a:t>B</a:t>
                      </a:r>
                      <a:endParaRPr lang="en-GB" sz="1800" b="1" dirty="0"/>
                    </a:p>
                  </a:txBody>
                  <a:tcPr marL="121919" marR="121919" marT="25725" marB="25725">
                    <a:lnL w="38100" cap="flat" cmpd="sng" algn="ctr">
                      <a:solidFill>
                        <a:schemeClr val="tx1"/>
                      </a:solidFill>
                      <a:prstDash val="solid"/>
                      <a:round/>
                      <a:headEnd type="none" w="med" len="med"/>
                      <a:tailEnd type="none" w="med" len="med"/>
                    </a:lnL>
                  </a:tcPr>
                </a:tc>
                <a:tc>
                  <a:txBody>
                    <a:bodyPr/>
                    <a:lstStyle/>
                    <a:p>
                      <a:r>
                        <a:rPr lang="en-GB" sz="1800" dirty="0"/>
                        <a:t>16</a:t>
                      </a:r>
                    </a:p>
                  </a:txBody>
                  <a:tcPr marL="121919" marR="121919" marT="25725" marB="25725">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279825">
                <a:tc>
                  <a:txBody>
                    <a:bodyPr/>
                    <a:lstStyle/>
                    <a:p>
                      <a:r>
                        <a:rPr lang="en-GB" sz="1800" dirty="0"/>
                        <a:t>C</a:t>
                      </a:r>
                      <a:endParaRPr lang="en-GB" sz="1800" b="1" dirty="0"/>
                    </a:p>
                  </a:txBody>
                  <a:tcPr marL="121919" marR="121919" marT="25725" marB="25725">
                    <a:lnL w="38100" cap="flat" cmpd="sng" algn="ctr">
                      <a:solidFill>
                        <a:schemeClr val="tx1"/>
                      </a:solidFill>
                      <a:prstDash val="solid"/>
                      <a:round/>
                      <a:headEnd type="none" w="med" len="med"/>
                      <a:tailEnd type="none" w="med" len="med"/>
                    </a:lnL>
                  </a:tcPr>
                </a:tc>
                <a:tc>
                  <a:txBody>
                    <a:bodyPr/>
                    <a:lstStyle/>
                    <a:p>
                      <a:r>
                        <a:rPr lang="en-GB" sz="1800" dirty="0"/>
                        <a:t>12</a:t>
                      </a:r>
                    </a:p>
                  </a:txBody>
                  <a:tcPr marL="121919" marR="121919" marT="25725" marB="25725">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279825">
                <a:tc>
                  <a:txBody>
                    <a:bodyPr/>
                    <a:lstStyle/>
                    <a:p>
                      <a:r>
                        <a:rPr lang="en-GB" sz="1800" dirty="0"/>
                        <a:t>D</a:t>
                      </a:r>
                      <a:endParaRPr lang="en-GB" sz="1800" b="1" dirty="0"/>
                    </a:p>
                  </a:txBody>
                  <a:tcPr marL="121919" marR="121919" marT="25725" marB="25725">
                    <a:lnL w="38100" cap="flat" cmpd="sng" algn="ctr">
                      <a:solidFill>
                        <a:schemeClr val="tx1"/>
                      </a:solidFill>
                      <a:prstDash val="solid"/>
                      <a:round/>
                      <a:headEnd type="none" w="med" len="med"/>
                      <a:tailEnd type="none" w="med" len="med"/>
                    </a:lnL>
                  </a:tcPr>
                </a:tc>
                <a:tc>
                  <a:txBody>
                    <a:bodyPr/>
                    <a:lstStyle/>
                    <a:p>
                      <a:r>
                        <a:rPr lang="en-GB" sz="1800" dirty="0"/>
                        <a:t>10</a:t>
                      </a:r>
                    </a:p>
                  </a:txBody>
                  <a:tcPr marL="121919" marR="121919" marT="25725" marB="25725">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4"/>
                  </a:ext>
                </a:extLst>
              </a:tr>
              <a:tr h="279825">
                <a:tc>
                  <a:txBody>
                    <a:bodyPr/>
                    <a:lstStyle/>
                    <a:p>
                      <a:r>
                        <a:rPr lang="en-GB" sz="1800" dirty="0"/>
                        <a:t>E</a:t>
                      </a:r>
                      <a:endParaRPr lang="en-GB" sz="1800" b="1" dirty="0"/>
                    </a:p>
                  </a:txBody>
                  <a:tcPr marL="121919" marR="121919" marT="25725" marB="25725">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GB" sz="1800" dirty="0"/>
                        <a:t>6</a:t>
                      </a:r>
                    </a:p>
                  </a:txBody>
                  <a:tcPr marL="121919" marR="121919" marT="25725" marB="25725">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4265853668"/>
              </p:ext>
            </p:extLst>
          </p:nvPr>
        </p:nvGraphicFramePr>
        <p:xfrm>
          <a:off x="6779815" y="528380"/>
          <a:ext cx="3031503" cy="2340895"/>
        </p:xfrm>
        <a:graphic>
          <a:graphicData uri="http://schemas.openxmlformats.org/drawingml/2006/table">
            <a:tbl>
              <a:tblPr firstRow="1" bandRow="1">
                <a:tableStyleId>{AF606853-7671-496A-8E4F-DF71F8EC918B}</a:tableStyleId>
              </a:tblPr>
              <a:tblGrid>
                <a:gridCol w="1025360">
                  <a:extLst>
                    <a:ext uri="{9D8B030D-6E8A-4147-A177-3AD203B41FA5}">
                      <a16:colId xmlns:a16="http://schemas.microsoft.com/office/drawing/2014/main" val="20000"/>
                    </a:ext>
                  </a:extLst>
                </a:gridCol>
                <a:gridCol w="2006143">
                  <a:extLst>
                    <a:ext uri="{9D8B030D-6E8A-4147-A177-3AD203B41FA5}">
                      <a16:colId xmlns:a16="http://schemas.microsoft.com/office/drawing/2014/main" val="20001"/>
                    </a:ext>
                  </a:extLst>
                </a:gridCol>
              </a:tblGrid>
              <a:tr h="386275">
                <a:tc gridSpan="2">
                  <a:txBody>
                    <a:bodyPr/>
                    <a:lstStyle/>
                    <a:p>
                      <a:r>
                        <a:rPr lang="en-GB" sz="1400" dirty="0"/>
                        <a:t>Extended Project        </a:t>
                      </a:r>
                      <a:r>
                        <a:rPr lang="en-GB" sz="1000" dirty="0"/>
                        <a:t>(higher tariff</a:t>
                      </a:r>
                      <a:r>
                        <a:rPr lang="en-GB" sz="1000" baseline="0" dirty="0"/>
                        <a:t> than AS)</a:t>
                      </a:r>
                      <a:endParaRPr lang="en-GB" sz="1400" dirty="0"/>
                    </a:p>
                  </a:txBody>
                  <a:tcPr marL="121864" marR="121864" marT="25725" marB="25725">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hMerge="1">
                  <a:txBody>
                    <a:bodyPr/>
                    <a:lstStyle/>
                    <a:p>
                      <a:endParaRPr lang="en-GB" dirty="0"/>
                    </a:p>
                  </a:txBody>
                  <a:tcPr/>
                </a:tc>
                <a:extLst>
                  <a:ext uri="{0D108BD9-81ED-4DB2-BD59-A6C34878D82A}">
                    <a16:rowId xmlns:a16="http://schemas.microsoft.com/office/drawing/2014/main" val="10000"/>
                  </a:ext>
                </a:extLst>
              </a:tr>
              <a:tr h="250740">
                <a:tc>
                  <a:txBody>
                    <a:bodyPr/>
                    <a:lstStyle/>
                    <a:p>
                      <a:r>
                        <a:rPr lang="en-GB" sz="1800" dirty="0"/>
                        <a:t>A*</a:t>
                      </a:r>
                      <a:endParaRPr lang="en-GB" sz="1800" b="1" dirty="0"/>
                    </a:p>
                  </a:txBody>
                  <a:tcPr marL="121864" marR="121864" marT="25725" marB="25725">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tcPr>
                </a:tc>
                <a:tc>
                  <a:txBody>
                    <a:bodyPr/>
                    <a:lstStyle/>
                    <a:p>
                      <a:r>
                        <a:rPr lang="en-GB" sz="1800" dirty="0"/>
                        <a:t>28</a:t>
                      </a:r>
                    </a:p>
                  </a:txBody>
                  <a:tcPr marL="121864" marR="121864" marT="25725" marB="25725">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1"/>
                  </a:ext>
                </a:extLst>
              </a:tr>
              <a:tr h="250740">
                <a:tc>
                  <a:txBody>
                    <a:bodyPr/>
                    <a:lstStyle/>
                    <a:p>
                      <a:r>
                        <a:rPr lang="en-GB" sz="1800" dirty="0"/>
                        <a:t>A</a:t>
                      </a:r>
                      <a:endParaRPr lang="en-GB" sz="1800" b="1" dirty="0"/>
                    </a:p>
                  </a:txBody>
                  <a:tcPr marL="121864" marR="121864" marT="25725" marB="25725">
                    <a:lnL w="38100" cap="flat" cmpd="sng" algn="ctr">
                      <a:solidFill>
                        <a:schemeClr val="tx1"/>
                      </a:solidFill>
                      <a:prstDash val="solid"/>
                      <a:round/>
                      <a:headEnd type="none" w="med" len="med"/>
                      <a:tailEnd type="none" w="med" len="med"/>
                    </a:lnL>
                  </a:tcPr>
                </a:tc>
                <a:tc>
                  <a:txBody>
                    <a:bodyPr/>
                    <a:lstStyle/>
                    <a:p>
                      <a:r>
                        <a:rPr lang="en-GB" sz="1800" dirty="0"/>
                        <a:t>24</a:t>
                      </a:r>
                    </a:p>
                  </a:txBody>
                  <a:tcPr marL="121864" marR="121864" marT="25725" marB="25725">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250740">
                <a:tc>
                  <a:txBody>
                    <a:bodyPr/>
                    <a:lstStyle/>
                    <a:p>
                      <a:r>
                        <a:rPr lang="en-GB" sz="1800" dirty="0"/>
                        <a:t>B</a:t>
                      </a:r>
                      <a:endParaRPr lang="en-GB" sz="1800" b="1" dirty="0"/>
                    </a:p>
                  </a:txBody>
                  <a:tcPr marL="121864" marR="121864" marT="25725" marB="25725">
                    <a:lnL w="38100" cap="flat" cmpd="sng" algn="ctr">
                      <a:solidFill>
                        <a:schemeClr val="tx1"/>
                      </a:solidFill>
                      <a:prstDash val="solid"/>
                      <a:round/>
                      <a:headEnd type="none" w="med" len="med"/>
                      <a:tailEnd type="none" w="med" len="med"/>
                    </a:lnL>
                  </a:tcPr>
                </a:tc>
                <a:tc>
                  <a:txBody>
                    <a:bodyPr/>
                    <a:lstStyle/>
                    <a:p>
                      <a:r>
                        <a:rPr lang="en-GB" sz="1800" dirty="0"/>
                        <a:t>20</a:t>
                      </a:r>
                    </a:p>
                  </a:txBody>
                  <a:tcPr marL="121864" marR="121864" marT="25725" marB="25725">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250740">
                <a:tc>
                  <a:txBody>
                    <a:bodyPr/>
                    <a:lstStyle/>
                    <a:p>
                      <a:r>
                        <a:rPr lang="en-GB" sz="1800" dirty="0"/>
                        <a:t>C</a:t>
                      </a:r>
                      <a:endParaRPr lang="en-GB" sz="1800" b="1" dirty="0"/>
                    </a:p>
                  </a:txBody>
                  <a:tcPr marL="121864" marR="121864" marT="25725" marB="25725">
                    <a:lnL w="38100" cap="flat" cmpd="sng" algn="ctr">
                      <a:solidFill>
                        <a:schemeClr val="tx1"/>
                      </a:solidFill>
                      <a:prstDash val="solid"/>
                      <a:round/>
                      <a:headEnd type="none" w="med" len="med"/>
                      <a:tailEnd type="none" w="med" len="med"/>
                    </a:lnL>
                  </a:tcPr>
                </a:tc>
                <a:tc>
                  <a:txBody>
                    <a:bodyPr/>
                    <a:lstStyle/>
                    <a:p>
                      <a:r>
                        <a:rPr lang="en-GB" sz="1800" dirty="0"/>
                        <a:t>16</a:t>
                      </a:r>
                    </a:p>
                  </a:txBody>
                  <a:tcPr marL="121864" marR="121864" marT="25725" marB="25725">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4"/>
                  </a:ext>
                </a:extLst>
              </a:tr>
              <a:tr h="250740">
                <a:tc>
                  <a:txBody>
                    <a:bodyPr/>
                    <a:lstStyle/>
                    <a:p>
                      <a:r>
                        <a:rPr lang="en-GB" sz="1800" dirty="0"/>
                        <a:t>D</a:t>
                      </a:r>
                      <a:endParaRPr lang="en-GB" sz="1800" b="1" dirty="0"/>
                    </a:p>
                  </a:txBody>
                  <a:tcPr marL="121864" marR="121864" marT="25725" marB="25725">
                    <a:lnL w="38100" cap="flat" cmpd="sng" algn="ctr">
                      <a:solidFill>
                        <a:schemeClr val="tx1"/>
                      </a:solidFill>
                      <a:prstDash val="solid"/>
                      <a:round/>
                      <a:headEnd type="none" w="med" len="med"/>
                      <a:tailEnd type="none" w="med" len="med"/>
                    </a:lnL>
                  </a:tcPr>
                </a:tc>
                <a:tc>
                  <a:txBody>
                    <a:bodyPr/>
                    <a:lstStyle/>
                    <a:p>
                      <a:r>
                        <a:rPr lang="en-GB" sz="1800" dirty="0"/>
                        <a:t>12</a:t>
                      </a:r>
                    </a:p>
                  </a:txBody>
                  <a:tcPr marL="121864" marR="121864" marT="25725" marB="25725">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5"/>
                  </a:ext>
                </a:extLst>
              </a:tr>
              <a:tr h="250740">
                <a:tc>
                  <a:txBody>
                    <a:bodyPr/>
                    <a:lstStyle/>
                    <a:p>
                      <a:r>
                        <a:rPr lang="en-GB" sz="1800" dirty="0"/>
                        <a:t>E</a:t>
                      </a:r>
                      <a:endParaRPr lang="en-GB" sz="1800" b="1" dirty="0"/>
                    </a:p>
                  </a:txBody>
                  <a:tcPr marL="121864" marR="121864" marT="25725" marB="25725">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GB" sz="1800" dirty="0"/>
                        <a:t>8</a:t>
                      </a:r>
                    </a:p>
                  </a:txBody>
                  <a:tcPr marL="121864" marR="121864" marT="25725" marB="25725">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35961" name="TextBox 12"/>
          <p:cNvSpPr txBox="1">
            <a:spLocks noChangeArrowheads="1"/>
          </p:cNvSpPr>
          <p:nvPr/>
        </p:nvSpPr>
        <p:spPr bwMode="auto">
          <a:xfrm>
            <a:off x="0" y="4920283"/>
            <a:ext cx="3910013" cy="805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1636" tIns="40819" rIns="81636" bIns="40819">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r>
              <a:rPr lang="en-GB" altLang="en-US" sz="3200" b="1" dirty="0">
                <a:solidFill>
                  <a:srgbClr val="000000"/>
                </a:solidFill>
                <a:latin typeface="Franklin Gothic Demi" panose="020B0703020102020204" pitchFamily="34" charset="0"/>
              </a:rPr>
              <a:t>BTEC UCAS Tariff</a:t>
            </a:r>
          </a:p>
          <a:p>
            <a:r>
              <a:rPr lang="en-GB" altLang="en-US" sz="1500" b="1" dirty="0">
                <a:solidFill>
                  <a:srgbClr val="000000"/>
                </a:solidFill>
                <a:latin typeface="Franklin Gothic Demi" panose="020B0703020102020204" pitchFamily="34" charset="0"/>
              </a:rPr>
              <a:t>And their equivalents at full A level</a:t>
            </a:r>
          </a:p>
        </p:txBody>
      </p:sp>
      <p:sp>
        <p:nvSpPr>
          <p:cNvPr id="35962" name="TextBox 14"/>
          <p:cNvSpPr txBox="1">
            <a:spLocks noChangeArrowheads="1"/>
          </p:cNvSpPr>
          <p:nvPr/>
        </p:nvSpPr>
        <p:spPr bwMode="auto">
          <a:xfrm>
            <a:off x="120338" y="-9564"/>
            <a:ext cx="5256212" cy="574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1636" tIns="40819" rIns="81636" bIns="40819">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r>
              <a:rPr lang="en-GB" altLang="en-US" sz="3200" b="1" dirty="0">
                <a:solidFill>
                  <a:srgbClr val="000000"/>
                </a:solidFill>
                <a:latin typeface="Franklin Gothic Demi" panose="020B0703020102020204" pitchFamily="34" charset="0"/>
              </a:rPr>
              <a:t>A level UCAS Tariff</a:t>
            </a:r>
          </a:p>
        </p:txBody>
      </p:sp>
    </p:spTree>
    <p:extLst>
      <p:ext uri="{BB962C8B-B14F-4D97-AF65-F5344CB8AC3E}">
        <p14:creationId xmlns:p14="http://schemas.microsoft.com/office/powerpoint/2010/main" val="12726431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1">
            <a:extLst>
              <a:ext uri="{FF2B5EF4-FFF2-40B4-BE49-F238E27FC236}">
                <a16:creationId xmlns:a16="http://schemas.microsoft.com/office/drawing/2014/main" id="{69A95B64-CDFF-4544-B417-355127D18D8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9868" y="890337"/>
            <a:ext cx="9283736" cy="432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2942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A515156-6859-C56D-00FB-2AA205C7DC15}"/>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0" y="695385"/>
            <a:ext cx="9144000" cy="4922943"/>
          </a:xfrm>
          <a:prstGeom prst="rect">
            <a:avLst/>
          </a:prstGeom>
        </p:spPr>
      </p:pic>
    </p:spTree>
    <p:extLst>
      <p:ext uri="{BB962C8B-B14F-4D97-AF65-F5344CB8AC3E}">
        <p14:creationId xmlns:p14="http://schemas.microsoft.com/office/powerpoint/2010/main" val="34709637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2">
            <a:extLst>
              <a:ext uri="{FF2B5EF4-FFF2-40B4-BE49-F238E27FC236}">
                <a16:creationId xmlns:a16="http://schemas.microsoft.com/office/drawing/2014/main" id="{613204C8-7CBE-4B04-9E9A-2DB13D33EFE8}"/>
              </a:ext>
            </a:extLst>
          </p:cNvPr>
          <p:cNvSpPr>
            <a:spLocks noChangeArrowheads="1"/>
          </p:cNvSpPr>
          <p:nvPr/>
        </p:nvSpPr>
        <p:spPr bwMode="auto">
          <a:xfrm>
            <a:off x="157993" y="252530"/>
            <a:ext cx="862118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en-GB" altLang="en-US" sz="4000" b="1" dirty="0">
                <a:solidFill>
                  <a:srgbClr val="E00023"/>
                </a:solidFill>
                <a:ea typeface="FS Albert Pro"/>
                <a:cs typeface="FS Albert Pro"/>
              </a:rPr>
              <a:t>Entering qualifications</a:t>
            </a:r>
          </a:p>
        </p:txBody>
      </p:sp>
      <p:sp>
        <p:nvSpPr>
          <p:cNvPr id="4" name="Rectangle 3">
            <a:extLst>
              <a:ext uri="{FF2B5EF4-FFF2-40B4-BE49-F238E27FC236}">
                <a16:creationId xmlns:a16="http://schemas.microsoft.com/office/drawing/2014/main" id="{61CCD8AD-9D84-4D7D-B372-925D0D432AA1}"/>
              </a:ext>
            </a:extLst>
          </p:cNvPr>
          <p:cNvSpPr/>
          <p:nvPr/>
        </p:nvSpPr>
        <p:spPr>
          <a:xfrm>
            <a:off x="0" y="1002473"/>
            <a:ext cx="8937171" cy="4585871"/>
          </a:xfrm>
          <a:prstGeom prst="rect">
            <a:avLst/>
          </a:prstGeom>
        </p:spPr>
        <p:txBody>
          <a:bodyPr wrap="square">
            <a:spAutoFit/>
          </a:bodyPr>
          <a:lstStyle/>
          <a:p>
            <a:pPr marL="285744" indent="-285744">
              <a:spcBef>
                <a:spcPts val="600"/>
              </a:spcBef>
              <a:spcAft>
                <a:spcPts val="600"/>
              </a:spcAft>
              <a:buFont typeface="Arial" panose="020B0604020202020204" pitchFamily="34" charset="0"/>
              <a:buChar char="•"/>
              <a:defRPr/>
            </a:pPr>
            <a:r>
              <a:rPr lang="en-US" sz="3400" b="1" u="sng" dirty="0">
                <a:solidFill>
                  <a:schemeClr val="tx1">
                    <a:lumMod val="65000"/>
                    <a:lumOff val="35000"/>
                  </a:schemeClr>
                </a:solidFill>
              </a:rPr>
              <a:t>All completed, certificated qualifications should be entered </a:t>
            </a:r>
            <a:r>
              <a:rPr lang="en-US" sz="3400" dirty="0">
                <a:solidFill>
                  <a:schemeClr val="tx1">
                    <a:lumMod val="65000"/>
                    <a:lumOff val="35000"/>
                  </a:schemeClr>
                </a:solidFill>
              </a:rPr>
              <a:t>with relevant date and grade. Even if a U grade or </a:t>
            </a:r>
            <a:r>
              <a:rPr lang="en-US" sz="3400" dirty="0" err="1">
                <a:solidFill>
                  <a:schemeClr val="tx1">
                    <a:lumMod val="65000"/>
                    <a:lumOff val="35000"/>
                  </a:schemeClr>
                </a:solidFill>
              </a:rPr>
              <a:t>resit</a:t>
            </a:r>
            <a:r>
              <a:rPr lang="en-US" sz="3400" dirty="0">
                <a:solidFill>
                  <a:schemeClr val="tx1">
                    <a:lumMod val="65000"/>
                    <a:lumOff val="35000"/>
                  </a:schemeClr>
                </a:solidFill>
              </a:rPr>
              <a:t>(s). </a:t>
            </a:r>
          </a:p>
          <a:p>
            <a:pPr marL="285744" indent="-285744">
              <a:spcBef>
                <a:spcPts val="600"/>
              </a:spcBef>
              <a:spcAft>
                <a:spcPts val="600"/>
              </a:spcAft>
              <a:buFont typeface="Arial" panose="020B0604020202020204" pitchFamily="34" charset="0"/>
              <a:buChar char="•"/>
              <a:defRPr/>
            </a:pPr>
            <a:r>
              <a:rPr lang="en-US" sz="3400" dirty="0">
                <a:solidFill>
                  <a:schemeClr val="tx1">
                    <a:lumMod val="65000"/>
                    <a:lumOff val="35000"/>
                  </a:schemeClr>
                </a:solidFill>
              </a:rPr>
              <a:t>Qualifications with a future completion or certification date should be entered, with relevant date and result ‘Pending’. </a:t>
            </a:r>
          </a:p>
          <a:p>
            <a:pPr marL="285744" indent="-285744">
              <a:spcBef>
                <a:spcPts val="600"/>
              </a:spcBef>
              <a:spcAft>
                <a:spcPts val="600"/>
              </a:spcAft>
              <a:buFont typeface="Arial" panose="020B0604020202020204" pitchFamily="34" charset="0"/>
              <a:buChar char="•"/>
              <a:defRPr/>
            </a:pPr>
            <a:r>
              <a:rPr lang="en-US" sz="3400" dirty="0">
                <a:solidFill>
                  <a:schemeClr val="tx1">
                    <a:lumMod val="65000"/>
                    <a:lumOff val="35000"/>
                  </a:schemeClr>
                </a:solidFill>
              </a:rPr>
              <a:t>Science practical grade will need to be added in references. </a:t>
            </a:r>
          </a:p>
        </p:txBody>
      </p:sp>
    </p:spTree>
    <p:extLst>
      <p:ext uri="{BB962C8B-B14F-4D97-AF65-F5344CB8AC3E}">
        <p14:creationId xmlns:p14="http://schemas.microsoft.com/office/powerpoint/2010/main" val="21538654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EFB7065-95CA-4D6D-A3B6-35857FC28923}"/>
              </a:ext>
            </a:extLst>
          </p:cNvPr>
          <p:cNvSpPr/>
          <p:nvPr/>
        </p:nvSpPr>
        <p:spPr>
          <a:xfrm>
            <a:off x="0" y="857251"/>
            <a:ext cx="6807200" cy="5143500"/>
          </a:xfrm>
          <a:prstGeom prst="rect">
            <a:avLst/>
          </a:prstGeom>
          <a:solidFill>
            <a:schemeClr val="bg1">
              <a:alpha val="89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p>
        </p:txBody>
      </p:sp>
      <p:sp>
        <p:nvSpPr>
          <p:cNvPr id="2" name="TextBox 1">
            <a:extLst>
              <a:ext uri="{FF2B5EF4-FFF2-40B4-BE49-F238E27FC236}">
                <a16:creationId xmlns:a16="http://schemas.microsoft.com/office/drawing/2014/main" id="{F1138BF2-C4AF-473F-AE08-FCB98D7092EA}"/>
              </a:ext>
            </a:extLst>
          </p:cNvPr>
          <p:cNvSpPr txBox="1"/>
          <p:nvPr/>
        </p:nvSpPr>
        <p:spPr>
          <a:xfrm>
            <a:off x="238039" y="87810"/>
            <a:ext cx="7653867" cy="769441"/>
          </a:xfrm>
          <a:prstGeom prst="rect">
            <a:avLst/>
          </a:prstGeom>
          <a:noFill/>
        </p:spPr>
        <p:txBody>
          <a:bodyPr>
            <a:spAutoFit/>
          </a:bodyPr>
          <a:lstStyle/>
          <a:p>
            <a:pPr>
              <a:defRPr/>
            </a:pPr>
            <a:r>
              <a:rPr lang="en-US" sz="4400" b="1" dirty="0">
                <a:solidFill>
                  <a:srgbClr val="E00023"/>
                </a:solidFill>
                <a:latin typeface="+mj-lt"/>
                <a:cs typeface="FS Albert Pro"/>
              </a:rPr>
              <a:t>Apply key facts</a:t>
            </a:r>
          </a:p>
        </p:txBody>
      </p:sp>
      <p:sp>
        <p:nvSpPr>
          <p:cNvPr id="54276" name="TextBox 2">
            <a:extLst>
              <a:ext uri="{FF2B5EF4-FFF2-40B4-BE49-F238E27FC236}">
                <a16:creationId xmlns:a16="http://schemas.microsoft.com/office/drawing/2014/main" id="{6D391C94-7086-4887-BFED-0A5B3AFB7FC1}"/>
              </a:ext>
            </a:extLst>
          </p:cNvPr>
          <p:cNvSpPr txBox="1">
            <a:spLocks noChangeArrowheads="1"/>
          </p:cNvSpPr>
          <p:nvPr/>
        </p:nvSpPr>
        <p:spPr bwMode="auto">
          <a:xfrm>
            <a:off x="238039" y="857251"/>
            <a:ext cx="11975732" cy="4031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marL="342900" indent="-342900">
              <a:defRPr>
                <a:solidFill>
                  <a:schemeClr val="tx1"/>
                </a:solidFill>
                <a:latin typeface="Calibri" panose="020F0502020204030204" pitchFamily="34" charset="0"/>
                <a:ea typeface="MS PGothic" panose="020B0600070205080204" pitchFamily="34" charset="-128"/>
              </a:defRPr>
            </a:lvl1pPr>
            <a:lvl2pPr marL="800100" indent="-34290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buFont typeface="Arial" panose="020B0604020202020204" pitchFamily="34" charset="0"/>
              <a:buChar char="•"/>
            </a:pPr>
            <a:r>
              <a:rPr lang="en-GB" altLang="en-US" sz="3200">
                <a:latin typeface="Calibri"/>
                <a:ea typeface="MS PGothic"/>
                <a:cs typeface="Calibri"/>
              </a:rPr>
              <a:t>Some institutions will want grades</a:t>
            </a:r>
            <a:endParaRPr lang="en-US"/>
          </a:p>
          <a:p>
            <a:pPr>
              <a:buFont typeface="Arial" panose="020B0604020202020204" pitchFamily="34" charset="0"/>
              <a:buChar char="•"/>
            </a:pPr>
            <a:r>
              <a:rPr lang="en-GB" altLang="en-US" sz="3200" dirty="0">
                <a:latin typeface="Calibri"/>
                <a:ea typeface="MS PGothic"/>
                <a:cs typeface="Calibri"/>
              </a:rPr>
              <a:t>Some want 'tariff points'</a:t>
            </a:r>
          </a:p>
          <a:p>
            <a:pPr eaLnBrk="1" hangingPunct="1">
              <a:buFont typeface="Arial" panose="020B0604020202020204" pitchFamily="34" charset="0"/>
              <a:buChar char="•"/>
            </a:pPr>
            <a:r>
              <a:rPr lang="en-GB" altLang="en-US" sz="3200" dirty="0"/>
              <a:t>Some choice restrictions:</a:t>
            </a:r>
          </a:p>
          <a:p>
            <a:pPr lvl="1" eaLnBrk="1" hangingPunct="1">
              <a:buFont typeface="Arial" panose="020B0604020202020204" pitchFamily="34" charset="0"/>
              <a:buChar char="•"/>
            </a:pPr>
            <a:r>
              <a:rPr lang="en-GB" altLang="en-US" sz="3200" dirty="0">
                <a:latin typeface="Calibri"/>
                <a:ea typeface="MS PGothic"/>
                <a:cs typeface="Calibri"/>
              </a:rPr>
              <a:t>medicine, veterinary science, dentistry (4 max!)</a:t>
            </a:r>
          </a:p>
          <a:p>
            <a:pPr lvl="1" eaLnBrk="1" hangingPunct="1">
              <a:buFont typeface="Arial" panose="020B0604020202020204" pitchFamily="34" charset="0"/>
              <a:buChar char="•"/>
            </a:pPr>
            <a:r>
              <a:rPr lang="en-GB" altLang="en-US" sz="3200" dirty="0">
                <a:latin typeface="Calibri"/>
                <a:ea typeface="MS PGothic"/>
                <a:cs typeface="Calibri"/>
              </a:rPr>
              <a:t>Oxford or Cambridge (not both!)</a:t>
            </a:r>
          </a:p>
          <a:p>
            <a:pPr eaLnBrk="1" hangingPunct="1">
              <a:buFont typeface="Arial" panose="020B0604020202020204" pitchFamily="34" charset="0"/>
              <a:buChar char="•"/>
            </a:pPr>
            <a:r>
              <a:rPr lang="en-GB" altLang="en-US" sz="3200" dirty="0"/>
              <a:t>Simple application cost: </a:t>
            </a:r>
          </a:p>
          <a:p>
            <a:pPr lvl="1" eaLnBrk="1" hangingPunct="1">
              <a:buFont typeface="Arial" panose="020B0604020202020204" pitchFamily="34" charset="0"/>
              <a:buChar char="•"/>
            </a:pPr>
            <a:r>
              <a:rPr lang="en-GB" altLang="en-US" sz="3200" dirty="0"/>
              <a:t>£28.50 – for just 1 or 5 applications</a:t>
            </a:r>
          </a:p>
          <a:p>
            <a:pPr>
              <a:buFont typeface="Arial" panose="020B0604020202020204" pitchFamily="34" charset="0"/>
              <a:buChar char="•"/>
            </a:pPr>
            <a:r>
              <a:rPr lang="en-GB" altLang="en-US" sz="3200" dirty="0">
                <a:latin typeface="Calibri"/>
                <a:ea typeface="MS PGothic"/>
                <a:cs typeface="Calibri"/>
              </a:rPr>
              <a:t>Equal consideration and ‘invisibility’. </a:t>
            </a:r>
            <a:endParaRPr lang="en-GB" altLang="en-US" sz="3200" dirty="0">
              <a:cs typeface="Calibri"/>
            </a:endParaRPr>
          </a:p>
        </p:txBody>
      </p:sp>
    </p:spTree>
    <p:extLst>
      <p:ext uri="{BB962C8B-B14F-4D97-AF65-F5344CB8AC3E}">
        <p14:creationId xmlns:p14="http://schemas.microsoft.com/office/powerpoint/2010/main" val="16462709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nual Input 3">
            <a:extLst>
              <a:ext uri="{FF2B5EF4-FFF2-40B4-BE49-F238E27FC236}">
                <a16:creationId xmlns:a16="http://schemas.microsoft.com/office/drawing/2014/main" id="{BF65D6D4-1D89-454B-9864-074BCB08227F}"/>
              </a:ext>
            </a:extLst>
          </p:cNvPr>
          <p:cNvSpPr/>
          <p:nvPr/>
        </p:nvSpPr>
        <p:spPr>
          <a:xfrm rot="16200000" flipV="1">
            <a:off x="1768475" y="-921807"/>
            <a:ext cx="5154084" cy="8691033"/>
          </a:xfrm>
          <a:prstGeom prst="flowChartManualInput">
            <a:avLst/>
          </a:prstGeom>
          <a:solidFill>
            <a:srgbClr val="FFFFFF">
              <a:alpha val="80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p>
        </p:txBody>
      </p:sp>
      <p:sp>
        <p:nvSpPr>
          <p:cNvPr id="7" name="TextBox 6">
            <a:extLst>
              <a:ext uri="{FF2B5EF4-FFF2-40B4-BE49-F238E27FC236}">
                <a16:creationId xmlns:a16="http://schemas.microsoft.com/office/drawing/2014/main" id="{6C73F8BB-6873-45F5-9A93-05F84B185CCE}"/>
              </a:ext>
            </a:extLst>
          </p:cNvPr>
          <p:cNvSpPr txBox="1"/>
          <p:nvPr/>
        </p:nvSpPr>
        <p:spPr>
          <a:xfrm>
            <a:off x="347370" y="351335"/>
            <a:ext cx="7653867" cy="769441"/>
          </a:xfrm>
          <a:prstGeom prst="rect">
            <a:avLst/>
          </a:prstGeom>
          <a:noFill/>
        </p:spPr>
        <p:txBody>
          <a:bodyPr>
            <a:spAutoFit/>
          </a:bodyPr>
          <a:lstStyle/>
          <a:p>
            <a:pPr>
              <a:defRPr/>
            </a:pPr>
            <a:r>
              <a:rPr lang="en-US" sz="4400" b="1" dirty="0">
                <a:solidFill>
                  <a:srgbClr val="E00023"/>
                </a:solidFill>
                <a:latin typeface="+mj-lt"/>
                <a:cs typeface="FS Albert Pro"/>
              </a:rPr>
              <a:t>Common applicant errors</a:t>
            </a:r>
          </a:p>
        </p:txBody>
      </p:sp>
      <p:sp>
        <p:nvSpPr>
          <p:cNvPr id="55300" name="TextBox 7">
            <a:extLst>
              <a:ext uri="{FF2B5EF4-FFF2-40B4-BE49-F238E27FC236}">
                <a16:creationId xmlns:a16="http://schemas.microsoft.com/office/drawing/2014/main" id="{A62D45A0-C7CA-4A56-893A-4B42243348B0}"/>
              </a:ext>
            </a:extLst>
          </p:cNvPr>
          <p:cNvSpPr txBox="1">
            <a:spLocks noChangeArrowheads="1"/>
          </p:cNvSpPr>
          <p:nvPr/>
        </p:nvSpPr>
        <p:spPr bwMode="auto">
          <a:xfrm>
            <a:off x="347370" y="1120776"/>
            <a:ext cx="8154374" cy="4785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spcBef>
                <a:spcPts val="300"/>
              </a:spcBef>
              <a:spcAft>
                <a:spcPts val="300"/>
              </a:spcAft>
              <a:buFont typeface="Arial" panose="020B0604020202020204" pitchFamily="34" charset="0"/>
              <a:buChar char="•"/>
            </a:pPr>
            <a:r>
              <a:rPr lang="en-US" altLang="en-US" sz="2800" dirty="0"/>
              <a:t>Fail to check entry requirements or take admissions tests.</a:t>
            </a:r>
          </a:p>
          <a:p>
            <a:pPr>
              <a:spcBef>
                <a:spcPts val="300"/>
              </a:spcBef>
              <a:spcAft>
                <a:spcPts val="300"/>
              </a:spcAft>
              <a:buFont typeface="Arial" panose="020B0604020202020204" pitchFamily="34" charset="0"/>
              <a:buChar char="•"/>
            </a:pPr>
            <a:r>
              <a:rPr lang="en-US" altLang="en-US" sz="2800" dirty="0"/>
              <a:t>Qualifications missing or entered incorrectly.</a:t>
            </a:r>
          </a:p>
          <a:p>
            <a:pPr>
              <a:spcBef>
                <a:spcPts val="300"/>
              </a:spcBef>
              <a:spcAft>
                <a:spcPts val="300"/>
              </a:spcAft>
              <a:buFont typeface="Arial" panose="020B0604020202020204" pitchFamily="34" charset="0"/>
              <a:buChar char="•"/>
            </a:pPr>
            <a:r>
              <a:rPr lang="en-US" altLang="en-US" sz="2800" dirty="0"/>
              <a:t>Inappropriate email address or email address not verified.</a:t>
            </a:r>
          </a:p>
          <a:p>
            <a:pPr>
              <a:spcBef>
                <a:spcPts val="300"/>
              </a:spcBef>
              <a:spcAft>
                <a:spcPts val="300"/>
              </a:spcAft>
              <a:buFont typeface="Arial" panose="020B0604020202020204" pitchFamily="34" charset="0"/>
              <a:buChar char="•"/>
            </a:pPr>
            <a:r>
              <a:rPr lang="en-US" altLang="en-US" sz="2800" dirty="0"/>
              <a:t>Tick some boxes (e.g. unspent criminal convictions) in error.</a:t>
            </a:r>
          </a:p>
          <a:p>
            <a:pPr>
              <a:spcBef>
                <a:spcPts val="300"/>
              </a:spcBef>
              <a:spcAft>
                <a:spcPts val="300"/>
              </a:spcAft>
              <a:buFont typeface="Arial" panose="020B0604020202020204" pitchFamily="34" charset="0"/>
              <a:buChar char="•"/>
            </a:pPr>
            <a:r>
              <a:rPr lang="en-US" altLang="en-US" sz="2800" dirty="0"/>
              <a:t>Locked out.</a:t>
            </a:r>
          </a:p>
          <a:p>
            <a:pPr>
              <a:spcBef>
                <a:spcPts val="300"/>
              </a:spcBef>
              <a:spcAft>
                <a:spcPts val="300"/>
              </a:spcAft>
              <a:buFont typeface="Arial" panose="020B0604020202020204" pitchFamily="34" charset="0"/>
              <a:buChar char="•"/>
            </a:pPr>
            <a:r>
              <a:rPr lang="en-US" altLang="en-US" sz="2800" dirty="0"/>
              <a:t>14 day Competition and Markets Authority (CMA) cool off.</a:t>
            </a:r>
          </a:p>
        </p:txBody>
      </p:sp>
    </p:spTree>
    <p:extLst>
      <p:ext uri="{BB962C8B-B14F-4D97-AF65-F5344CB8AC3E}">
        <p14:creationId xmlns:p14="http://schemas.microsoft.com/office/powerpoint/2010/main" val="36958419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C6C4515-CA09-42D4-A742-79FD6B522223}"/>
              </a:ext>
            </a:extLst>
          </p:cNvPr>
          <p:cNvSpPr/>
          <p:nvPr/>
        </p:nvSpPr>
        <p:spPr>
          <a:xfrm>
            <a:off x="0" y="1551519"/>
            <a:ext cx="9144000" cy="3704167"/>
          </a:xfrm>
          <a:prstGeom prst="rect">
            <a:avLst/>
          </a:prstGeom>
          <a:solidFill>
            <a:schemeClr val="bg1">
              <a:alpha val="89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p>
        </p:txBody>
      </p:sp>
      <p:sp>
        <p:nvSpPr>
          <p:cNvPr id="2" name="TextBox 1">
            <a:extLst>
              <a:ext uri="{FF2B5EF4-FFF2-40B4-BE49-F238E27FC236}">
                <a16:creationId xmlns:a16="http://schemas.microsoft.com/office/drawing/2014/main" id="{F17662AF-40EA-4560-A5A1-D8A36B739CF0}"/>
              </a:ext>
            </a:extLst>
          </p:cNvPr>
          <p:cNvSpPr txBox="1"/>
          <p:nvPr/>
        </p:nvSpPr>
        <p:spPr>
          <a:xfrm>
            <a:off x="99483" y="535856"/>
            <a:ext cx="10263717" cy="1015663"/>
          </a:xfrm>
          <a:prstGeom prst="rect">
            <a:avLst/>
          </a:prstGeom>
          <a:noFill/>
        </p:spPr>
        <p:txBody>
          <a:bodyPr wrap="square">
            <a:spAutoFit/>
          </a:bodyPr>
          <a:lstStyle/>
          <a:p>
            <a:pPr>
              <a:defRPr/>
            </a:pPr>
            <a:r>
              <a:rPr lang="en-US" sz="6000" b="1" dirty="0">
                <a:solidFill>
                  <a:srgbClr val="E00023"/>
                </a:solidFill>
                <a:latin typeface="+mj-lt"/>
                <a:cs typeface="FS Albert Pro"/>
              </a:rPr>
              <a:t>From a university perspective</a:t>
            </a:r>
          </a:p>
        </p:txBody>
      </p:sp>
      <p:sp>
        <p:nvSpPr>
          <p:cNvPr id="11" name="Content Placeholder 2">
            <a:extLst>
              <a:ext uri="{FF2B5EF4-FFF2-40B4-BE49-F238E27FC236}">
                <a16:creationId xmlns:a16="http://schemas.microsoft.com/office/drawing/2014/main" id="{03E4DEF0-268E-4FF7-A10A-A36712507345}"/>
              </a:ext>
            </a:extLst>
          </p:cNvPr>
          <p:cNvSpPr txBox="1">
            <a:spLocks/>
          </p:cNvSpPr>
          <p:nvPr/>
        </p:nvSpPr>
        <p:spPr bwMode="auto">
          <a:xfrm>
            <a:off x="0" y="1843012"/>
            <a:ext cx="8980714" cy="2156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19050">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nSpc>
                <a:spcPct val="150000"/>
              </a:lnSpc>
              <a:spcBef>
                <a:spcPts val="300"/>
              </a:spcBef>
            </a:pPr>
            <a:r>
              <a:rPr lang="en-US" altLang="en-US" sz="3200" dirty="0"/>
              <a:t>‘With many highly qualified students applying to university, the personal statement is crucial in helping us identify students with the greatest merit and aptitude for our courses.’</a:t>
            </a:r>
          </a:p>
          <a:p>
            <a:pPr>
              <a:lnSpc>
                <a:spcPct val="150000"/>
              </a:lnSpc>
              <a:spcBef>
                <a:spcPts val="300"/>
              </a:spcBef>
            </a:pPr>
            <a:r>
              <a:rPr lang="en-US" altLang="en-US" sz="3200" b="1" dirty="0"/>
              <a:t>University of Manchester</a:t>
            </a:r>
          </a:p>
        </p:txBody>
      </p:sp>
    </p:spTree>
    <p:extLst>
      <p:ext uri="{BB962C8B-B14F-4D97-AF65-F5344CB8AC3E}">
        <p14:creationId xmlns:p14="http://schemas.microsoft.com/office/powerpoint/2010/main" val="12338686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iterate type="wd">
                                    <p:tmAbs val="200"/>
                                  </p:iterate>
                                  <p:childTnLst>
                                    <p:set>
                                      <p:cBhvr>
                                        <p:cTn id="6" dur="1" fill="hold">
                                          <p:stCondLst>
                                            <p:cond delay="0"/>
                                          </p:stCondLst>
                                        </p:cTn>
                                        <p:tgtEl>
                                          <p:spTgt spid="11">
                                            <p:txEl>
                                              <p:pRg st="0" end="0"/>
                                            </p:txEl>
                                          </p:spTgt>
                                        </p:tgtEl>
                                        <p:attrNameLst>
                                          <p:attrName>style.visibility</p:attrName>
                                        </p:attrNameLst>
                                      </p:cBhvr>
                                      <p:to>
                                        <p:strVal val="visible"/>
                                      </p:to>
                                    </p:set>
                                  </p:childTnLst>
                                </p:cTn>
                              </p:par>
                            </p:childTnLst>
                          </p:cTn>
                        </p:par>
                        <p:par>
                          <p:cTn id="7" fill="hold" nodeType="afterGroup">
                            <p:stCondLst>
                              <p:cond delay="5801"/>
                            </p:stCondLst>
                            <p:childTnLst>
                              <p:par>
                                <p:cTn id="8" presetID="1" presetClass="entr" presetSubtype="0" fill="hold" grpId="0" nodeType="afterEffect">
                                  <p:stCondLst>
                                    <p:cond delay="0"/>
                                  </p:stCondLst>
                                  <p:iterate type="wd">
                                    <p:tmAbs val="200"/>
                                  </p:iterate>
                                  <p:childTnLst>
                                    <p:set>
                                      <p:cBhvr>
                                        <p:cTn id="9"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028B9E8-98A4-4E5F-8A71-3068F3AC6C46}"/>
              </a:ext>
            </a:extLst>
          </p:cNvPr>
          <p:cNvSpPr/>
          <p:nvPr/>
        </p:nvSpPr>
        <p:spPr>
          <a:xfrm>
            <a:off x="0" y="1598086"/>
            <a:ext cx="9144000" cy="3702049"/>
          </a:xfrm>
          <a:prstGeom prst="rect">
            <a:avLst/>
          </a:prstGeom>
          <a:solidFill>
            <a:schemeClr val="bg1">
              <a:alpha val="89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p>
        </p:txBody>
      </p:sp>
      <p:sp>
        <p:nvSpPr>
          <p:cNvPr id="2" name="TextBox 1">
            <a:extLst>
              <a:ext uri="{FF2B5EF4-FFF2-40B4-BE49-F238E27FC236}">
                <a16:creationId xmlns:a16="http://schemas.microsoft.com/office/drawing/2014/main" id="{FA9F2AD6-DB3C-4D7D-85E0-B78D4A4C75C0}"/>
              </a:ext>
            </a:extLst>
          </p:cNvPr>
          <p:cNvSpPr txBox="1"/>
          <p:nvPr/>
        </p:nvSpPr>
        <p:spPr>
          <a:xfrm>
            <a:off x="206829" y="517258"/>
            <a:ext cx="7653867" cy="769441"/>
          </a:xfrm>
          <a:prstGeom prst="rect">
            <a:avLst/>
          </a:prstGeom>
          <a:noFill/>
        </p:spPr>
        <p:txBody>
          <a:bodyPr>
            <a:spAutoFit/>
          </a:bodyPr>
          <a:lstStyle/>
          <a:p>
            <a:pPr>
              <a:defRPr/>
            </a:pPr>
            <a:r>
              <a:rPr lang="en-US" sz="4400" b="1" dirty="0">
                <a:solidFill>
                  <a:srgbClr val="E00023"/>
                </a:solidFill>
                <a:latin typeface="+mj-lt"/>
                <a:cs typeface="FS Albert Pro"/>
              </a:rPr>
              <a:t>Decisions…</a:t>
            </a:r>
          </a:p>
        </p:txBody>
      </p:sp>
      <p:sp>
        <p:nvSpPr>
          <p:cNvPr id="3" name="TextBox 2">
            <a:extLst>
              <a:ext uri="{FF2B5EF4-FFF2-40B4-BE49-F238E27FC236}">
                <a16:creationId xmlns:a16="http://schemas.microsoft.com/office/drawing/2014/main" id="{854668C2-F427-45D6-B498-9F3ADA80FE6E}"/>
              </a:ext>
            </a:extLst>
          </p:cNvPr>
          <p:cNvSpPr txBox="1">
            <a:spLocks noChangeArrowheads="1"/>
          </p:cNvSpPr>
          <p:nvPr/>
        </p:nvSpPr>
        <p:spPr bwMode="auto">
          <a:xfrm>
            <a:off x="206829" y="1302027"/>
            <a:ext cx="7794171" cy="4185761"/>
          </a:xfrm>
          <a:prstGeom prst="rect">
            <a:avLst/>
          </a:prstGeom>
          <a:noFill/>
          <a:ln>
            <a:noFill/>
          </a:ln>
          <a:extLst>
            <a:ext uri="{909E8E84-426E-40dd-AFC4-6F175D3DCCD1}"/>
            <a:ext uri="{91240B29-F687-4f45-9708-019B960494DF}"/>
          </a:extLst>
        </p:spPr>
        <p:txBody>
          <a:bodyPr wrap="square">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spcAft>
                <a:spcPts val="1200"/>
              </a:spcAft>
              <a:defRPr/>
            </a:pPr>
            <a:r>
              <a:rPr lang="en-GB" sz="3200" dirty="0">
                <a:solidFill>
                  <a:schemeClr val="tx1">
                    <a:lumMod val="65000"/>
                    <a:lumOff val="35000"/>
                  </a:schemeClr>
                </a:solidFill>
              </a:rPr>
              <a:t>Universities and colleges will review the:</a:t>
            </a:r>
          </a:p>
          <a:p>
            <a:pPr marL="895328" lvl="2" indent="-342891">
              <a:buClr>
                <a:schemeClr val="tx1"/>
              </a:buClr>
              <a:buFont typeface="Arial" panose="020B0604020202020204" pitchFamily="34" charset="0"/>
              <a:buChar char="•"/>
              <a:defRPr/>
            </a:pPr>
            <a:r>
              <a:rPr lang="en-GB" sz="3200" dirty="0">
                <a:solidFill>
                  <a:schemeClr val="tx1">
                    <a:lumMod val="65000"/>
                    <a:lumOff val="35000"/>
                  </a:schemeClr>
                </a:solidFill>
              </a:rPr>
              <a:t>personal statement </a:t>
            </a:r>
          </a:p>
          <a:p>
            <a:pPr marL="895328" lvl="2" indent="-342891">
              <a:buClr>
                <a:schemeClr val="tx1"/>
              </a:buClr>
              <a:buFont typeface="Arial" panose="020B0604020202020204" pitchFamily="34" charset="0"/>
              <a:buChar char="•"/>
              <a:defRPr/>
            </a:pPr>
            <a:r>
              <a:rPr lang="en-GB" sz="3200" dirty="0">
                <a:solidFill>
                  <a:schemeClr val="tx1">
                    <a:lumMod val="65000"/>
                    <a:lumOff val="35000"/>
                  </a:schemeClr>
                </a:solidFill>
              </a:rPr>
              <a:t>reference</a:t>
            </a:r>
          </a:p>
          <a:p>
            <a:pPr marL="895328" lvl="2" indent="-342891">
              <a:buClr>
                <a:schemeClr val="tx1"/>
              </a:buClr>
              <a:buFont typeface="Arial" panose="020B0604020202020204" pitchFamily="34" charset="0"/>
              <a:buChar char="•"/>
              <a:defRPr/>
            </a:pPr>
            <a:r>
              <a:rPr lang="en-GB" sz="3200" dirty="0">
                <a:solidFill>
                  <a:schemeClr val="tx1">
                    <a:lumMod val="65000"/>
                    <a:lumOff val="35000"/>
                  </a:schemeClr>
                </a:solidFill>
              </a:rPr>
              <a:t>qualifications</a:t>
            </a:r>
            <a:endParaRPr lang="en-GB" sz="3200" i="1" dirty="0">
              <a:solidFill>
                <a:schemeClr val="tx1">
                  <a:lumMod val="65000"/>
                  <a:lumOff val="35000"/>
                </a:schemeClr>
              </a:solidFill>
            </a:endParaRPr>
          </a:p>
          <a:p>
            <a:pPr marL="895328" lvl="2" indent="-342891">
              <a:buClr>
                <a:schemeClr val="tx1"/>
              </a:buClr>
              <a:buFont typeface="Arial" panose="020B0604020202020204" pitchFamily="34" charset="0"/>
              <a:buChar char="•"/>
              <a:defRPr/>
            </a:pPr>
            <a:r>
              <a:rPr lang="en-GB" sz="3200" dirty="0">
                <a:solidFill>
                  <a:schemeClr val="tx1">
                    <a:lumMod val="65000"/>
                    <a:lumOff val="35000"/>
                  </a:schemeClr>
                </a:solidFill>
              </a:rPr>
              <a:t>admissions test result</a:t>
            </a:r>
            <a:endParaRPr lang="en-US" sz="3200" dirty="0">
              <a:solidFill>
                <a:schemeClr val="tx1">
                  <a:lumMod val="65000"/>
                  <a:lumOff val="35000"/>
                </a:schemeClr>
              </a:solidFill>
            </a:endParaRPr>
          </a:p>
          <a:p>
            <a:pPr marL="895328" lvl="2" indent="-342891">
              <a:buClr>
                <a:schemeClr val="tx1"/>
              </a:buClr>
              <a:buFont typeface="Arial" panose="020B0604020202020204" pitchFamily="34" charset="0"/>
              <a:buChar char="•"/>
              <a:defRPr/>
            </a:pPr>
            <a:r>
              <a:rPr lang="en-GB" sz="3200" dirty="0">
                <a:solidFill>
                  <a:schemeClr val="tx1">
                    <a:lumMod val="65000"/>
                    <a:lumOff val="35000"/>
                  </a:schemeClr>
                </a:solidFill>
              </a:rPr>
              <a:t>interview</a:t>
            </a:r>
            <a:endParaRPr lang="en-GB" sz="3200" i="1" dirty="0">
              <a:solidFill>
                <a:schemeClr val="tx1">
                  <a:lumMod val="65000"/>
                  <a:lumOff val="35000"/>
                </a:schemeClr>
              </a:solidFill>
            </a:endParaRPr>
          </a:p>
          <a:p>
            <a:pPr marL="895328" lvl="2" indent="-342891">
              <a:buClr>
                <a:schemeClr val="tx1"/>
              </a:buClr>
              <a:buFont typeface="Arial" panose="020B0604020202020204" pitchFamily="34" charset="0"/>
              <a:buChar char="•"/>
              <a:defRPr/>
            </a:pPr>
            <a:r>
              <a:rPr lang="en-GB" sz="3200" dirty="0">
                <a:solidFill>
                  <a:schemeClr val="tx1">
                    <a:lumMod val="65000"/>
                    <a:lumOff val="35000"/>
                  </a:schemeClr>
                </a:solidFill>
              </a:rPr>
              <a:t>portfolio</a:t>
            </a:r>
            <a:endParaRPr lang="en-GB" sz="3200" i="1" dirty="0">
              <a:solidFill>
                <a:schemeClr val="tx1">
                  <a:lumMod val="65000"/>
                  <a:lumOff val="35000"/>
                </a:schemeClr>
              </a:solidFill>
            </a:endParaRPr>
          </a:p>
          <a:p>
            <a:pPr marL="895328" lvl="2" indent="-342891">
              <a:buClr>
                <a:schemeClr val="tx1"/>
              </a:buClr>
              <a:buFont typeface="Arial" panose="020B0604020202020204" pitchFamily="34" charset="0"/>
              <a:buChar char="•"/>
              <a:defRPr/>
            </a:pPr>
            <a:r>
              <a:rPr lang="en-GB" sz="3200" dirty="0">
                <a:solidFill>
                  <a:schemeClr val="tx1">
                    <a:lumMod val="65000"/>
                    <a:lumOff val="35000"/>
                  </a:schemeClr>
                </a:solidFill>
              </a:rPr>
              <a:t>audition</a:t>
            </a:r>
            <a:endParaRPr lang="en-US" sz="3200" dirty="0">
              <a:solidFill>
                <a:schemeClr val="tx1">
                  <a:lumMod val="65000"/>
                  <a:lumOff val="35000"/>
                </a:schemeClr>
              </a:solidFill>
            </a:endParaRPr>
          </a:p>
        </p:txBody>
      </p:sp>
      <p:sp>
        <p:nvSpPr>
          <p:cNvPr id="5" name="Rectangle 4">
            <a:extLst>
              <a:ext uri="{FF2B5EF4-FFF2-40B4-BE49-F238E27FC236}">
                <a16:creationId xmlns:a16="http://schemas.microsoft.com/office/drawing/2014/main" id="{B4423E44-17B9-49AB-99C0-3B6C204EB267}"/>
              </a:ext>
            </a:extLst>
          </p:cNvPr>
          <p:cNvSpPr/>
          <p:nvPr/>
        </p:nvSpPr>
        <p:spPr>
          <a:xfrm>
            <a:off x="5145617" y="2398184"/>
            <a:ext cx="4846522" cy="2708434"/>
          </a:xfrm>
          <a:prstGeom prst="rect">
            <a:avLst/>
          </a:prstGeom>
        </p:spPr>
        <p:txBody>
          <a:bodyPr wrap="square">
            <a:spAutoFit/>
          </a:bodyPr>
          <a:lstStyle/>
          <a:p>
            <a:pPr>
              <a:spcAft>
                <a:spcPts val="1200"/>
              </a:spcAft>
              <a:defRPr/>
            </a:pPr>
            <a:r>
              <a:rPr lang="en-GB" sz="3200" dirty="0">
                <a:solidFill>
                  <a:schemeClr val="tx1">
                    <a:lumMod val="65000"/>
                    <a:lumOff val="35000"/>
                  </a:schemeClr>
                </a:solidFill>
              </a:rPr>
              <a:t>You’ll get one of three decisions:</a:t>
            </a:r>
          </a:p>
          <a:p>
            <a:pPr marL="541325" lvl="2" indent="-342891">
              <a:buClr>
                <a:schemeClr val="tx1"/>
              </a:buClr>
              <a:buFont typeface="Arial" panose="020B0604020202020204" pitchFamily="34" charset="0"/>
              <a:buChar char="•"/>
              <a:defRPr/>
            </a:pPr>
            <a:r>
              <a:rPr lang="en-GB" sz="3200" b="1" dirty="0">
                <a:solidFill>
                  <a:srgbClr val="C00000"/>
                </a:solidFill>
              </a:rPr>
              <a:t>unconditional</a:t>
            </a:r>
            <a:r>
              <a:rPr lang="en-GB" sz="3200" dirty="0">
                <a:solidFill>
                  <a:schemeClr val="tx1">
                    <a:lumMod val="65000"/>
                    <a:lumOff val="35000"/>
                  </a:schemeClr>
                </a:solidFill>
              </a:rPr>
              <a:t> offer</a:t>
            </a:r>
          </a:p>
          <a:p>
            <a:pPr marL="541325" lvl="2" indent="-342891">
              <a:buClr>
                <a:schemeClr val="tx1"/>
              </a:buClr>
              <a:buFont typeface="Arial" panose="020B0604020202020204" pitchFamily="34" charset="0"/>
              <a:buChar char="•"/>
              <a:defRPr/>
            </a:pPr>
            <a:r>
              <a:rPr lang="en-GB" sz="3200" b="1" dirty="0">
                <a:solidFill>
                  <a:srgbClr val="C00000"/>
                </a:solidFill>
              </a:rPr>
              <a:t>conditional</a:t>
            </a:r>
            <a:r>
              <a:rPr lang="en-GB" sz="3200" dirty="0">
                <a:solidFill>
                  <a:srgbClr val="C00000"/>
                </a:solidFill>
              </a:rPr>
              <a:t> </a:t>
            </a:r>
            <a:r>
              <a:rPr lang="en-GB" sz="3200" dirty="0">
                <a:solidFill>
                  <a:schemeClr val="tx1">
                    <a:lumMod val="65000"/>
                    <a:lumOff val="35000"/>
                  </a:schemeClr>
                </a:solidFill>
              </a:rPr>
              <a:t>offer</a:t>
            </a:r>
          </a:p>
          <a:p>
            <a:pPr marL="541325" lvl="2" indent="-342891">
              <a:buClr>
                <a:schemeClr val="tx1"/>
              </a:buClr>
              <a:buFont typeface="Arial" panose="020B0604020202020204" pitchFamily="34" charset="0"/>
              <a:buChar char="•"/>
              <a:defRPr/>
            </a:pPr>
            <a:r>
              <a:rPr lang="en-GB" sz="3200" b="1" dirty="0">
                <a:solidFill>
                  <a:schemeClr val="tx1">
                    <a:lumMod val="65000"/>
                    <a:lumOff val="35000"/>
                  </a:schemeClr>
                </a:solidFill>
              </a:rPr>
              <a:t>unsuccessful</a:t>
            </a:r>
          </a:p>
        </p:txBody>
      </p:sp>
    </p:spTree>
    <p:extLst>
      <p:ext uri="{BB962C8B-B14F-4D97-AF65-F5344CB8AC3E}">
        <p14:creationId xmlns:p14="http://schemas.microsoft.com/office/powerpoint/2010/main" val="4987212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0F41845-D8AA-42C9-A901-46C720EA6219}"/>
              </a:ext>
            </a:extLst>
          </p:cNvPr>
          <p:cNvSpPr/>
          <p:nvPr/>
        </p:nvSpPr>
        <p:spPr>
          <a:xfrm>
            <a:off x="0" y="1598086"/>
            <a:ext cx="9144000" cy="3702049"/>
          </a:xfrm>
          <a:prstGeom prst="rect">
            <a:avLst/>
          </a:prstGeom>
          <a:solidFill>
            <a:schemeClr val="bg1">
              <a:alpha val="89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p>
        </p:txBody>
      </p:sp>
      <p:sp>
        <p:nvSpPr>
          <p:cNvPr id="2" name="TextBox 1">
            <a:extLst>
              <a:ext uri="{FF2B5EF4-FFF2-40B4-BE49-F238E27FC236}">
                <a16:creationId xmlns:a16="http://schemas.microsoft.com/office/drawing/2014/main" id="{7A4BE0E0-7257-4133-924F-4E50FD22703F}"/>
              </a:ext>
            </a:extLst>
          </p:cNvPr>
          <p:cNvSpPr txBox="1"/>
          <p:nvPr/>
        </p:nvSpPr>
        <p:spPr>
          <a:xfrm>
            <a:off x="337457" y="164932"/>
            <a:ext cx="7653867" cy="769441"/>
          </a:xfrm>
          <a:prstGeom prst="rect">
            <a:avLst/>
          </a:prstGeom>
          <a:noFill/>
        </p:spPr>
        <p:txBody>
          <a:bodyPr>
            <a:spAutoFit/>
          </a:bodyPr>
          <a:lstStyle/>
          <a:p>
            <a:pPr>
              <a:defRPr/>
            </a:pPr>
            <a:r>
              <a:rPr lang="en-US" sz="4400" b="1" dirty="0">
                <a:solidFill>
                  <a:srgbClr val="E00023"/>
                </a:solidFill>
                <a:latin typeface="+mj-lt"/>
                <a:cs typeface="FS Albert Pro"/>
              </a:rPr>
              <a:t>Applicant replies</a:t>
            </a:r>
          </a:p>
        </p:txBody>
      </p:sp>
      <p:sp>
        <p:nvSpPr>
          <p:cNvPr id="6" name="Rectangle 5">
            <a:extLst>
              <a:ext uri="{FF2B5EF4-FFF2-40B4-BE49-F238E27FC236}">
                <a16:creationId xmlns:a16="http://schemas.microsoft.com/office/drawing/2014/main" id="{7E1E7412-42F6-4015-AB43-E1785A9697DB}"/>
              </a:ext>
            </a:extLst>
          </p:cNvPr>
          <p:cNvSpPr/>
          <p:nvPr/>
        </p:nvSpPr>
        <p:spPr>
          <a:xfrm>
            <a:off x="337457" y="1040100"/>
            <a:ext cx="8654143" cy="4732065"/>
          </a:xfrm>
          <a:prstGeom prst="rect">
            <a:avLst/>
          </a:prstGeom>
        </p:spPr>
        <p:txBody>
          <a:bodyPr wrap="square">
            <a:spAutoFit/>
          </a:bodyPr>
          <a:lstStyle/>
          <a:p>
            <a:pPr marL="358766" indent="-358766">
              <a:spcBef>
                <a:spcPts val="600"/>
              </a:spcBef>
              <a:spcAft>
                <a:spcPts val="600"/>
              </a:spcAft>
              <a:defRPr/>
            </a:pPr>
            <a:r>
              <a:rPr lang="en-GB" sz="3200" dirty="0">
                <a:solidFill>
                  <a:schemeClr val="tx1">
                    <a:lumMod val="65000"/>
                    <a:lumOff val="35000"/>
                  </a:schemeClr>
                </a:solidFill>
              </a:rPr>
              <a:t>Wait for all decisions from all choices, then they can choose one:</a:t>
            </a:r>
          </a:p>
          <a:p>
            <a:pPr marL="358766" indent="-90486">
              <a:spcBef>
                <a:spcPts val="600"/>
              </a:spcBef>
              <a:spcAft>
                <a:spcPts val="600"/>
              </a:spcAft>
              <a:buClr>
                <a:schemeClr val="tx1">
                  <a:lumMod val="65000"/>
                  <a:lumOff val="35000"/>
                </a:schemeClr>
              </a:buClr>
              <a:buFont typeface="Arial" panose="020B0604020202020204" pitchFamily="34" charset="0"/>
              <a:buChar char="•"/>
              <a:defRPr/>
            </a:pPr>
            <a:r>
              <a:rPr lang="en-GB" sz="3200" b="1" dirty="0">
                <a:solidFill>
                  <a:srgbClr val="B2001B"/>
                </a:solidFill>
              </a:rPr>
              <a:t> firm</a:t>
            </a:r>
            <a:r>
              <a:rPr lang="en-GB" sz="3200" dirty="0"/>
              <a:t> </a:t>
            </a:r>
            <a:r>
              <a:rPr lang="en-GB" sz="3200" dirty="0">
                <a:solidFill>
                  <a:schemeClr val="tx1">
                    <a:lumMod val="65000"/>
                    <a:lumOff val="35000"/>
                  </a:schemeClr>
                </a:solidFill>
              </a:rPr>
              <a:t>– if all conditions are met, where they will be </a:t>
            </a:r>
            <a:r>
              <a:rPr lang="en-GB" sz="3200" b="1" dirty="0">
                <a:solidFill>
                  <a:schemeClr val="tx1">
                    <a:lumMod val="65000"/>
                    <a:lumOff val="35000"/>
                  </a:schemeClr>
                </a:solidFill>
              </a:rPr>
              <a:t>placed</a:t>
            </a:r>
            <a:endParaRPr lang="en-GB" sz="3200" dirty="0">
              <a:solidFill>
                <a:schemeClr val="tx1">
                  <a:lumMod val="65000"/>
                  <a:lumOff val="35000"/>
                </a:schemeClr>
              </a:solidFill>
            </a:endParaRPr>
          </a:p>
          <a:p>
            <a:pPr marL="358766" indent="-90486">
              <a:spcBef>
                <a:spcPts val="600"/>
              </a:spcBef>
              <a:spcAft>
                <a:spcPts val="600"/>
              </a:spcAft>
              <a:buClr>
                <a:schemeClr val="tx1">
                  <a:lumMod val="65000"/>
                  <a:lumOff val="35000"/>
                </a:schemeClr>
              </a:buClr>
              <a:buFont typeface="Arial" panose="020B0604020202020204" pitchFamily="34" charset="0"/>
              <a:buChar char="•"/>
              <a:defRPr/>
            </a:pPr>
            <a:r>
              <a:rPr lang="en-GB" sz="3200" b="1" dirty="0">
                <a:solidFill>
                  <a:srgbClr val="B2001B"/>
                </a:solidFill>
              </a:rPr>
              <a:t> insurance</a:t>
            </a:r>
            <a:r>
              <a:rPr lang="en-GB" sz="3200" dirty="0"/>
              <a:t> </a:t>
            </a:r>
            <a:r>
              <a:rPr lang="en-GB" sz="3200" dirty="0">
                <a:solidFill>
                  <a:schemeClr val="tx1">
                    <a:lumMod val="65000"/>
                    <a:lumOff val="35000"/>
                  </a:schemeClr>
                </a:solidFill>
              </a:rPr>
              <a:t>– usually lower conditions in case firm conditions are not met</a:t>
            </a:r>
          </a:p>
          <a:p>
            <a:pPr>
              <a:spcBef>
                <a:spcPts val="600"/>
              </a:spcBef>
              <a:spcAft>
                <a:spcPts val="600"/>
              </a:spcAft>
              <a:defRPr/>
            </a:pPr>
            <a:r>
              <a:rPr lang="en-GB" sz="2400" dirty="0">
                <a:solidFill>
                  <a:schemeClr val="tx1">
                    <a:lumMod val="65000"/>
                    <a:lumOff val="35000"/>
                  </a:schemeClr>
                </a:solidFill>
              </a:rPr>
              <a:t>Any other offers must be </a:t>
            </a:r>
            <a:r>
              <a:rPr lang="en-GB" sz="2400" b="1" dirty="0">
                <a:solidFill>
                  <a:srgbClr val="B2001B"/>
                </a:solidFill>
              </a:rPr>
              <a:t>declined</a:t>
            </a:r>
            <a:r>
              <a:rPr lang="en-GB" sz="2400" dirty="0"/>
              <a:t>.</a:t>
            </a:r>
          </a:p>
          <a:p>
            <a:pPr>
              <a:spcBef>
                <a:spcPts val="300"/>
              </a:spcBef>
              <a:defRPr/>
            </a:pPr>
            <a:r>
              <a:rPr lang="en-GB" sz="2400" dirty="0">
                <a:solidFill>
                  <a:schemeClr val="tx1">
                    <a:lumMod val="65000"/>
                    <a:lumOff val="35000"/>
                  </a:schemeClr>
                </a:solidFill>
              </a:rPr>
              <a:t>They don’t have to have an </a:t>
            </a:r>
            <a:r>
              <a:rPr lang="en-GB" sz="2400" b="1" dirty="0">
                <a:solidFill>
                  <a:srgbClr val="B2001B"/>
                </a:solidFill>
              </a:rPr>
              <a:t>insurance</a:t>
            </a:r>
            <a:r>
              <a:rPr lang="en-GB" sz="2400" dirty="0"/>
              <a:t> </a:t>
            </a:r>
            <a:r>
              <a:rPr lang="en-GB" sz="2400" dirty="0">
                <a:solidFill>
                  <a:schemeClr val="tx1">
                    <a:lumMod val="65000"/>
                    <a:lumOff val="35000"/>
                  </a:schemeClr>
                </a:solidFill>
              </a:rPr>
              <a:t>(14 day CMA cooling off period).</a:t>
            </a:r>
          </a:p>
        </p:txBody>
      </p:sp>
    </p:spTree>
    <p:extLst>
      <p:ext uri="{BB962C8B-B14F-4D97-AF65-F5344CB8AC3E}">
        <p14:creationId xmlns:p14="http://schemas.microsoft.com/office/powerpoint/2010/main" val="39508432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6DCBD7B-15AC-447C-A9C5-2DA114606EA7}"/>
              </a:ext>
            </a:extLst>
          </p:cNvPr>
          <p:cNvSpPr/>
          <p:nvPr/>
        </p:nvSpPr>
        <p:spPr>
          <a:xfrm>
            <a:off x="0" y="857253"/>
            <a:ext cx="9144000" cy="4500033"/>
          </a:xfrm>
          <a:prstGeom prst="rect">
            <a:avLst/>
          </a:prstGeom>
          <a:solidFill>
            <a:schemeClr val="bg1">
              <a:alpha val="86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p>
        </p:txBody>
      </p:sp>
      <p:sp>
        <p:nvSpPr>
          <p:cNvPr id="70659" name="TextBox 2">
            <a:extLst>
              <a:ext uri="{FF2B5EF4-FFF2-40B4-BE49-F238E27FC236}">
                <a16:creationId xmlns:a16="http://schemas.microsoft.com/office/drawing/2014/main" id="{9589FC0E-2D79-4251-A2AC-E121DA8B98D2}"/>
              </a:ext>
            </a:extLst>
          </p:cNvPr>
          <p:cNvSpPr txBox="1">
            <a:spLocks noChangeArrowheads="1"/>
          </p:cNvSpPr>
          <p:nvPr/>
        </p:nvSpPr>
        <p:spPr bwMode="auto">
          <a:xfrm>
            <a:off x="54245" y="158532"/>
            <a:ext cx="765386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en-US" altLang="en-US" sz="4400" b="1" dirty="0">
                <a:solidFill>
                  <a:srgbClr val="E00023"/>
                </a:solidFill>
                <a:ea typeface="FS Albert Pro"/>
                <a:cs typeface="FS Albert Pro"/>
              </a:rPr>
              <a:t>Clearing process </a:t>
            </a:r>
          </a:p>
        </p:txBody>
      </p:sp>
      <p:graphicFrame>
        <p:nvGraphicFramePr>
          <p:cNvPr id="4" name="Diagram 3">
            <a:extLst>
              <a:ext uri="{FF2B5EF4-FFF2-40B4-BE49-F238E27FC236}">
                <a16:creationId xmlns:a16="http://schemas.microsoft.com/office/drawing/2014/main" id="{D1B4C791-B8A4-4826-9083-7A83F35D0649}"/>
              </a:ext>
            </a:extLst>
          </p:cNvPr>
          <p:cNvGraphicFramePr/>
          <p:nvPr/>
        </p:nvGraphicFramePr>
        <p:xfrm>
          <a:off x="3493973" y="900303"/>
          <a:ext cx="5527501" cy="42847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id="{5694999D-35E7-448C-8778-8B1B4D5161BE}"/>
              </a:ext>
            </a:extLst>
          </p:cNvPr>
          <p:cNvSpPr/>
          <p:nvPr/>
        </p:nvSpPr>
        <p:spPr>
          <a:xfrm>
            <a:off x="84927" y="927973"/>
            <a:ext cx="3570863" cy="4524315"/>
          </a:xfrm>
          <a:prstGeom prst="rect">
            <a:avLst/>
          </a:prstGeom>
        </p:spPr>
        <p:txBody>
          <a:bodyPr wrap="square">
            <a:spAutoFit/>
          </a:bodyPr>
          <a:lstStyle/>
          <a:p>
            <a:pPr marL="285744" indent="-285744">
              <a:buFont typeface="Arial" panose="020B0604020202020204" pitchFamily="34" charset="0"/>
              <a:buChar char="•"/>
              <a:defRPr/>
            </a:pPr>
            <a:r>
              <a:rPr lang="en-US" sz="2400" dirty="0">
                <a:solidFill>
                  <a:schemeClr val="tx1">
                    <a:lumMod val="65000"/>
                    <a:lumOff val="35000"/>
                  </a:schemeClr>
                </a:solidFill>
              </a:rPr>
              <a:t>Places secured via Track.</a:t>
            </a:r>
          </a:p>
          <a:p>
            <a:pPr marL="285744" indent="-285744">
              <a:buFont typeface="Arial" panose="020B0604020202020204" pitchFamily="34" charset="0"/>
              <a:buChar char="•"/>
              <a:defRPr/>
            </a:pPr>
            <a:r>
              <a:rPr lang="en-US" sz="2400" dirty="0">
                <a:solidFill>
                  <a:schemeClr val="tx1">
                    <a:lumMod val="65000"/>
                    <a:lumOff val="35000"/>
                  </a:schemeClr>
                </a:solidFill>
              </a:rPr>
              <a:t>A verbal agreement following initial direct contact must be made. </a:t>
            </a:r>
          </a:p>
          <a:p>
            <a:pPr marL="285744" indent="-285744">
              <a:buFont typeface="Arial" panose="020B0604020202020204" pitchFamily="34" charset="0"/>
              <a:buChar char="•"/>
              <a:defRPr/>
            </a:pPr>
            <a:r>
              <a:rPr lang="en-US" sz="2400" dirty="0">
                <a:solidFill>
                  <a:schemeClr val="tx1">
                    <a:lumMod val="65000"/>
                    <a:lumOff val="35000"/>
                  </a:schemeClr>
                </a:solidFill>
              </a:rPr>
              <a:t>Eligible applicants will have a ten digit Personal ID number (PID) and a six digit Clearing number. </a:t>
            </a:r>
          </a:p>
          <a:p>
            <a:pPr marL="285744" indent="-285744">
              <a:buFont typeface="Arial" panose="020B0604020202020204" pitchFamily="34" charset="0"/>
              <a:buChar char="•"/>
              <a:defRPr/>
            </a:pPr>
            <a:r>
              <a:rPr lang="en-US" sz="2400" dirty="0">
                <a:solidFill>
                  <a:schemeClr val="tx1">
                    <a:lumMod val="65000"/>
                    <a:lumOff val="35000"/>
                  </a:schemeClr>
                </a:solidFill>
              </a:rPr>
              <a:t>Should be able to quote both to the universities they contact. </a:t>
            </a:r>
          </a:p>
        </p:txBody>
      </p:sp>
      <p:grpSp>
        <p:nvGrpSpPr>
          <p:cNvPr id="2" name="Group 1">
            <a:extLst>
              <a:ext uri="{FF2B5EF4-FFF2-40B4-BE49-F238E27FC236}">
                <a16:creationId xmlns:a16="http://schemas.microsoft.com/office/drawing/2014/main" id="{DA60BC42-2F66-42C0-B831-9E2C8F4683A4}"/>
              </a:ext>
            </a:extLst>
          </p:cNvPr>
          <p:cNvGrpSpPr>
            <a:grpSpLocks/>
          </p:cNvGrpSpPr>
          <p:nvPr/>
        </p:nvGrpSpPr>
        <p:grpSpPr bwMode="auto">
          <a:xfrm>
            <a:off x="3494619" y="2114551"/>
            <a:ext cx="3083983" cy="1615016"/>
            <a:chOff x="1076374" y="2996422"/>
            <a:chExt cx="2975609" cy="1614084"/>
          </a:xfrm>
        </p:grpSpPr>
        <p:grpSp>
          <p:nvGrpSpPr>
            <p:cNvPr id="5" name="Group 4">
              <a:extLst>
                <a:ext uri="{FF2B5EF4-FFF2-40B4-BE49-F238E27FC236}">
                  <a16:creationId xmlns:a16="http://schemas.microsoft.com/office/drawing/2014/main" id="{4907DD72-665F-4B9F-97A0-AF80091398E3}"/>
                </a:ext>
              </a:extLst>
            </p:cNvPr>
            <p:cNvGrpSpPr/>
            <p:nvPr/>
          </p:nvGrpSpPr>
          <p:grpSpPr>
            <a:xfrm>
              <a:off x="1076374" y="2996422"/>
              <a:ext cx="2975609" cy="1614084"/>
              <a:chOff x="-99328" y="6053462"/>
              <a:chExt cx="3062591" cy="2724935"/>
            </a:xfrm>
            <a:scene3d>
              <a:camera prst="orthographicFront"/>
              <a:lightRig rig="flat" dir="t"/>
            </a:scene3d>
          </p:grpSpPr>
          <p:sp>
            <p:nvSpPr>
              <p:cNvPr id="6" name="Oval 5">
                <a:extLst>
                  <a:ext uri="{FF2B5EF4-FFF2-40B4-BE49-F238E27FC236}">
                    <a16:creationId xmlns:a16="http://schemas.microsoft.com/office/drawing/2014/main" id="{473A4D41-0A67-478B-BE2B-5C3E410768B9}"/>
                  </a:ext>
                </a:extLst>
              </p:cNvPr>
              <p:cNvSpPr/>
              <p:nvPr/>
            </p:nvSpPr>
            <p:spPr>
              <a:xfrm>
                <a:off x="-99328" y="6053462"/>
                <a:ext cx="2143418" cy="2312473"/>
              </a:xfrm>
              <a:prstGeom prst="ellipse">
                <a:avLst/>
              </a:prstGeom>
              <a:solidFill>
                <a:srgbClr val="C00000"/>
              </a:solidFill>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lstStyle/>
              <a:p>
                <a:endParaRPr lang="en-GB"/>
              </a:p>
            </p:txBody>
          </p:sp>
          <p:sp>
            <p:nvSpPr>
              <p:cNvPr id="7" name="Oval 4">
                <a:extLst>
                  <a:ext uri="{FF2B5EF4-FFF2-40B4-BE49-F238E27FC236}">
                    <a16:creationId xmlns:a16="http://schemas.microsoft.com/office/drawing/2014/main" id="{56C4EA79-320F-41D6-B1EC-A75A3FF9C4CD}"/>
                  </a:ext>
                </a:extLst>
              </p:cNvPr>
              <p:cNvSpPr/>
              <p:nvPr/>
            </p:nvSpPr>
            <p:spPr>
              <a:xfrm>
                <a:off x="1364978" y="7397153"/>
                <a:ext cx="1598285" cy="1381244"/>
              </a:xfrm>
              <a:prstGeom prst="rect">
                <a:avLst/>
              </a:prstGeom>
              <a:sp3d/>
            </p:spPr>
            <p:style>
              <a:lnRef idx="0">
                <a:scrgbClr r="0" g="0" b="0"/>
              </a:lnRef>
              <a:fillRef idx="0">
                <a:scrgbClr r="0" g="0" b="0"/>
              </a:fillRef>
              <a:effectRef idx="0">
                <a:scrgbClr r="0" g="0" b="0"/>
              </a:effectRef>
              <a:fontRef idx="minor">
                <a:schemeClr val="lt1"/>
              </a:fontRef>
            </p:style>
            <p:txBody>
              <a:bodyPr lIns="22860" tIns="22860" rIns="22860" bIns="22860" spcCol="1270" anchor="ctr"/>
              <a:lstStyle/>
              <a:p>
                <a:pPr algn="ctr" defTabSz="800080">
                  <a:lnSpc>
                    <a:spcPct val="90000"/>
                  </a:lnSpc>
                  <a:spcAft>
                    <a:spcPct val="35000"/>
                  </a:spcAft>
                  <a:defRPr/>
                </a:pPr>
                <a:endParaRPr lang="en-US" sz="1600" dirty="0">
                  <a:solidFill>
                    <a:srgbClr val="C00000"/>
                  </a:solidFill>
                </a:endParaRPr>
              </a:p>
            </p:txBody>
          </p:sp>
        </p:grpSp>
        <p:sp>
          <p:nvSpPr>
            <p:cNvPr id="70664" name="Rectangle 8">
              <a:extLst>
                <a:ext uri="{FF2B5EF4-FFF2-40B4-BE49-F238E27FC236}">
                  <a16:creationId xmlns:a16="http://schemas.microsoft.com/office/drawing/2014/main" id="{3BFB445D-D056-48BC-A9C0-4B8D46B5F74F}"/>
                </a:ext>
              </a:extLst>
            </p:cNvPr>
            <p:cNvSpPr>
              <a:spLocks noChangeArrowheads="1"/>
            </p:cNvSpPr>
            <p:nvPr/>
          </p:nvSpPr>
          <p:spPr bwMode="auto">
            <a:xfrm>
              <a:off x="1232495" y="3232065"/>
              <a:ext cx="1770297" cy="609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800100">
                <a:defRPr>
                  <a:solidFill>
                    <a:schemeClr val="tx1"/>
                  </a:solidFill>
                  <a:latin typeface="Calibri" panose="020F0502020204030204" pitchFamily="34" charset="0"/>
                  <a:ea typeface="MS PGothic" panose="020B0600070205080204" pitchFamily="34" charset="-128"/>
                </a:defRPr>
              </a:lvl1pPr>
              <a:lvl2pPr marL="742950" indent="-285750" defTabSz="800100">
                <a:defRPr>
                  <a:solidFill>
                    <a:schemeClr val="tx1"/>
                  </a:solidFill>
                  <a:latin typeface="Calibri" panose="020F0502020204030204" pitchFamily="34" charset="0"/>
                  <a:ea typeface="MS PGothic" panose="020B0600070205080204" pitchFamily="34" charset="-128"/>
                </a:defRPr>
              </a:lvl2pPr>
              <a:lvl3pPr marL="1143000" indent="-228600" defTabSz="800100">
                <a:defRPr>
                  <a:solidFill>
                    <a:schemeClr val="tx1"/>
                  </a:solidFill>
                  <a:latin typeface="Calibri" panose="020F0502020204030204" pitchFamily="34" charset="0"/>
                  <a:ea typeface="MS PGothic" panose="020B0600070205080204" pitchFamily="34" charset="-128"/>
                </a:defRPr>
              </a:lvl3pPr>
              <a:lvl4pPr marL="1600200" indent="-228600" defTabSz="800100">
                <a:defRPr>
                  <a:solidFill>
                    <a:schemeClr val="tx1"/>
                  </a:solidFill>
                  <a:latin typeface="Calibri" panose="020F0502020204030204" pitchFamily="34" charset="0"/>
                  <a:ea typeface="MS PGothic" panose="020B0600070205080204" pitchFamily="34" charset="-128"/>
                </a:defRPr>
              </a:lvl4pPr>
              <a:lvl5pPr marL="2057400" indent="-228600" defTabSz="800100">
                <a:defRPr>
                  <a:solidFill>
                    <a:schemeClr val="tx1"/>
                  </a:solidFill>
                  <a:latin typeface="Calibri" panose="020F0502020204030204" pitchFamily="34" charset="0"/>
                  <a:ea typeface="MS PGothic" panose="020B0600070205080204" pitchFamily="34" charset="-128"/>
                </a:defRPr>
              </a:lvl5pPr>
              <a:lvl6pPr marL="2514600" indent="-228600" defTabSz="8001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8001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8001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8001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eaLnBrk="1" hangingPunct="1">
                <a:lnSpc>
                  <a:spcPct val="90000"/>
                </a:lnSpc>
                <a:spcAft>
                  <a:spcPct val="35000"/>
                </a:spcAft>
              </a:pPr>
              <a:r>
                <a:rPr lang="en-GB" altLang="en-US" sz="1867">
                  <a:solidFill>
                    <a:schemeClr val="bg1"/>
                  </a:solidFill>
                </a:rPr>
                <a:t>Applicant placed on course</a:t>
              </a:r>
              <a:endParaRPr lang="en-US" altLang="en-US" sz="1867">
                <a:solidFill>
                  <a:schemeClr val="bg1"/>
                </a:solidFill>
              </a:endParaRPr>
            </a:p>
          </p:txBody>
        </p:sp>
      </p:grpSp>
    </p:spTree>
    <p:extLst>
      <p:ext uri="{BB962C8B-B14F-4D97-AF65-F5344CB8AC3E}">
        <p14:creationId xmlns:p14="http://schemas.microsoft.com/office/powerpoint/2010/main" val="26269414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xit" presetSubtype="4" fill="hold" nodeType="clickEffect">
                                  <p:stCondLst>
                                    <p:cond delay="0"/>
                                  </p:stCondLst>
                                  <p:childTnLst>
                                    <p:anim calcmode="lin" valueType="num">
                                      <p:cBhvr additive="base">
                                        <p:cTn id="6" dur="500"/>
                                        <p:tgtEl>
                                          <p:spTgt spid="2"/>
                                        </p:tgtEl>
                                        <p:attrNameLst>
                                          <p:attrName>ppt_x</p:attrName>
                                        </p:attrNameLst>
                                      </p:cBhvr>
                                      <p:tavLst>
                                        <p:tav tm="0">
                                          <p:val>
                                            <p:strVal val="ppt_x"/>
                                          </p:val>
                                        </p:tav>
                                        <p:tav tm="100000">
                                          <p:val>
                                            <p:strVal val="ppt_x"/>
                                          </p:val>
                                        </p:tav>
                                      </p:tavLst>
                                    </p:anim>
                                    <p:anim calcmode="lin" valueType="num">
                                      <p:cBhvr additive="base">
                                        <p:cTn id="7" dur="500"/>
                                        <p:tgtEl>
                                          <p:spTgt spid="2"/>
                                        </p:tgtEl>
                                        <p:attrNameLst>
                                          <p:attrName>ppt_y</p:attrName>
                                        </p:attrNameLst>
                                      </p:cBhvr>
                                      <p:tavLst>
                                        <p:tav tm="0">
                                          <p:val>
                                            <p:strVal val="ppt_y"/>
                                          </p:val>
                                        </p:tav>
                                        <p:tav tm="100000">
                                          <p:val>
                                            <p:strVal val="1+ppt_h/2"/>
                                          </p:val>
                                        </p:tav>
                                      </p:tavLst>
                                    </p:anim>
                                    <p:set>
                                      <p:cBhvr>
                                        <p:cTn id="8"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6DC40620-0879-4E58-948B-9203F4FBDFB9}"/>
              </a:ext>
            </a:extLst>
          </p:cNvPr>
          <p:cNvSpPr txBox="1"/>
          <p:nvPr/>
        </p:nvSpPr>
        <p:spPr>
          <a:xfrm>
            <a:off x="239486" y="349080"/>
            <a:ext cx="7653867" cy="769441"/>
          </a:xfrm>
          <a:prstGeom prst="rect">
            <a:avLst/>
          </a:prstGeom>
          <a:noFill/>
        </p:spPr>
        <p:txBody>
          <a:bodyPr>
            <a:spAutoFit/>
          </a:bodyPr>
          <a:lstStyle/>
          <a:p>
            <a:pPr>
              <a:defRPr/>
            </a:pPr>
            <a:r>
              <a:rPr lang="en-US" sz="4400" b="1" dirty="0">
                <a:solidFill>
                  <a:srgbClr val="E00023"/>
                </a:solidFill>
                <a:latin typeface="+mj-lt"/>
                <a:cs typeface="FS Albert Pro"/>
              </a:rPr>
              <a:t>References</a:t>
            </a:r>
          </a:p>
        </p:txBody>
      </p:sp>
      <p:sp>
        <p:nvSpPr>
          <p:cNvPr id="5" name="Rectangle 4">
            <a:extLst>
              <a:ext uri="{FF2B5EF4-FFF2-40B4-BE49-F238E27FC236}">
                <a16:creationId xmlns:a16="http://schemas.microsoft.com/office/drawing/2014/main" id="{27F83B4B-F7FF-422C-8978-E02B83A72368}"/>
              </a:ext>
            </a:extLst>
          </p:cNvPr>
          <p:cNvSpPr/>
          <p:nvPr/>
        </p:nvSpPr>
        <p:spPr>
          <a:xfrm>
            <a:off x="239486" y="1118521"/>
            <a:ext cx="8583148" cy="3908762"/>
          </a:xfrm>
          <a:prstGeom prst="rect">
            <a:avLst/>
          </a:prstGeom>
        </p:spPr>
        <p:txBody>
          <a:bodyPr wrap="square">
            <a:spAutoFit/>
          </a:bodyPr>
          <a:lstStyle/>
          <a:p>
            <a:pPr marL="268281" indent="-268281">
              <a:spcBef>
                <a:spcPts val="1200"/>
              </a:spcBef>
              <a:spcAft>
                <a:spcPts val="1200"/>
              </a:spcAft>
              <a:buFont typeface="Arial" panose="020B0604020202020204" pitchFamily="34" charset="0"/>
              <a:buChar char="•"/>
              <a:defRPr/>
            </a:pPr>
            <a:r>
              <a:rPr lang="en-GB" sz="2800" b="1" dirty="0">
                <a:solidFill>
                  <a:schemeClr val="tx1">
                    <a:lumMod val="65000"/>
                    <a:lumOff val="35000"/>
                  </a:schemeClr>
                </a:solidFill>
              </a:rPr>
              <a:t>Something Joint Sixth Form does well – the personal touch</a:t>
            </a:r>
          </a:p>
          <a:p>
            <a:pPr marL="268281" indent="-268281">
              <a:spcBef>
                <a:spcPts val="1200"/>
              </a:spcBef>
              <a:spcAft>
                <a:spcPts val="1200"/>
              </a:spcAft>
              <a:buFont typeface="Arial" panose="020B0604020202020204" pitchFamily="34" charset="0"/>
              <a:buChar char="•"/>
              <a:defRPr/>
            </a:pPr>
            <a:r>
              <a:rPr lang="en-GB" sz="2800" dirty="0">
                <a:solidFill>
                  <a:schemeClr val="tx1">
                    <a:lumMod val="65000"/>
                    <a:lumOff val="35000"/>
                  </a:schemeClr>
                </a:solidFill>
              </a:rPr>
              <a:t>Similar format to personal statement.</a:t>
            </a:r>
          </a:p>
          <a:p>
            <a:pPr marL="268281" indent="-268281">
              <a:spcBef>
                <a:spcPts val="1200"/>
              </a:spcBef>
              <a:spcAft>
                <a:spcPts val="1200"/>
              </a:spcAft>
              <a:buFont typeface="Arial" panose="020B0604020202020204" pitchFamily="34" charset="0"/>
              <a:buChar char="•"/>
              <a:defRPr/>
            </a:pPr>
            <a:r>
              <a:rPr lang="en-GB" sz="2800" dirty="0">
                <a:solidFill>
                  <a:schemeClr val="tx1">
                    <a:lumMod val="65000"/>
                    <a:lumOff val="35000"/>
                  </a:schemeClr>
                </a:solidFill>
              </a:rPr>
              <a:t>Should form a partnership with the personal statement.</a:t>
            </a:r>
          </a:p>
          <a:p>
            <a:pPr marL="268281" indent="-268281">
              <a:spcBef>
                <a:spcPts val="1200"/>
              </a:spcBef>
              <a:spcAft>
                <a:spcPts val="1200"/>
              </a:spcAft>
              <a:buFont typeface="Arial" panose="020B0604020202020204" pitchFamily="34" charset="0"/>
              <a:buChar char="•"/>
              <a:defRPr/>
            </a:pPr>
            <a:r>
              <a:rPr lang="en-GB" sz="2800" dirty="0">
                <a:solidFill>
                  <a:schemeClr val="tx1">
                    <a:lumMod val="65000"/>
                    <a:lumOff val="35000"/>
                  </a:schemeClr>
                </a:solidFill>
              </a:rPr>
              <a:t>Particularly important for competitive courses.</a:t>
            </a:r>
          </a:p>
          <a:p>
            <a:pPr marL="268281" indent="-268281">
              <a:spcBef>
                <a:spcPts val="1200"/>
              </a:spcBef>
              <a:spcAft>
                <a:spcPts val="1200"/>
              </a:spcAft>
              <a:buFont typeface="Arial" panose="020B0604020202020204" pitchFamily="34" charset="0"/>
              <a:buChar char="•"/>
              <a:defRPr/>
            </a:pPr>
            <a:r>
              <a:rPr lang="en-GB" sz="2800" dirty="0">
                <a:solidFill>
                  <a:schemeClr val="tx1">
                    <a:lumMod val="65000"/>
                    <a:lumOff val="35000"/>
                  </a:schemeClr>
                </a:solidFill>
              </a:rPr>
              <a:t>Should be in line with predicted grades.</a:t>
            </a:r>
          </a:p>
        </p:txBody>
      </p:sp>
    </p:spTree>
    <p:extLst>
      <p:ext uri="{BB962C8B-B14F-4D97-AF65-F5344CB8AC3E}">
        <p14:creationId xmlns:p14="http://schemas.microsoft.com/office/powerpoint/2010/main" val="18972995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9D84FF3-5CC3-4476-86AA-8DA11754E1E0}"/>
              </a:ext>
            </a:extLst>
          </p:cNvPr>
          <p:cNvPicPr>
            <a:picLocks noChangeAspect="1"/>
          </p:cNvPicPr>
          <p:nvPr/>
        </p:nvPicPr>
        <p:blipFill>
          <a:blip r:embed="rId3"/>
          <a:stretch>
            <a:fillRect/>
          </a:stretch>
        </p:blipFill>
        <p:spPr>
          <a:xfrm>
            <a:off x="1984130" y="5136576"/>
            <a:ext cx="6330462" cy="424345"/>
          </a:xfrm>
          <a:prstGeom prst="rect">
            <a:avLst/>
          </a:prstGeom>
        </p:spPr>
      </p:pic>
      <p:pic>
        <p:nvPicPr>
          <p:cNvPr id="7" name="Picture 6">
            <a:extLst>
              <a:ext uri="{FF2B5EF4-FFF2-40B4-BE49-F238E27FC236}">
                <a16:creationId xmlns:a16="http://schemas.microsoft.com/office/drawing/2014/main" id="{EAA39B98-552B-40DD-AE41-41744E9FFF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23408" y="0"/>
            <a:ext cx="12190815" cy="6858000"/>
          </a:xfrm>
          <a:prstGeom prst="rect">
            <a:avLst/>
          </a:prstGeom>
        </p:spPr>
      </p:pic>
    </p:spTree>
    <p:extLst>
      <p:ext uri="{BB962C8B-B14F-4D97-AF65-F5344CB8AC3E}">
        <p14:creationId xmlns:p14="http://schemas.microsoft.com/office/powerpoint/2010/main" val="2824859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8D63AA6-758D-4680-B15F-A479E8F7D15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0815" cy="6858000"/>
          </a:xfrm>
          <a:prstGeom prst="rect">
            <a:avLst/>
          </a:prstGeom>
        </p:spPr>
      </p:pic>
      <p:sp>
        <p:nvSpPr>
          <p:cNvPr id="4" name="Rectangle 3">
            <a:extLst>
              <a:ext uri="{FF2B5EF4-FFF2-40B4-BE49-F238E27FC236}">
                <a16:creationId xmlns:a16="http://schemas.microsoft.com/office/drawing/2014/main" id="{5649EC81-343A-42E5-A758-5EED1BF16C01}"/>
              </a:ext>
            </a:extLst>
          </p:cNvPr>
          <p:cNvSpPr/>
          <p:nvPr/>
        </p:nvSpPr>
        <p:spPr>
          <a:xfrm>
            <a:off x="255542" y="1069361"/>
            <a:ext cx="8648972" cy="5025358"/>
          </a:xfrm>
          <a:prstGeom prst="rect">
            <a:avLst/>
          </a:prstGeom>
          <a:solidFill>
            <a:schemeClr val="bg1"/>
          </a:solidFill>
          <a:ln w="28575">
            <a:solidFill>
              <a:srgbClr val="104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Rectangle 1">
            <a:extLst>
              <a:ext uri="{FF2B5EF4-FFF2-40B4-BE49-F238E27FC236}">
                <a16:creationId xmlns:a16="http://schemas.microsoft.com/office/drawing/2014/main" id="{3506C429-9DCA-4AA5-B721-4C5CA4751452}"/>
              </a:ext>
            </a:extLst>
          </p:cNvPr>
          <p:cNvSpPr/>
          <p:nvPr/>
        </p:nvSpPr>
        <p:spPr>
          <a:xfrm>
            <a:off x="376715" y="1289104"/>
            <a:ext cx="8212114" cy="4585871"/>
          </a:xfrm>
          <a:prstGeom prst="rect">
            <a:avLst/>
          </a:prstGeom>
        </p:spPr>
        <p:txBody>
          <a:bodyPr wrap="square">
            <a:spAutoFit/>
          </a:bodyPr>
          <a:lstStyle/>
          <a:p>
            <a:pPr fontAlgn="base"/>
            <a:r>
              <a:rPr lang="en-GB" sz="2800" b="1" dirty="0">
                <a:solidFill>
                  <a:srgbClr val="104F75"/>
                </a:solidFill>
                <a:latin typeface="Arial" panose="020B0604020202020204" pitchFamily="34" charset="0"/>
                <a:cs typeface="Arial" panose="020B0604020202020204" pitchFamily="34" charset="0"/>
              </a:rPr>
              <a:t>What are Student Loans?</a:t>
            </a:r>
            <a:endParaRPr lang="en-GB" sz="2400" u="sng" dirty="0">
              <a:latin typeface="Arial" panose="020B0604020202020204" pitchFamily="34" charset="0"/>
              <a:cs typeface="Arial" panose="020B0604020202020204" pitchFamily="34" charset="0"/>
            </a:endParaRPr>
          </a:p>
          <a:p>
            <a:pPr fontAlgn="base"/>
            <a:r>
              <a:rPr lang="en-GB" sz="2400" dirty="0">
                <a:latin typeface="Arial" panose="020B0604020202020204" pitchFamily="34" charset="0"/>
                <a:cs typeface="Arial" panose="020B0604020202020204" pitchFamily="34" charset="0"/>
              </a:rPr>
              <a:t>Funds loaned to you by the government, to help you cover the costs of going to university.</a:t>
            </a:r>
          </a:p>
          <a:p>
            <a:pPr fontAlgn="base"/>
            <a:endParaRPr lang="en-GB" sz="2400" dirty="0">
              <a:latin typeface="Arial" panose="020B0604020202020204" pitchFamily="34" charset="0"/>
              <a:cs typeface="Arial" panose="020B0604020202020204" pitchFamily="34" charset="0"/>
            </a:endParaRPr>
          </a:p>
          <a:p>
            <a:pPr fontAlgn="base"/>
            <a:r>
              <a:rPr lang="en-GB" sz="2400" dirty="0">
                <a:latin typeface="Arial" panose="020B0604020202020204" pitchFamily="34" charset="0"/>
                <a:cs typeface="Arial" panose="020B0604020202020204" pitchFamily="34" charset="0"/>
              </a:rPr>
              <a:t>There are two types of loan:</a:t>
            </a:r>
          </a:p>
          <a:p>
            <a:pPr marL="342900" indent="-342900" fontAlgn="base">
              <a:buFont typeface="Wingdings" panose="05000000000000000000" pitchFamily="2" charset="2"/>
              <a:buChar char="§"/>
            </a:pPr>
            <a:r>
              <a:rPr lang="en-GB" sz="2400" dirty="0">
                <a:latin typeface="Arial" panose="020B0604020202020204" pitchFamily="34" charset="0"/>
                <a:cs typeface="Arial" panose="020B0604020202020204" pitchFamily="34" charset="0"/>
              </a:rPr>
              <a:t>A </a:t>
            </a:r>
            <a:r>
              <a:rPr lang="en-GB" sz="2400" b="1" dirty="0">
                <a:latin typeface="Arial" panose="020B0604020202020204" pitchFamily="34" charset="0"/>
                <a:cs typeface="Arial" panose="020B0604020202020204" pitchFamily="34" charset="0"/>
              </a:rPr>
              <a:t>Tuition Fee Loan </a:t>
            </a:r>
            <a:r>
              <a:rPr lang="en-GB" sz="2400" dirty="0">
                <a:latin typeface="Arial" panose="020B0604020202020204" pitchFamily="34" charset="0"/>
                <a:cs typeface="Arial" panose="020B0604020202020204" pitchFamily="34" charset="0"/>
              </a:rPr>
              <a:t>- paid to your university to cover the costs of your tuition</a:t>
            </a:r>
          </a:p>
          <a:p>
            <a:pPr marL="342900" indent="-342900" fontAlgn="base">
              <a:buFont typeface="Wingdings" panose="05000000000000000000" pitchFamily="2" charset="2"/>
              <a:buChar char="§"/>
            </a:pPr>
            <a:r>
              <a:rPr lang="en-GB" sz="2400" dirty="0">
                <a:latin typeface="Arial" panose="020B0604020202020204" pitchFamily="34" charset="0"/>
                <a:cs typeface="Arial" panose="020B0604020202020204" pitchFamily="34" charset="0"/>
              </a:rPr>
              <a:t>A </a:t>
            </a:r>
            <a:r>
              <a:rPr lang="en-GB" sz="2400" b="1" dirty="0">
                <a:latin typeface="Arial" panose="020B0604020202020204" pitchFamily="34" charset="0"/>
                <a:cs typeface="Arial" panose="020B0604020202020204" pitchFamily="34" charset="0"/>
              </a:rPr>
              <a:t>Maintenance Loan</a:t>
            </a:r>
            <a:r>
              <a:rPr lang="en-GB" sz="2400" dirty="0">
                <a:latin typeface="Arial" panose="020B0604020202020204" pitchFamily="34" charset="0"/>
                <a:cs typeface="Arial" panose="020B0604020202020204" pitchFamily="34" charset="0"/>
              </a:rPr>
              <a:t> - paid to you to help with living costs - like rent, bills, books and socialising</a:t>
            </a:r>
          </a:p>
          <a:p>
            <a:pPr fontAlgn="base"/>
            <a:r>
              <a:rPr lang="en-GB" sz="2400" dirty="0">
                <a:latin typeface="Arial" panose="020B0604020202020204" pitchFamily="34" charset="0"/>
                <a:cs typeface="Arial" panose="020B0604020202020204" pitchFamily="34" charset="0"/>
              </a:rPr>
              <a:t> </a:t>
            </a:r>
          </a:p>
          <a:p>
            <a:pPr fontAlgn="base">
              <a:spcAft>
                <a:spcPts val="600"/>
              </a:spcAft>
            </a:pPr>
            <a:r>
              <a:rPr lang="en-GB" sz="2400" dirty="0">
                <a:latin typeface="Arial" panose="020B0604020202020204" pitchFamily="34" charset="0"/>
                <a:cs typeface="Arial" panose="020B0604020202020204" pitchFamily="34" charset="0"/>
              </a:rPr>
              <a:t>These loans are very different to commercial loans offered by banks. </a:t>
            </a:r>
            <a:r>
              <a:rPr lang="en-GB" sz="2400" b="1" i="1" dirty="0">
                <a:latin typeface="Arial" panose="020B0604020202020204" pitchFamily="34" charset="0"/>
                <a:cs typeface="Arial" panose="020B0604020202020204" pitchFamily="34" charset="0"/>
              </a:rPr>
              <a:t>They are more like a tax…</a:t>
            </a:r>
          </a:p>
        </p:txBody>
      </p:sp>
    </p:spTree>
    <p:extLst>
      <p:ext uri="{BB962C8B-B14F-4D97-AF65-F5344CB8AC3E}">
        <p14:creationId xmlns:p14="http://schemas.microsoft.com/office/powerpoint/2010/main" val="3161308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274D0EC-8672-4FA5-B261-94D52773E3B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64727" cy="6858000"/>
          </a:xfrm>
          <a:prstGeom prst="rect">
            <a:avLst/>
          </a:prstGeom>
        </p:spPr>
      </p:pic>
      <p:sp>
        <p:nvSpPr>
          <p:cNvPr id="4" name="Rectangle 3">
            <a:extLst>
              <a:ext uri="{FF2B5EF4-FFF2-40B4-BE49-F238E27FC236}">
                <a16:creationId xmlns:a16="http://schemas.microsoft.com/office/drawing/2014/main" id="{5649EC81-343A-42E5-A758-5EED1BF16C01}"/>
              </a:ext>
            </a:extLst>
          </p:cNvPr>
          <p:cNvSpPr/>
          <p:nvPr/>
        </p:nvSpPr>
        <p:spPr>
          <a:xfrm>
            <a:off x="255542" y="1670228"/>
            <a:ext cx="8780508" cy="5025358"/>
          </a:xfrm>
          <a:prstGeom prst="rect">
            <a:avLst/>
          </a:prstGeom>
          <a:solidFill>
            <a:schemeClr val="bg1"/>
          </a:solidFill>
          <a:ln w="28575">
            <a:solidFill>
              <a:srgbClr val="104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Rectangle 1">
            <a:extLst>
              <a:ext uri="{FF2B5EF4-FFF2-40B4-BE49-F238E27FC236}">
                <a16:creationId xmlns:a16="http://schemas.microsoft.com/office/drawing/2014/main" id="{3506C429-9DCA-4AA5-B721-4C5CA4751452}"/>
              </a:ext>
            </a:extLst>
          </p:cNvPr>
          <p:cNvSpPr/>
          <p:nvPr/>
        </p:nvSpPr>
        <p:spPr>
          <a:xfrm>
            <a:off x="539408" y="1800000"/>
            <a:ext cx="8212706" cy="4201150"/>
          </a:xfrm>
          <a:prstGeom prst="rect">
            <a:avLst/>
          </a:prstGeom>
        </p:spPr>
        <p:txBody>
          <a:bodyPr wrap="square">
            <a:spAutoFit/>
          </a:bodyPr>
          <a:lstStyle/>
          <a:p>
            <a:pPr fontAlgn="base">
              <a:spcAft>
                <a:spcPts val="600"/>
              </a:spcAft>
            </a:pPr>
            <a:r>
              <a:rPr lang="en-GB" sz="2800" b="1" dirty="0">
                <a:solidFill>
                  <a:srgbClr val="104F75"/>
                </a:solidFill>
                <a:latin typeface="Arial" panose="020B0604020202020204" pitchFamily="34" charset="0"/>
                <a:cs typeface="Arial" panose="020B0604020202020204" pitchFamily="34" charset="0"/>
              </a:rPr>
              <a:t>What is a Tuition Fee Loan?</a:t>
            </a:r>
          </a:p>
          <a:p>
            <a:pPr marL="342900" indent="-342900" fontAlgn="base">
              <a:spcAft>
                <a:spcPts val="600"/>
              </a:spcAft>
              <a:buFont typeface="Arial" panose="020B0604020202020204" pitchFamily="34" charset="0"/>
              <a:buChar char="•"/>
            </a:pPr>
            <a:r>
              <a:rPr lang="en-GB" sz="2800" dirty="0">
                <a:latin typeface="Arial" panose="020B0604020202020204" pitchFamily="34" charset="0"/>
                <a:cs typeface="Arial" panose="020B0604020202020204" pitchFamily="34" charset="0"/>
              </a:rPr>
              <a:t>A Tuition Fee Loan is there to cover the costs of your tuition.</a:t>
            </a:r>
          </a:p>
          <a:p>
            <a:pPr marL="342900" indent="-342900" fontAlgn="base">
              <a:spcAft>
                <a:spcPts val="600"/>
              </a:spcAft>
              <a:buFont typeface="Arial" panose="020B0604020202020204" pitchFamily="34" charset="0"/>
              <a:buChar char="•"/>
            </a:pPr>
            <a:r>
              <a:rPr lang="en-GB" sz="2800" dirty="0">
                <a:latin typeface="Arial" panose="020B0604020202020204" pitchFamily="34" charset="0"/>
                <a:cs typeface="Arial" panose="020B0604020202020204" pitchFamily="34" charset="0"/>
              </a:rPr>
              <a:t>It’s paid directly to your university or college, in three instalments per year.</a:t>
            </a:r>
          </a:p>
          <a:p>
            <a:pPr marL="342900" indent="-342900" fontAlgn="base">
              <a:spcAft>
                <a:spcPts val="600"/>
              </a:spcAft>
              <a:buFont typeface="Arial" panose="020B0604020202020204" pitchFamily="34" charset="0"/>
              <a:buChar char="•"/>
            </a:pPr>
            <a:r>
              <a:rPr lang="en-GB" sz="2800" dirty="0">
                <a:latin typeface="Arial" panose="020B0604020202020204" pitchFamily="34" charset="0"/>
                <a:cs typeface="Arial" panose="020B0604020202020204" pitchFamily="34" charset="0"/>
              </a:rPr>
              <a:t>If you attend a publicly-funded university or college and it’s your first degree (it is for the vast majority of students) you will be eligible for a loan that covers </a:t>
            </a:r>
            <a:r>
              <a:rPr lang="en-GB" sz="2800" u="sng" dirty="0">
                <a:latin typeface="Arial" panose="020B0604020202020204" pitchFamily="34" charset="0"/>
                <a:cs typeface="Arial" panose="020B0604020202020204" pitchFamily="34" charset="0"/>
              </a:rPr>
              <a:t>all of your tuition fees</a:t>
            </a:r>
          </a:p>
        </p:txBody>
      </p:sp>
    </p:spTree>
    <p:extLst>
      <p:ext uri="{BB962C8B-B14F-4D97-AF65-F5344CB8AC3E}">
        <p14:creationId xmlns:p14="http://schemas.microsoft.com/office/powerpoint/2010/main" val="2688609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4403A72-F16B-4225-A23D-CEAC22CA269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72137" cy="6858000"/>
          </a:xfrm>
          <a:prstGeom prst="rect">
            <a:avLst/>
          </a:prstGeom>
        </p:spPr>
      </p:pic>
      <p:sp>
        <p:nvSpPr>
          <p:cNvPr id="6" name="Rectangle 5">
            <a:extLst>
              <a:ext uri="{FF2B5EF4-FFF2-40B4-BE49-F238E27FC236}">
                <a16:creationId xmlns:a16="http://schemas.microsoft.com/office/drawing/2014/main" id="{C07DC019-F03D-4E01-8FAA-B5A10526FC7C}"/>
              </a:ext>
            </a:extLst>
          </p:cNvPr>
          <p:cNvSpPr/>
          <p:nvPr/>
        </p:nvSpPr>
        <p:spPr>
          <a:xfrm>
            <a:off x="125508" y="1570104"/>
            <a:ext cx="8681036" cy="5025358"/>
          </a:xfrm>
          <a:prstGeom prst="rect">
            <a:avLst/>
          </a:prstGeom>
          <a:solidFill>
            <a:schemeClr val="bg1"/>
          </a:solidFill>
          <a:ln w="28575">
            <a:solidFill>
              <a:srgbClr val="104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Rectangle 1">
            <a:extLst>
              <a:ext uri="{FF2B5EF4-FFF2-40B4-BE49-F238E27FC236}">
                <a16:creationId xmlns:a16="http://schemas.microsoft.com/office/drawing/2014/main" id="{58FB8CC6-49FD-4AF9-98F5-FD88554C3CC4}"/>
              </a:ext>
            </a:extLst>
          </p:cNvPr>
          <p:cNvSpPr/>
          <p:nvPr/>
        </p:nvSpPr>
        <p:spPr>
          <a:xfrm>
            <a:off x="539407" y="1800002"/>
            <a:ext cx="7951449" cy="4770537"/>
          </a:xfrm>
          <a:prstGeom prst="rect">
            <a:avLst/>
          </a:prstGeom>
        </p:spPr>
        <p:txBody>
          <a:bodyPr wrap="square">
            <a:spAutoFit/>
          </a:bodyPr>
          <a:lstStyle/>
          <a:p>
            <a:pPr lvl="0"/>
            <a:r>
              <a:rPr lang="en-GB" sz="2800" b="1" dirty="0">
                <a:solidFill>
                  <a:srgbClr val="104F75"/>
                </a:solidFill>
                <a:latin typeface="Arial" panose="020B0604020202020204" pitchFamily="34" charset="0"/>
                <a:cs typeface="Arial" panose="020B0604020202020204" pitchFamily="34" charset="0"/>
              </a:rPr>
              <a:t>What do Tuition Fees cost?</a:t>
            </a:r>
          </a:p>
          <a:p>
            <a:pPr lvl="0"/>
            <a:endParaRPr lang="en-GB" sz="1600" dirty="0">
              <a:solidFill>
                <a:srgbClr val="104F75"/>
              </a:solidFill>
              <a:latin typeface="Arial" panose="020B0604020202020204" pitchFamily="34" charset="0"/>
              <a:cs typeface="Arial" panose="020B0604020202020204" pitchFamily="34" charset="0"/>
            </a:endParaRPr>
          </a:p>
          <a:p>
            <a:pPr marL="285750" indent="-285750">
              <a:spcAft>
                <a:spcPts val="1200"/>
              </a:spcAft>
              <a:buFont typeface="Arial" panose="020B0604020202020204" pitchFamily="34" charset="0"/>
              <a:buChar char="•"/>
            </a:pPr>
            <a:r>
              <a:rPr lang="en-GB" sz="2400" dirty="0">
                <a:latin typeface="Arial" panose="020B0604020202020204" pitchFamily="34" charset="0"/>
                <a:cs typeface="Arial" panose="020B0604020202020204" pitchFamily="34" charset="0"/>
              </a:rPr>
              <a:t>The highest amount a publicly-funded university or college in England can currently charge is </a:t>
            </a:r>
            <a:r>
              <a:rPr lang="en-GB" sz="2400" b="1" dirty="0">
                <a:latin typeface="Arial" panose="020B0604020202020204" pitchFamily="34" charset="0"/>
                <a:cs typeface="Arial" panose="020B0604020202020204" pitchFamily="34" charset="0"/>
              </a:rPr>
              <a:t>£9535 (up from £9,250 last year) for a full-time course</a:t>
            </a:r>
            <a:r>
              <a:rPr lang="en-GB" sz="2400" dirty="0">
                <a:latin typeface="Arial" panose="020B0604020202020204" pitchFamily="34" charset="0"/>
                <a:cs typeface="Arial" panose="020B0604020202020204" pitchFamily="34" charset="0"/>
              </a:rPr>
              <a:t>.</a:t>
            </a:r>
          </a:p>
          <a:p>
            <a:pPr marL="285750" indent="-285750">
              <a:spcAft>
                <a:spcPts val="1200"/>
              </a:spcAft>
              <a:buFont typeface="Arial" panose="020B0604020202020204" pitchFamily="34" charset="0"/>
              <a:buChar char="•"/>
            </a:pPr>
            <a:r>
              <a:rPr lang="en-GB" sz="2400" dirty="0">
                <a:latin typeface="Arial" panose="020B0604020202020204" pitchFamily="34" charset="0"/>
                <a:cs typeface="Arial" panose="020B0604020202020204" pitchFamily="34" charset="0"/>
              </a:rPr>
              <a:t>Some Higher Education institutions have lower maximum fee levels, depending on whether they meet certain legal requirements. To find out more contact the uni or college you’re interested in studying at.</a:t>
            </a:r>
          </a:p>
          <a:p>
            <a:pPr marL="285750" indent="-285750">
              <a:spcAft>
                <a:spcPts val="1200"/>
              </a:spcAft>
              <a:buFont typeface="Arial" panose="020B0604020202020204" pitchFamily="34" charset="0"/>
              <a:buChar char="•"/>
            </a:pPr>
            <a:r>
              <a:rPr lang="en-GB" sz="2400" dirty="0">
                <a:latin typeface="Arial" panose="020B0604020202020204" pitchFamily="34" charset="0"/>
                <a:cs typeface="Arial" panose="020B0604020202020204" pitchFamily="34" charset="0"/>
              </a:rPr>
              <a:t>The important thing to remember is that </a:t>
            </a:r>
            <a:r>
              <a:rPr lang="en-GB" sz="2400" b="1" dirty="0">
                <a:latin typeface="Arial" panose="020B0604020202020204" pitchFamily="34" charset="0"/>
                <a:cs typeface="Arial" panose="020B0604020202020204" pitchFamily="34" charset="0"/>
              </a:rPr>
              <a:t>you will be able to access a tuition fee loan to cover </a:t>
            </a:r>
            <a:r>
              <a:rPr lang="en-GB" sz="2400" b="1" u="sng" dirty="0">
                <a:latin typeface="Arial" panose="020B0604020202020204" pitchFamily="34" charset="0"/>
                <a:cs typeface="Arial" panose="020B0604020202020204" pitchFamily="34" charset="0"/>
              </a:rPr>
              <a:t>the full amount of your fees</a:t>
            </a:r>
            <a:r>
              <a:rPr lang="en-GB" sz="2400" b="1" dirty="0">
                <a:latin typeface="Arial" panose="020B0604020202020204" pitchFamily="34" charset="0"/>
                <a:cs typeface="Arial" panose="020B0604020202020204" pitchFamily="34" charset="0"/>
              </a:rPr>
              <a:t> at publicly-funded providers.</a:t>
            </a:r>
          </a:p>
        </p:txBody>
      </p:sp>
    </p:spTree>
    <p:extLst>
      <p:ext uri="{BB962C8B-B14F-4D97-AF65-F5344CB8AC3E}">
        <p14:creationId xmlns:p14="http://schemas.microsoft.com/office/powerpoint/2010/main" val="12588464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ADE610F-738E-4807-95FE-D323BABBCBA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0"/>
            <a:ext cx="9144000" cy="6864367"/>
          </a:xfrm>
          <a:prstGeom prst="rect">
            <a:avLst/>
          </a:prstGeom>
        </p:spPr>
      </p:pic>
      <p:sp>
        <p:nvSpPr>
          <p:cNvPr id="8" name="Rectangle 7">
            <a:extLst>
              <a:ext uri="{FF2B5EF4-FFF2-40B4-BE49-F238E27FC236}">
                <a16:creationId xmlns:a16="http://schemas.microsoft.com/office/drawing/2014/main" id="{8A78389D-EFA7-4A53-BD08-2AD72E4A5911}"/>
              </a:ext>
            </a:extLst>
          </p:cNvPr>
          <p:cNvSpPr/>
          <p:nvPr/>
        </p:nvSpPr>
        <p:spPr>
          <a:xfrm>
            <a:off x="149327" y="1613647"/>
            <a:ext cx="8581015" cy="4689182"/>
          </a:xfrm>
          <a:prstGeom prst="rect">
            <a:avLst/>
          </a:prstGeom>
          <a:solidFill>
            <a:schemeClr val="bg1"/>
          </a:solidFill>
          <a:ln w="28575">
            <a:solidFill>
              <a:srgbClr val="104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extBox 1">
            <a:extLst>
              <a:ext uri="{FF2B5EF4-FFF2-40B4-BE49-F238E27FC236}">
                <a16:creationId xmlns:a16="http://schemas.microsoft.com/office/drawing/2014/main" id="{47F6EF70-E3A0-4945-B966-57C36A3AE10B}"/>
              </a:ext>
            </a:extLst>
          </p:cNvPr>
          <p:cNvSpPr txBox="1"/>
          <p:nvPr/>
        </p:nvSpPr>
        <p:spPr>
          <a:xfrm>
            <a:off x="332443" y="1656575"/>
            <a:ext cx="8225727" cy="4678204"/>
          </a:xfrm>
          <a:prstGeom prst="rect">
            <a:avLst/>
          </a:prstGeom>
          <a:noFill/>
        </p:spPr>
        <p:txBody>
          <a:bodyPr wrap="square" rtlCol="0">
            <a:spAutoFit/>
          </a:bodyPr>
          <a:lstStyle/>
          <a:p>
            <a:r>
              <a:rPr lang="en-GB" sz="2800" b="1" dirty="0">
                <a:solidFill>
                  <a:srgbClr val="104F75"/>
                </a:solidFill>
                <a:latin typeface="Arial" panose="020B0604020202020204" pitchFamily="34" charset="0"/>
                <a:cs typeface="Arial" panose="020B0604020202020204" pitchFamily="34" charset="0"/>
              </a:rPr>
              <a:t>How do Student Loans work?</a:t>
            </a:r>
          </a:p>
          <a:p>
            <a:r>
              <a:rPr lang="en-GB" sz="1600" dirty="0">
                <a:solidFill>
                  <a:srgbClr val="FF0000"/>
                </a:solidFill>
                <a:latin typeface="Arial" panose="020B0604020202020204" pitchFamily="34" charset="0"/>
                <a:cs typeface="Arial" panose="020B0604020202020204" pitchFamily="34" charset="0"/>
              </a:rPr>
              <a:t> </a:t>
            </a:r>
          </a:p>
          <a:p>
            <a:pPr marL="342900" indent="-342900">
              <a:spcAft>
                <a:spcPts val="1200"/>
              </a:spcAft>
              <a:buFont typeface="Arial" panose="020B0604020202020204" pitchFamily="34" charset="0"/>
              <a:buChar char="•"/>
            </a:pPr>
            <a:r>
              <a:rPr lang="en-GB" sz="2400" dirty="0">
                <a:latin typeface="Arial" panose="020B0604020202020204" pitchFamily="34" charset="0"/>
                <a:cs typeface="Arial" panose="020B0604020202020204" pitchFamily="34" charset="0"/>
              </a:rPr>
              <a:t>You apply through </a:t>
            </a:r>
            <a:r>
              <a:rPr lang="en-GB" sz="2400" b="1" dirty="0">
                <a:latin typeface="Arial" panose="020B0604020202020204" pitchFamily="34" charset="0"/>
                <a:cs typeface="Arial" panose="020B0604020202020204" pitchFamily="34" charset="0"/>
              </a:rPr>
              <a:t>Student Finance England </a:t>
            </a:r>
            <a:r>
              <a:rPr lang="en-GB" sz="2400" dirty="0">
                <a:latin typeface="Arial" panose="020B0604020202020204" pitchFamily="34" charset="0"/>
                <a:cs typeface="Arial" panose="020B0604020202020204" pitchFamily="34" charset="0"/>
              </a:rPr>
              <a:t>and the money is paid directly to your chosen university or college, so you don’t need to worry about making any payments yourself.</a:t>
            </a:r>
          </a:p>
          <a:p>
            <a:pPr marL="342900" indent="-342900">
              <a:spcAft>
                <a:spcPts val="1200"/>
              </a:spcAft>
              <a:buFont typeface="Arial" panose="020B0604020202020204" pitchFamily="34" charset="0"/>
              <a:buChar char="•"/>
            </a:pPr>
            <a:r>
              <a:rPr lang="en-GB" sz="2400" dirty="0">
                <a:latin typeface="Arial" panose="020B0604020202020204" pitchFamily="34" charset="0"/>
                <a:cs typeface="Arial" panose="020B0604020202020204" pitchFamily="34" charset="0"/>
              </a:rPr>
              <a:t>You won’t need to pay </a:t>
            </a:r>
            <a:r>
              <a:rPr lang="en-GB" sz="2400" u="sng" dirty="0">
                <a:latin typeface="Arial" panose="020B0604020202020204" pitchFamily="34" charset="0"/>
                <a:cs typeface="Arial" panose="020B0604020202020204" pitchFamily="34" charset="0"/>
              </a:rPr>
              <a:t>anything</a:t>
            </a:r>
            <a:r>
              <a:rPr lang="en-GB" sz="2400" dirty="0">
                <a:latin typeface="Arial" panose="020B0604020202020204" pitchFamily="34" charset="0"/>
                <a:cs typeface="Arial" panose="020B0604020202020204" pitchFamily="34" charset="0"/>
              </a:rPr>
              <a:t> back – </a:t>
            </a:r>
          </a:p>
          <a:p>
            <a:pPr marL="800100" lvl="1" indent="-342900">
              <a:buFont typeface="Arial" panose="020B0604020202020204" pitchFamily="34" charset="0"/>
              <a:buChar char="•"/>
            </a:pPr>
            <a:r>
              <a:rPr lang="en-GB" sz="2400" b="1" dirty="0">
                <a:latin typeface="Arial" panose="020B0604020202020204" pitchFamily="34" charset="0"/>
                <a:cs typeface="Arial" panose="020B0604020202020204" pitchFamily="34" charset="0"/>
              </a:rPr>
              <a:t>Until you've left university or college </a:t>
            </a:r>
          </a:p>
          <a:p>
            <a:pPr lvl="2"/>
            <a:r>
              <a:rPr lang="en-GB" sz="2400" dirty="0">
                <a:solidFill>
                  <a:srgbClr val="E87D1E"/>
                </a:solidFill>
                <a:latin typeface="Arial" panose="020B0604020202020204" pitchFamily="34" charset="0"/>
                <a:cs typeface="Arial" panose="020B0604020202020204" pitchFamily="34" charset="0"/>
              </a:rPr>
              <a:t>and </a:t>
            </a:r>
          </a:p>
          <a:p>
            <a:pPr marL="800100" lvl="1" indent="-342900">
              <a:buFont typeface="Arial" panose="020B0604020202020204" pitchFamily="34" charset="0"/>
              <a:buChar char="•"/>
            </a:pPr>
            <a:r>
              <a:rPr lang="en-GB" sz="2400" b="1" dirty="0">
                <a:latin typeface="Arial" panose="020B0604020202020204" pitchFamily="34" charset="0"/>
                <a:cs typeface="Arial" panose="020B0604020202020204" pitchFamily="34" charset="0"/>
              </a:rPr>
              <a:t>Until you start earning over £25,000 per year (£2083 pm / £480 </a:t>
            </a:r>
            <a:r>
              <a:rPr lang="en-GB" sz="2400" b="1" dirty="0" err="1">
                <a:latin typeface="Arial" panose="020B0604020202020204" pitchFamily="34" charset="0"/>
                <a:cs typeface="Arial" panose="020B0604020202020204" pitchFamily="34" charset="0"/>
              </a:rPr>
              <a:t>pw</a:t>
            </a:r>
            <a:r>
              <a:rPr lang="en-GB" sz="2400" b="1" dirty="0">
                <a:latin typeface="Arial" panose="020B0604020202020204" pitchFamily="34" charset="0"/>
                <a:cs typeface="Arial" panose="020B0604020202020204" pitchFamily="34" charset="0"/>
              </a:rPr>
              <a:t>)</a:t>
            </a:r>
            <a:r>
              <a:rPr lang="en-GB" sz="2400" dirty="0">
                <a:latin typeface="Arial" panose="020B0604020202020204" pitchFamily="34" charset="0"/>
                <a:cs typeface="Arial" panose="020B0604020202020204" pitchFamily="34" charset="0"/>
              </a:rPr>
              <a:t>. </a:t>
            </a:r>
          </a:p>
          <a:p>
            <a:endParaRPr lang="en-GB" dirty="0"/>
          </a:p>
        </p:txBody>
      </p:sp>
    </p:spTree>
    <p:extLst>
      <p:ext uri="{BB962C8B-B14F-4D97-AF65-F5344CB8AC3E}">
        <p14:creationId xmlns:p14="http://schemas.microsoft.com/office/powerpoint/2010/main" val="2833522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F9DF4F9-79E2-4962-ADB7-E54EF16E60C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33436" cy="6858000"/>
          </a:xfrm>
          <a:prstGeom prst="rect">
            <a:avLst/>
          </a:prstGeom>
        </p:spPr>
      </p:pic>
      <p:sp>
        <p:nvSpPr>
          <p:cNvPr id="2" name="Rectangle 1">
            <a:extLst>
              <a:ext uri="{FF2B5EF4-FFF2-40B4-BE49-F238E27FC236}">
                <a16:creationId xmlns:a16="http://schemas.microsoft.com/office/drawing/2014/main" id="{20C24C42-ABD6-40DB-BE80-BF6790D13A15}"/>
              </a:ext>
            </a:extLst>
          </p:cNvPr>
          <p:cNvSpPr/>
          <p:nvPr/>
        </p:nvSpPr>
        <p:spPr>
          <a:xfrm>
            <a:off x="130628" y="1730559"/>
            <a:ext cx="8806543" cy="5007697"/>
          </a:xfrm>
          <a:prstGeom prst="rect">
            <a:avLst/>
          </a:prstGeom>
          <a:solidFill>
            <a:schemeClr val="bg1"/>
          </a:solidFill>
          <a:ln w="28575">
            <a:solidFill>
              <a:srgbClr val="104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rgbClr val="FF0000"/>
              </a:solidFill>
            </a:endParaRPr>
          </a:p>
        </p:txBody>
      </p:sp>
      <p:sp>
        <p:nvSpPr>
          <p:cNvPr id="6" name="TextBox 5">
            <a:extLst>
              <a:ext uri="{FF2B5EF4-FFF2-40B4-BE49-F238E27FC236}">
                <a16:creationId xmlns:a16="http://schemas.microsoft.com/office/drawing/2014/main" id="{AB7C1295-D654-4A9F-8297-AEE4356AFB7F}"/>
              </a:ext>
            </a:extLst>
          </p:cNvPr>
          <p:cNvSpPr txBox="1"/>
          <p:nvPr/>
        </p:nvSpPr>
        <p:spPr>
          <a:xfrm>
            <a:off x="386442" y="2156915"/>
            <a:ext cx="8294914" cy="4154984"/>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Rent, books, food and socialising are all a big part of university life - and they all cost money.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The government also provides a </a:t>
            </a:r>
            <a:r>
              <a:rPr lang="en-GB" sz="2400" u="sng" dirty="0">
                <a:latin typeface="Arial" panose="020B0604020202020204" pitchFamily="34" charset="0"/>
                <a:cs typeface="Arial" panose="020B0604020202020204" pitchFamily="34" charset="0"/>
              </a:rPr>
              <a:t>maintenance – or living costs - loan</a:t>
            </a:r>
            <a:r>
              <a:rPr lang="en-GB" sz="2400" dirty="0">
                <a:latin typeface="Arial" panose="020B0604020202020204" pitchFamily="34" charset="0"/>
                <a:cs typeface="Arial" panose="020B0604020202020204" pitchFamily="34" charset="0"/>
              </a:rPr>
              <a:t> that is designed to </a:t>
            </a:r>
            <a:r>
              <a:rPr lang="en-GB" sz="2400" b="1" dirty="0">
                <a:latin typeface="Arial" panose="020B0604020202020204" pitchFamily="34" charset="0"/>
                <a:cs typeface="Arial" panose="020B0604020202020204" pitchFamily="34" charset="0"/>
              </a:rPr>
              <a:t>help towards</a:t>
            </a:r>
            <a:r>
              <a:rPr lang="en-GB" sz="2400" dirty="0">
                <a:latin typeface="Arial" panose="020B0604020202020204" pitchFamily="34" charset="0"/>
                <a:cs typeface="Arial" panose="020B0604020202020204" pitchFamily="34" charset="0"/>
              </a:rPr>
              <a:t> your living costs.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The amount of support you can access for living costs depends on your circumstances, including your </a:t>
            </a:r>
            <a:r>
              <a:rPr lang="en-GB" sz="2400" b="1" dirty="0">
                <a:latin typeface="Arial" panose="020B0604020202020204" pitchFamily="34" charset="0"/>
                <a:cs typeface="Arial" panose="020B0604020202020204" pitchFamily="34" charset="0"/>
              </a:rPr>
              <a:t>household income and where you live and study</a:t>
            </a:r>
            <a:r>
              <a:rPr lang="en-GB" sz="2400" dirty="0">
                <a:latin typeface="Arial" panose="020B0604020202020204" pitchFamily="34" charset="0"/>
                <a:cs typeface="Arial" panose="020B0604020202020204" pitchFamily="34" charset="0"/>
              </a:rPr>
              <a:t>.</a:t>
            </a:r>
          </a:p>
          <a:p>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99749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35A04B8-8730-477C-8FD0-F4BAB9EB388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7014"/>
            <a:ext cx="9145041" cy="6820986"/>
          </a:xfrm>
          <a:prstGeom prst="rect">
            <a:avLst/>
          </a:prstGeom>
        </p:spPr>
      </p:pic>
      <p:sp>
        <p:nvSpPr>
          <p:cNvPr id="8" name="Rectangle 7">
            <a:extLst>
              <a:ext uri="{FF2B5EF4-FFF2-40B4-BE49-F238E27FC236}">
                <a16:creationId xmlns:a16="http://schemas.microsoft.com/office/drawing/2014/main" id="{E51E06A1-AB46-4F31-9C9D-50B9FE986CF1}"/>
              </a:ext>
            </a:extLst>
          </p:cNvPr>
          <p:cNvSpPr/>
          <p:nvPr/>
        </p:nvSpPr>
        <p:spPr>
          <a:xfrm>
            <a:off x="255542" y="1941172"/>
            <a:ext cx="8507458" cy="4688227"/>
          </a:xfrm>
          <a:prstGeom prst="rect">
            <a:avLst/>
          </a:prstGeom>
          <a:solidFill>
            <a:schemeClr val="bg1"/>
          </a:solidFill>
          <a:ln w="28575">
            <a:solidFill>
              <a:srgbClr val="104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rgbClr val="FF0000"/>
              </a:solidFill>
            </a:endParaRPr>
          </a:p>
        </p:txBody>
      </p:sp>
      <p:sp>
        <p:nvSpPr>
          <p:cNvPr id="2" name="TextBox 1">
            <a:extLst>
              <a:ext uri="{FF2B5EF4-FFF2-40B4-BE49-F238E27FC236}">
                <a16:creationId xmlns:a16="http://schemas.microsoft.com/office/drawing/2014/main" id="{8DF10CAB-A7ED-4A90-972F-07E11DF843B3}"/>
              </a:ext>
            </a:extLst>
          </p:cNvPr>
          <p:cNvSpPr txBox="1"/>
          <p:nvPr/>
        </p:nvSpPr>
        <p:spPr>
          <a:xfrm>
            <a:off x="359228" y="2087463"/>
            <a:ext cx="8262257" cy="4770537"/>
          </a:xfrm>
          <a:prstGeom prst="rect">
            <a:avLst/>
          </a:prstGeom>
          <a:noFill/>
        </p:spPr>
        <p:txBody>
          <a:bodyPr wrap="square" rtlCol="0">
            <a:spAutoFit/>
          </a:bodyPr>
          <a:lstStyle/>
          <a:p>
            <a:r>
              <a:rPr lang="en-GB" sz="2800" b="1" dirty="0">
                <a:solidFill>
                  <a:srgbClr val="104F75"/>
                </a:solidFill>
                <a:latin typeface="Arial" panose="020B0604020202020204" pitchFamily="34" charset="0"/>
                <a:cs typeface="Arial" panose="020B0604020202020204" pitchFamily="34" charset="0"/>
              </a:rPr>
              <a:t>How much support could you be entitled to?</a:t>
            </a:r>
          </a:p>
          <a:p>
            <a:r>
              <a:rPr lang="en-GB" dirty="0">
                <a:solidFill>
                  <a:srgbClr val="FF0000"/>
                </a:solidFill>
                <a:latin typeface="Arial" panose="020B0604020202020204" pitchFamily="34" charset="0"/>
                <a:cs typeface="Arial" panose="020B0604020202020204" pitchFamily="34" charset="0"/>
              </a:rPr>
              <a:t> </a:t>
            </a:r>
            <a:endParaRPr lang="en-GB" sz="2400" dirty="0">
              <a:solidFill>
                <a:srgbClr val="FF0000"/>
              </a:solidFill>
              <a:latin typeface="Arial" panose="020B0604020202020204" pitchFamily="34" charset="0"/>
              <a:cs typeface="Arial" panose="020B0604020202020204" pitchFamily="34" charset="0"/>
            </a:endParaRPr>
          </a:p>
          <a:p>
            <a:pPr lvl="0"/>
            <a:r>
              <a:rPr lang="en-GB" sz="2400" dirty="0">
                <a:latin typeface="Arial" panose="020B0604020202020204" pitchFamily="34" charset="0"/>
                <a:cs typeface="Arial" panose="020B0604020202020204" pitchFamily="34" charset="0"/>
              </a:rPr>
              <a:t>The Maintenance Loan available to eligible students for the last academic year (2022/2023) was:</a:t>
            </a:r>
          </a:p>
          <a:p>
            <a:pPr marL="800100" lvl="1" indent="-342900">
              <a:buFont typeface="Wingdings" panose="05000000000000000000" pitchFamily="2" charset="2"/>
              <a:buChar char="§"/>
            </a:pPr>
            <a:r>
              <a:rPr lang="en-GB" sz="2400" b="1" u="sng" dirty="0">
                <a:latin typeface="Arial" panose="020B0604020202020204" pitchFamily="34" charset="0"/>
                <a:cs typeface="Arial" panose="020B0604020202020204" pitchFamily="34" charset="0"/>
              </a:rPr>
              <a:t>Up to</a:t>
            </a:r>
            <a:r>
              <a:rPr lang="en-GB" sz="2400" b="1" dirty="0">
                <a:latin typeface="Arial" panose="020B0604020202020204" pitchFamily="34" charset="0"/>
                <a:cs typeface="Arial" panose="020B0604020202020204" pitchFamily="34" charset="0"/>
              </a:rPr>
              <a:t> £7,324 </a:t>
            </a:r>
            <a:r>
              <a:rPr lang="en-GB" sz="2400" dirty="0">
                <a:latin typeface="Arial" panose="020B0604020202020204" pitchFamily="34" charset="0"/>
                <a:cs typeface="Arial" panose="020B0604020202020204" pitchFamily="34" charset="0"/>
              </a:rPr>
              <a:t>for students living with your parents</a:t>
            </a:r>
          </a:p>
          <a:p>
            <a:pPr marL="800100" lvl="1" indent="-342900">
              <a:buFont typeface="Wingdings" panose="05000000000000000000" pitchFamily="2" charset="2"/>
              <a:buChar char="§"/>
            </a:pPr>
            <a:r>
              <a:rPr lang="en-GB" sz="2400" b="1" u="sng" dirty="0">
                <a:latin typeface="Arial" panose="020B0604020202020204" pitchFamily="34" charset="0"/>
                <a:cs typeface="Arial" panose="020B0604020202020204" pitchFamily="34" charset="0"/>
              </a:rPr>
              <a:t>Up to</a:t>
            </a:r>
            <a:r>
              <a:rPr lang="en-GB" sz="2400" b="1" dirty="0">
                <a:latin typeface="Arial" panose="020B0604020202020204" pitchFamily="34" charset="0"/>
                <a:cs typeface="Arial" panose="020B0604020202020204" pitchFamily="34" charset="0"/>
              </a:rPr>
              <a:t> £8,700 </a:t>
            </a:r>
            <a:r>
              <a:rPr lang="en-GB" sz="2400" dirty="0">
                <a:latin typeface="Arial" panose="020B0604020202020204" pitchFamily="34" charset="0"/>
                <a:cs typeface="Arial" panose="020B0604020202020204" pitchFamily="34" charset="0"/>
              </a:rPr>
              <a:t>for students living away from home and studying outside London</a:t>
            </a:r>
          </a:p>
          <a:p>
            <a:pPr marL="800100" lvl="1" indent="-342900">
              <a:buFont typeface="Wingdings" panose="05000000000000000000" pitchFamily="2" charset="2"/>
              <a:buChar char="§"/>
            </a:pPr>
            <a:r>
              <a:rPr lang="en-GB" sz="2400" b="1" u="sng" dirty="0">
                <a:latin typeface="Arial" panose="020B0604020202020204" pitchFamily="34" charset="0"/>
                <a:cs typeface="Arial" panose="020B0604020202020204" pitchFamily="34" charset="0"/>
              </a:rPr>
              <a:t>Up to</a:t>
            </a:r>
            <a:r>
              <a:rPr lang="en-GB" sz="2400" b="1" dirty="0">
                <a:latin typeface="Arial" panose="020B0604020202020204" pitchFamily="34" charset="0"/>
                <a:cs typeface="Arial" panose="020B0604020202020204" pitchFamily="34" charset="0"/>
              </a:rPr>
              <a:t> £11,354 </a:t>
            </a:r>
            <a:r>
              <a:rPr lang="en-GB" sz="2400" dirty="0">
                <a:latin typeface="Arial" panose="020B0604020202020204" pitchFamily="34" charset="0"/>
                <a:cs typeface="Arial" panose="020B0604020202020204" pitchFamily="34" charset="0"/>
              </a:rPr>
              <a:t>for students living away from home and studying in London </a:t>
            </a:r>
          </a:p>
          <a:p>
            <a:pPr marL="800100" lvl="1" indent="-342900">
              <a:buFont typeface="Wingdings" panose="05000000000000000000" pitchFamily="2" charset="2"/>
              <a:buChar char="§"/>
            </a:pPr>
            <a:r>
              <a:rPr lang="en-GB" sz="2400" dirty="0">
                <a:latin typeface="Arial" panose="020B0604020202020204" pitchFamily="34" charset="0"/>
                <a:cs typeface="Arial" panose="020B0604020202020204" pitchFamily="34" charset="0"/>
              </a:rPr>
              <a:t>If you’re doing a course that involved </a:t>
            </a:r>
            <a:r>
              <a:rPr lang="en-GB" sz="2400" b="1" dirty="0">
                <a:latin typeface="Arial" panose="020B0604020202020204" pitchFamily="34" charset="0"/>
                <a:cs typeface="Arial" panose="020B0604020202020204" pitchFamily="34" charset="0"/>
              </a:rPr>
              <a:t>overseas study</a:t>
            </a:r>
            <a:r>
              <a:rPr lang="en-GB" sz="2400" dirty="0">
                <a:latin typeface="Arial" panose="020B0604020202020204" pitchFamily="34" charset="0"/>
                <a:cs typeface="Arial" panose="020B0604020202020204" pitchFamily="34" charset="0"/>
              </a:rPr>
              <a:t> as part of UK based course, the maximum loan is </a:t>
            </a:r>
            <a:r>
              <a:rPr lang="en-GB" sz="2400" b="1" dirty="0">
                <a:latin typeface="Arial" panose="020B0604020202020204" pitchFamily="34" charset="0"/>
                <a:cs typeface="Arial" panose="020B0604020202020204" pitchFamily="34" charset="0"/>
              </a:rPr>
              <a:t>£9,963</a:t>
            </a:r>
            <a:r>
              <a:rPr lang="en-GB" sz="2400" dirty="0">
                <a:latin typeface="Arial" panose="020B0604020202020204" pitchFamily="34" charset="0"/>
                <a:cs typeface="Arial" panose="020B0604020202020204" pitchFamily="34" charset="0"/>
              </a:rPr>
              <a:t>. </a:t>
            </a:r>
          </a:p>
          <a:p>
            <a:endParaRPr lang="en-GB" dirty="0"/>
          </a:p>
        </p:txBody>
      </p:sp>
      <p:pic>
        <p:nvPicPr>
          <p:cNvPr id="5" name="Picture 4">
            <a:extLst>
              <a:ext uri="{FF2B5EF4-FFF2-40B4-BE49-F238E27FC236}">
                <a16:creationId xmlns:a16="http://schemas.microsoft.com/office/drawing/2014/main" id="{A14F0C0C-2242-F299-5CF0-7B23B15C4647}"/>
              </a:ext>
            </a:extLst>
          </p:cNvPr>
          <p:cNvPicPr>
            <a:picLocks noChangeAspect="1"/>
          </p:cNvPicPr>
          <p:nvPr/>
        </p:nvPicPr>
        <p:blipFill>
          <a:blip r:embed="rId3"/>
          <a:stretch>
            <a:fillRect/>
          </a:stretch>
        </p:blipFill>
        <p:spPr>
          <a:xfrm>
            <a:off x="255542" y="1686294"/>
            <a:ext cx="8545118" cy="5134692"/>
          </a:xfrm>
          <a:prstGeom prst="rect">
            <a:avLst/>
          </a:prstGeom>
        </p:spPr>
      </p:pic>
    </p:spTree>
    <p:extLst>
      <p:ext uri="{BB962C8B-B14F-4D97-AF65-F5344CB8AC3E}">
        <p14:creationId xmlns:p14="http://schemas.microsoft.com/office/powerpoint/2010/main" val="26699864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8C312DE-C849-4157-9672-AE2299FE57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0"/>
            <a:ext cx="9094736" cy="5508702"/>
          </a:xfrm>
          <a:prstGeom prst="rect">
            <a:avLst/>
          </a:prstGeom>
        </p:spPr>
      </p:pic>
      <p:pic>
        <p:nvPicPr>
          <p:cNvPr id="4" name="Picture 3">
            <a:extLst>
              <a:ext uri="{FF2B5EF4-FFF2-40B4-BE49-F238E27FC236}">
                <a16:creationId xmlns:a16="http://schemas.microsoft.com/office/drawing/2014/main" id="{678BC726-3737-6A73-F1A1-F459CD019CAA}"/>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Lst>
          </a:blip>
          <a:stretch>
            <a:fillRect/>
          </a:stretch>
        </p:blipFill>
        <p:spPr>
          <a:xfrm>
            <a:off x="0" y="1226633"/>
            <a:ext cx="8953500" cy="8930152"/>
          </a:xfrm>
          <a:prstGeom prst="rect">
            <a:avLst/>
          </a:prstGeom>
        </p:spPr>
      </p:pic>
    </p:spTree>
    <p:extLst>
      <p:ext uri="{BB962C8B-B14F-4D97-AF65-F5344CB8AC3E}">
        <p14:creationId xmlns:p14="http://schemas.microsoft.com/office/powerpoint/2010/main" val="2433367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8C312DE-C849-4157-9672-AE2299FE57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0"/>
            <a:ext cx="9094736" cy="5508702"/>
          </a:xfrm>
          <a:prstGeom prst="rect">
            <a:avLst/>
          </a:prstGeom>
        </p:spPr>
      </p:pic>
      <p:sp>
        <p:nvSpPr>
          <p:cNvPr id="5" name="TextBox 4">
            <a:extLst>
              <a:ext uri="{FF2B5EF4-FFF2-40B4-BE49-F238E27FC236}">
                <a16:creationId xmlns:a16="http://schemas.microsoft.com/office/drawing/2014/main" id="{5C41C07F-3F48-CEC0-60BB-FD9655F2A4D3}"/>
              </a:ext>
            </a:extLst>
          </p:cNvPr>
          <p:cNvSpPr txBox="1"/>
          <p:nvPr/>
        </p:nvSpPr>
        <p:spPr>
          <a:xfrm>
            <a:off x="218348" y="5781524"/>
            <a:ext cx="8631044" cy="369332"/>
          </a:xfrm>
          <a:prstGeom prst="rect">
            <a:avLst/>
          </a:prstGeom>
          <a:noFill/>
        </p:spPr>
        <p:txBody>
          <a:bodyPr wrap="square" rtlCol="0">
            <a:spAutoFit/>
          </a:bodyPr>
          <a:lstStyle/>
          <a:p>
            <a:r>
              <a:rPr lang="en-US" b="1" dirty="0"/>
              <a:t>MAXIMUM = 		     £8877				     £10,544				    £13, 762</a:t>
            </a:r>
            <a:endParaRPr lang="en-GB" b="1" dirty="0"/>
          </a:p>
        </p:txBody>
      </p:sp>
      <p:sp>
        <p:nvSpPr>
          <p:cNvPr id="7" name="Rectangle 6">
            <a:extLst>
              <a:ext uri="{FF2B5EF4-FFF2-40B4-BE49-F238E27FC236}">
                <a16:creationId xmlns:a16="http://schemas.microsoft.com/office/drawing/2014/main" id="{E7C5DE4E-E33A-B381-660C-373540A91CFB}"/>
              </a:ext>
            </a:extLst>
          </p:cNvPr>
          <p:cNvSpPr/>
          <p:nvPr/>
        </p:nvSpPr>
        <p:spPr>
          <a:xfrm>
            <a:off x="2071111" y="6041996"/>
            <a:ext cx="4756431"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MIND THE GAP!</a:t>
            </a:r>
          </a:p>
        </p:txBody>
      </p:sp>
      <p:pic>
        <p:nvPicPr>
          <p:cNvPr id="8" name="Picture 7">
            <a:extLst>
              <a:ext uri="{FF2B5EF4-FFF2-40B4-BE49-F238E27FC236}">
                <a16:creationId xmlns:a16="http://schemas.microsoft.com/office/drawing/2014/main" id="{3073EC4B-C928-73DF-20C7-2706F0EB113A}"/>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Lst>
          </a:blip>
          <a:stretch>
            <a:fillRect/>
          </a:stretch>
        </p:blipFill>
        <p:spPr>
          <a:xfrm>
            <a:off x="49263" y="1387859"/>
            <a:ext cx="8800129" cy="4082282"/>
          </a:xfrm>
          <a:prstGeom prst="rect">
            <a:avLst/>
          </a:prstGeom>
        </p:spPr>
      </p:pic>
    </p:spTree>
    <p:extLst>
      <p:ext uri="{BB962C8B-B14F-4D97-AF65-F5344CB8AC3E}">
        <p14:creationId xmlns:p14="http://schemas.microsoft.com/office/powerpoint/2010/main" val="3665644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44BC595-FEAC-4081-A7DB-D2E08D488C4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sp>
        <p:nvSpPr>
          <p:cNvPr id="4" name="Rectangle 3">
            <a:extLst>
              <a:ext uri="{FF2B5EF4-FFF2-40B4-BE49-F238E27FC236}">
                <a16:creationId xmlns:a16="http://schemas.microsoft.com/office/drawing/2014/main" id="{7A3CFEAF-C849-4F19-8556-D209C87C527A}"/>
              </a:ext>
            </a:extLst>
          </p:cNvPr>
          <p:cNvSpPr/>
          <p:nvPr/>
        </p:nvSpPr>
        <p:spPr>
          <a:xfrm>
            <a:off x="254781" y="1613647"/>
            <a:ext cx="8761745" cy="5025358"/>
          </a:xfrm>
          <a:prstGeom prst="rect">
            <a:avLst/>
          </a:prstGeom>
          <a:solidFill>
            <a:schemeClr val="bg1"/>
          </a:solidFill>
          <a:ln w="28575">
            <a:solidFill>
              <a:srgbClr val="104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8B2ABA58-7523-4608-BDA9-9BC8C3D9339F}"/>
              </a:ext>
            </a:extLst>
          </p:cNvPr>
          <p:cNvSpPr txBox="1"/>
          <p:nvPr/>
        </p:nvSpPr>
        <p:spPr>
          <a:xfrm>
            <a:off x="381000" y="1763487"/>
            <a:ext cx="8420557" cy="5109091"/>
          </a:xfrm>
          <a:prstGeom prst="rect">
            <a:avLst/>
          </a:prstGeom>
          <a:noFill/>
        </p:spPr>
        <p:txBody>
          <a:bodyPr wrap="square" rtlCol="0">
            <a:spAutoFit/>
          </a:bodyPr>
          <a:lstStyle/>
          <a:p>
            <a:pPr>
              <a:spcAft>
                <a:spcPts val="1200"/>
              </a:spcAft>
            </a:pPr>
            <a:r>
              <a:rPr lang="en-GB" sz="2800" b="1" dirty="0">
                <a:solidFill>
                  <a:srgbClr val="E87D1E"/>
                </a:solidFill>
                <a:latin typeface="Arial" panose="020B0604020202020204" pitchFamily="34" charset="0"/>
                <a:cs typeface="Arial" panose="020B0604020202020204" pitchFamily="34" charset="0"/>
              </a:rPr>
              <a:t>When do you start repaying your loan?</a:t>
            </a:r>
          </a:p>
          <a:p>
            <a:pPr>
              <a:spcAft>
                <a:spcPts val="1200"/>
              </a:spcAft>
            </a:pPr>
            <a:r>
              <a:rPr lang="en-GB" sz="2400" dirty="0">
                <a:latin typeface="Arial" panose="020B0604020202020204" pitchFamily="34" charset="0"/>
                <a:cs typeface="Arial" panose="020B0604020202020204" pitchFamily="34" charset="0"/>
              </a:rPr>
              <a:t>You will </a:t>
            </a:r>
            <a:r>
              <a:rPr lang="en-GB" sz="2400" u="sng" dirty="0">
                <a:latin typeface="Arial" panose="020B0604020202020204" pitchFamily="34" charset="0"/>
                <a:cs typeface="Arial" panose="020B0604020202020204" pitchFamily="34" charset="0"/>
              </a:rPr>
              <a:t>only</a:t>
            </a:r>
            <a:r>
              <a:rPr lang="en-GB" sz="2400" dirty="0">
                <a:latin typeface="Arial" panose="020B0604020202020204" pitchFamily="34" charset="0"/>
                <a:cs typeface="Arial" panose="020B0604020202020204" pitchFamily="34" charset="0"/>
              </a:rPr>
              <a:t> be required to start making any repayments</a:t>
            </a: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From the April after you’ve graduated - and</a:t>
            </a: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If you’re earning </a:t>
            </a:r>
            <a:r>
              <a:rPr lang="en-GB" sz="2400" u="sng" dirty="0">
                <a:latin typeface="Arial" panose="020B0604020202020204" pitchFamily="34" charset="0"/>
                <a:cs typeface="Arial" panose="020B0604020202020204" pitchFamily="34" charset="0"/>
              </a:rPr>
              <a:t>above the threshold of £25,000 per year</a:t>
            </a:r>
            <a:r>
              <a:rPr lang="en-GB" sz="2400" dirty="0">
                <a:latin typeface="Arial" panose="020B0604020202020204" pitchFamily="34" charset="0"/>
                <a:cs typeface="Arial" panose="020B0604020202020204" pitchFamily="34" charset="0"/>
              </a:rPr>
              <a:t> - and </a:t>
            </a:r>
          </a:p>
          <a:p>
            <a:pPr marL="342900" indent="-342900">
              <a:spcAft>
                <a:spcPts val="1200"/>
              </a:spcAft>
              <a:buFont typeface="Arial" panose="020B0604020202020204" pitchFamily="34" charset="0"/>
              <a:buChar char="•"/>
            </a:pPr>
            <a:r>
              <a:rPr lang="en-GB" sz="2400" dirty="0">
                <a:latin typeface="Arial" panose="020B0604020202020204" pitchFamily="34" charset="0"/>
                <a:cs typeface="Arial" panose="020B0604020202020204" pitchFamily="34" charset="0"/>
              </a:rPr>
              <a:t>You only ever repay a percentage of what you earn </a:t>
            </a:r>
            <a:r>
              <a:rPr lang="en-GB" sz="2400" u="sng" dirty="0">
                <a:latin typeface="Arial" panose="020B0604020202020204" pitchFamily="34" charset="0"/>
                <a:cs typeface="Arial" panose="020B0604020202020204" pitchFamily="34" charset="0"/>
              </a:rPr>
              <a:t>above that threshold</a:t>
            </a:r>
          </a:p>
          <a:p>
            <a:pPr>
              <a:spcAft>
                <a:spcPts val="1200"/>
              </a:spcAft>
            </a:pPr>
            <a:r>
              <a:rPr lang="en-GB" sz="2400" dirty="0">
                <a:latin typeface="Arial" panose="020B0604020202020204" pitchFamily="34" charset="0"/>
                <a:cs typeface="Arial" panose="020B0604020202020204" pitchFamily="34" charset="0"/>
              </a:rPr>
              <a:t>Your Tuition Fee Loan and Maintenance Loan are combined for repayment purposes, to keep it simple.  And the student finance system is designed to ensure your repayments are always affordable.</a:t>
            </a:r>
          </a:p>
          <a:p>
            <a:endParaRPr lang="en-GB" dirty="0"/>
          </a:p>
        </p:txBody>
      </p:sp>
    </p:spTree>
    <p:extLst>
      <p:ext uri="{BB962C8B-B14F-4D97-AF65-F5344CB8AC3E}">
        <p14:creationId xmlns:p14="http://schemas.microsoft.com/office/powerpoint/2010/main" val="2740042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47428AB-90DF-4B56-ADB1-9F6E9488AB7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sp>
        <p:nvSpPr>
          <p:cNvPr id="4" name="Rectangle 3">
            <a:extLst>
              <a:ext uri="{FF2B5EF4-FFF2-40B4-BE49-F238E27FC236}">
                <a16:creationId xmlns:a16="http://schemas.microsoft.com/office/drawing/2014/main" id="{7A3CFEAF-C849-4F19-8556-D209C87C527A}"/>
              </a:ext>
            </a:extLst>
          </p:cNvPr>
          <p:cNvSpPr/>
          <p:nvPr/>
        </p:nvSpPr>
        <p:spPr>
          <a:xfrm>
            <a:off x="254781" y="1613647"/>
            <a:ext cx="8761745" cy="5025358"/>
          </a:xfrm>
          <a:prstGeom prst="rect">
            <a:avLst/>
          </a:prstGeom>
          <a:solidFill>
            <a:schemeClr val="bg1"/>
          </a:solidFill>
          <a:ln w="28575">
            <a:solidFill>
              <a:srgbClr val="104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8B2ABA58-7523-4608-BDA9-9BC8C3D9339F}"/>
              </a:ext>
            </a:extLst>
          </p:cNvPr>
          <p:cNvSpPr txBox="1"/>
          <p:nvPr/>
        </p:nvSpPr>
        <p:spPr>
          <a:xfrm>
            <a:off x="538647" y="1800001"/>
            <a:ext cx="8150152" cy="4216539"/>
          </a:xfrm>
          <a:prstGeom prst="rect">
            <a:avLst/>
          </a:prstGeom>
          <a:noFill/>
        </p:spPr>
        <p:txBody>
          <a:bodyPr wrap="square" rtlCol="0">
            <a:spAutoFit/>
          </a:bodyPr>
          <a:lstStyle/>
          <a:p>
            <a:r>
              <a:rPr lang="en-GB" sz="2800" b="1" dirty="0">
                <a:solidFill>
                  <a:srgbClr val="E87D1E"/>
                </a:solidFill>
                <a:latin typeface="Arial" panose="020B0604020202020204" pitchFamily="34" charset="0"/>
                <a:cs typeface="Arial" panose="020B0604020202020204" pitchFamily="34" charset="0"/>
              </a:rPr>
              <a:t>How much will you pay back?</a:t>
            </a:r>
          </a:p>
          <a:p>
            <a:endParaRPr lang="en-GB" dirty="0">
              <a:solidFill>
                <a:srgbClr val="E87D1E"/>
              </a:solidFill>
              <a:latin typeface="Arial" panose="020B0604020202020204" pitchFamily="34" charset="0"/>
              <a:cs typeface="Arial" panose="020B0604020202020204" pitchFamily="34" charset="0"/>
            </a:endParaRPr>
          </a:p>
          <a:p>
            <a:pPr>
              <a:spcAft>
                <a:spcPts val="1200"/>
              </a:spcAft>
            </a:pPr>
            <a:r>
              <a:rPr lang="en-GB" sz="2400" dirty="0">
                <a:latin typeface="Arial" panose="020B0604020202020204" pitchFamily="34" charset="0"/>
                <a:cs typeface="Arial" panose="020B0604020202020204" pitchFamily="34" charset="0"/>
              </a:rPr>
              <a:t>Once you’re earning over the £25,000 threshold:</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You’ll pay 7.3%* of anything you earn </a:t>
            </a:r>
            <a:r>
              <a:rPr lang="en-GB" sz="2400" b="1" dirty="0">
                <a:latin typeface="Arial" panose="020B0604020202020204" pitchFamily="34" charset="0"/>
                <a:cs typeface="Arial" panose="020B0604020202020204" pitchFamily="34" charset="0"/>
              </a:rPr>
              <a:t>above that £25,000 per year</a:t>
            </a:r>
            <a:r>
              <a:rPr lang="en-GB" sz="2400" dirty="0">
                <a:latin typeface="Arial" panose="020B0604020202020204" pitchFamily="34" charset="0"/>
                <a:cs typeface="Arial" panose="020B0604020202020204" pitchFamily="34" charset="0"/>
              </a:rPr>
              <a:t>. </a:t>
            </a:r>
          </a:p>
          <a:p>
            <a:pPr marL="285750" indent="-285750">
              <a:spcAft>
                <a:spcPts val="1200"/>
              </a:spcAft>
              <a:buFont typeface="Arial" panose="020B0604020202020204" pitchFamily="34" charset="0"/>
              <a:buChar char="•"/>
            </a:pPr>
            <a:r>
              <a:rPr lang="en-GB" sz="2400" dirty="0">
                <a:latin typeface="Arial" panose="020B0604020202020204" pitchFamily="34" charset="0"/>
                <a:cs typeface="Arial" panose="020B0604020202020204" pitchFamily="34" charset="0"/>
              </a:rPr>
              <a:t>Your employer will deduct this from your salary automatically, like taxes. </a:t>
            </a:r>
          </a:p>
          <a:p>
            <a:pPr>
              <a:spcAft>
                <a:spcPts val="1200"/>
              </a:spcAft>
            </a:pPr>
            <a:r>
              <a:rPr lang="en-GB" sz="2400" b="1" dirty="0">
                <a:latin typeface="Arial" panose="020B0604020202020204" pitchFamily="34" charset="0"/>
                <a:cs typeface="Arial" panose="020B0604020202020204" pitchFamily="34" charset="0"/>
              </a:rPr>
              <a:t>So, let's say your salary is £27,000 a year</a:t>
            </a:r>
            <a:r>
              <a:rPr lang="en-GB" sz="2400" dirty="0">
                <a:latin typeface="Arial" panose="020B0604020202020204" pitchFamily="34" charset="0"/>
                <a:cs typeface="Arial" panose="020B0604020202020204" pitchFamily="34" charset="0"/>
              </a:rPr>
              <a:t> - you'll pay 7.3% of £2,000. That’s £146…</a:t>
            </a:r>
          </a:p>
          <a:p>
            <a:pPr>
              <a:spcAft>
                <a:spcPts val="1200"/>
              </a:spcAft>
            </a:pPr>
            <a:r>
              <a:rPr lang="en-GB" sz="2400" dirty="0">
                <a:latin typeface="Arial" panose="020B0604020202020204" pitchFamily="34" charset="0"/>
                <a:cs typeface="Arial" panose="020B0604020202020204" pitchFamily="34" charset="0"/>
              </a:rPr>
              <a:t>That’s just over </a:t>
            </a:r>
            <a:r>
              <a:rPr lang="en-GB" sz="2400" b="1" dirty="0">
                <a:latin typeface="Arial" panose="020B0604020202020204" pitchFamily="34" charset="0"/>
                <a:cs typeface="Arial" panose="020B0604020202020204" pitchFamily="34" charset="0"/>
              </a:rPr>
              <a:t>£12 pounds a month.</a:t>
            </a:r>
          </a:p>
        </p:txBody>
      </p:sp>
      <p:sp>
        <p:nvSpPr>
          <p:cNvPr id="2" name="TextBox 1">
            <a:extLst>
              <a:ext uri="{FF2B5EF4-FFF2-40B4-BE49-F238E27FC236}">
                <a16:creationId xmlns:a16="http://schemas.microsoft.com/office/drawing/2014/main" id="{A4B7BE4A-CDEB-996D-E66F-C59999C7DCA7}"/>
              </a:ext>
            </a:extLst>
          </p:cNvPr>
          <p:cNvSpPr txBox="1"/>
          <p:nvPr/>
        </p:nvSpPr>
        <p:spPr>
          <a:xfrm>
            <a:off x="496924" y="6143106"/>
            <a:ext cx="8150152" cy="369332"/>
          </a:xfrm>
          <a:prstGeom prst="rect">
            <a:avLst/>
          </a:prstGeom>
          <a:noFill/>
        </p:spPr>
        <p:txBody>
          <a:bodyPr wrap="square" rtlCol="0">
            <a:spAutoFit/>
          </a:bodyPr>
          <a:lstStyle/>
          <a:p>
            <a:r>
              <a:rPr lang="en-US" i="1" dirty="0"/>
              <a:t>* the current rate of 7.3 % down from 7.8%. Reviewed every April</a:t>
            </a:r>
            <a:endParaRPr lang="en-GB" i="1" dirty="0"/>
          </a:p>
        </p:txBody>
      </p:sp>
    </p:spTree>
    <p:extLst>
      <p:ext uri="{BB962C8B-B14F-4D97-AF65-F5344CB8AC3E}">
        <p14:creationId xmlns:p14="http://schemas.microsoft.com/office/powerpoint/2010/main" val="512814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47428AB-90DF-4B56-ADB1-9F6E9488AB7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sp>
        <p:nvSpPr>
          <p:cNvPr id="4" name="Rectangle 3">
            <a:extLst>
              <a:ext uri="{FF2B5EF4-FFF2-40B4-BE49-F238E27FC236}">
                <a16:creationId xmlns:a16="http://schemas.microsoft.com/office/drawing/2014/main" id="{7A3CFEAF-C849-4F19-8556-D209C87C527A}"/>
              </a:ext>
            </a:extLst>
          </p:cNvPr>
          <p:cNvSpPr/>
          <p:nvPr/>
        </p:nvSpPr>
        <p:spPr>
          <a:xfrm>
            <a:off x="254781" y="1613647"/>
            <a:ext cx="8761745" cy="5025358"/>
          </a:xfrm>
          <a:prstGeom prst="rect">
            <a:avLst/>
          </a:prstGeom>
          <a:solidFill>
            <a:schemeClr val="bg1"/>
          </a:solidFill>
          <a:ln w="28575">
            <a:solidFill>
              <a:srgbClr val="104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8B2ABA58-7523-4608-BDA9-9BC8C3D9339F}"/>
              </a:ext>
            </a:extLst>
          </p:cNvPr>
          <p:cNvSpPr txBox="1"/>
          <p:nvPr/>
        </p:nvSpPr>
        <p:spPr>
          <a:xfrm>
            <a:off x="538647" y="1800001"/>
            <a:ext cx="8150152" cy="4001095"/>
          </a:xfrm>
          <a:prstGeom prst="rect">
            <a:avLst/>
          </a:prstGeom>
          <a:noFill/>
        </p:spPr>
        <p:txBody>
          <a:bodyPr wrap="square" rtlCol="0">
            <a:spAutoFit/>
          </a:bodyPr>
          <a:lstStyle/>
          <a:p>
            <a:r>
              <a:rPr lang="en-GB" sz="2800" b="1" dirty="0">
                <a:solidFill>
                  <a:srgbClr val="E87D1E"/>
                </a:solidFill>
                <a:latin typeface="Arial" panose="020B0604020202020204" pitchFamily="34" charset="0"/>
                <a:cs typeface="Arial" panose="020B0604020202020204" pitchFamily="34" charset="0"/>
              </a:rPr>
              <a:t>How long do you have to pay back?</a:t>
            </a:r>
          </a:p>
          <a:p>
            <a:endParaRPr lang="en-GB" dirty="0">
              <a:solidFill>
                <a:srgbClr val="E87D1E"/>
              </a:solidFill>
              <a:latin typeface="Arial" panose="020B0604020202020204" pitchFamily="34" charset="0"/>
              <a:cs typeface="Arial" panose="020B0604020202020204" pitchFamily="34" charset="0"/>
            </a:endParaRPr>
          </a:p>
          <a:p>
            <a:pPr>
              <a:spcAft>
                <a:spcPts val="1200"/>
              </a:spcAft>
            </a:pPr>
            <a:r>
              <a:rPr lang="en-GB" sz="2400" dirty="0">
                <a:latin typeface="Arial" panose="020B0604020202020204" pitchFamily="34" charset="0"/>
                <a:cs typeface="Arial" panose="020B0604020202020204" pitchFamily="34" charset="0"/>
              </a:rPr>
              <a:t>Until 2024, after 30 years </a:t>
            </a:r>
            <a:r>
              <a:rPr lang="en-GB" sz="2400" b="1" dirty="0">
                <a:latin typeface="Arial" panose="020B0604020202020204" pitchFamily="34" charset="0"/>
                <a:cs typeface="Arial" panose="020B0604020202020204" pitchFamily="34" charset="0"/>
              </a:rPr>
              <a:t>your student loan was written off.</a:t>
            </a:r>
          </a:p>
          <a:p>
            <a:pPr>
              <a:spcAft>
                <a:spcPts val="1200"/>
              </a:spcAft>
            </a:pPr>
            <a:endParaRPr lang="en-GB" sz="2400" b="1" dirty="0">
              <a:latin typeface="Arial" panose="020B0604020202020204" pitchFamily="34" charset="0"/>
              <a:cs typeface="Arial" panose="020B0604020202020204" pitchFamily="34" charset="0"/>
            </a:endParaRPr>
          </a:p>
          <a:p>
            <a:pPr>
              <a:spcAft>
                <a:spcPts val="1200"/>
              </a:spcAft>
            </a:pPr>
            <a:r>
              <a:rPr lang="en-GB" sz="2400" b="1" dirty="0">
                <a:latin typeface="Arial" panose="020B0604020202020204" pitchFamily="34" charset="0"/>
                <a:cs typeface="Arial" panose="020B0604020202020204" pitchFamily="34" charset="0"/>
              </a:rPr>
              <a:t>A recent, significant change see this period extend to 40 years!</a:t>
            </a:r>
          </a:p>
          <a:p>
            <a:pPr>
              <a:spcAft>
                <a:spcPts val="1200"/>
              </a:spcAft>
            </a:pPr>
            <a:endParaRPr lang="en-GB" sz="2400" dirty="0">
              <a:latin typeface="Arial" panose="020B0604020202020204" pitchFamily="34" charset="0"/>
              <a:cs typeface="Arial" panose="020B0604020202020204" pitchFamily="34" charset="0"/>
            </a:endParaRPr>
          </a:p>
          <a:p>
            <a:pPr>
              <a:spcAft>
                <a:spcPts val="1200"/>
              </a:spcAft>
            </a:pPr>
            <a:r>
              <a:rPr lang="en-GB" sz="2400" dirty="0">
                <a:latin typeface="Arial" panose="020B0604020202020204" pitchFamily="34" charset="0"/>
                <a:cs typeface="Arial" panose="020B0604020202020204" pitchFamily="34" charset="0"/>
              </a:rPr>
              <a:t>Therefore, more students will pay off more student loans.</a:t>
            </a:r>
          </a:p>
        </p:txBody>
      </p:sp>
    </p:spTree>
    <p:extLst>
      <p:ext uri="{BB962C8B-B14F-4D97-AF65-F5344CB8AC3E}">
        <p14:creationId xmlns:p14="http://schemas.microsoft.com/office/powerpoint/2010/main" val="27726363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962" y="671512"/>
            <a:ext cx="7886700" cy="1325563"/>
          </a:xfrm>
        </p:spPr>
        <p:txBody>
          <a:bodyPr>
            <a:normAutofit/>
          </a:bodyPr>
          <a:lstStyle/>
          <a:p>
            <a:r>
              <a:rPr lang="en-US" sz="6000" b="1" dirty="0"/>
              <a:t>Don’t Drop Out!</a:t>
            </a:r>
            <a:endParaRPr lang="en-GB" sz="6000" b="1"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l="33020" t="25741" r="18438" b="37778"/>
          <a:stretch/>
        </p:blipFill>
        <p:spPr>
          <a:xfrm>
            <a:off x="198127" y="1825625"/>
            <a:ext cx="8747746" cy="3698081"/>
          </a:xfrm>
          <a:prstGeom prst="rect">
            <a:avLst/>
          </a:prstGeom>
        </p:spPr>
      </p:pic>
    </p:spTree>
    <p:extLst>
      <p:ext uri="{BB962C8B-B14F-4D97-AF65-F5344CB8AC3E}">
        <p14:creationId xmlns:p14="http://schemas.microsoft.com/office/powerpoint/2010/main" val="268513286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D87782E-52F1-4398-9408-F2AC6C14D9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793" y="0"/>
            <a:ext cx="9067208" cy="6858000"/>
          </a:xfrm>
          <a:prstGeom prst="rect">
            <a:avLst/>
          </a:prstGeom>
        </p:spPr>
      </p:pic>
      <p:sp>
        <p:nvSpPr>
          <p:cNvPr id="7" name="Rectangle 6">
            <a:extLst>
              <a:ext uri="{FF2B5EF4-FFF2-40B4-BE49-F238E27FC236}">
                <a16:creationId xmlns:a16="http://schemas.microsoft.com/office/drawing/2014/main" id="{E4F268F0-064B-4343-833A-CBFD2C23ED6B}"/>
              </a:ext>
            </a:extLst>
          </p:cNvPr>
          <p:cNvSpPr/>
          <p:nvPr/>
        </p:nvSpPr>
        <p:spPr>
          <a:xfrm>
            <a:off x="332335" y="1828800"/>
            <a:ext cx="8687077" cy="4810205"/>
          </a:xfrm>
          <a:prstGeom prst="rect">
            <a:avLst/>
          </a:prstGeom>
          <a:solidFill>
            <a:schemeClr val="bg1"/>
          </a:solidFill>
          <a:ln w="28575">
            <a:solidFill>
              <a:srgbClr val="104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rgbClr val="FF0000"/>
              </a:solidFill>
            </a:endParaRPr>
          </a:p>
        </p:txBody>
      </p:sp>
      <p:sp>
        <p:nvSpPr>
          <p:cNvPr id="6" name="TextBox 5">
            <a:extLst>
              <a:ext uri="{FF2B5EF4-FFF2-40B4-BE49-F238E27FC236}">
                <a16:creationId xmlns:a16="http://schemas.microsoft.com/office/drawing/2014/main" id="{ED5A6C5F-C2FA-4BC3-A4F1-2E6ED8D613C5}"/>
              </a:ext>
            </a:extLst>
          </p:cNvPr>
          <p:cNvSpPr txBox="1"/>
          <p:nvPr/>
        </p:nvSpPr>
        <p:spPr>
          <a:xfrm>
            <a:off x="616200" y="1980001"/>
            <a:ext cx="8092371" cy="4247317"/>
          </a:xfrm>
          <a:prstGeom prst="rect">
            <a:avLst/>
          </a:prstGeom>
          <a:noFill/>
        </p:spPr>
        <p:txBody>
          <a:bodyPr wrap="square" rtlCol="0">
            <a:spAutoFit/>
          </a:bodyPr>
          <a:lstStyle/>
          <a:p>
            <a:pPr>
              <a:spcAft>
                <a:spcPts val="1200"/>
              </a:spcAft>
            </a:pPr>
            <a:r>
              <a:rPr lang="en-GB" sz="2400" dirty="0">
                <a:latin typeface="Arial" panose="020B0604020202020204" pitchFamily="34" charset="0"/>
                <a:cs typeface="Arial" panose="020B0604020202020204" pitchFamily="34" charset="0"/>
              </a:rPr>
              <a:t>You may be entitled to other types of financial support if you choose to go onto higher education – both from the Government and from your chosen university or college. </a:t>
            </a:r>
          </a:p>
          <a:p>
            <a:pPr marL="342900" indent="-342900">
              <a:spcAft>
                <a:spcPts val="1200"/>
              </a:spcAft>
              <a:buFont typeface="Arial" panose="020B0604020202020204" pitchFamily="34" charset="0"/>
              <a:buChar char="•"/>
            </a:pPr>
            <a:r>
              <a:rPr lang="en-GB" sz="2400" dirty="0">
                <a:latin typeface="Arial" panose="020B0604020202020204" pitchFamily="34" charset="0"/>
                <a:cs typeface="Arial" panose="020B0604020202020204" pitchFamily="34" charset="0"/>
              </a:rPr>
              <a:t>If you have a recognised disability, you may be entitled to </a:t>
            </a:r>
            <a:r>
              <a:rPr lang="en-GB" sz="2400" b="1" dirty="0">
                <a:latin typeface="Arial" panose="020B0604020202020204" pitchFamily="34" charset="0"/>
                <a:cs typeface="Arial" panose="020B0604020202020204" pitchFamily="34" charset="0"/>
              </a:rPr>
              <a:t>Disabled Students Allowance. </a:t>
            </a:r>
          </a:p>
          <a:p>
            <a:pPr marL="342900" indent="-342900">
              <a:spcAft>
                <a:spcPts val="1200"/>
              </a:spcAft>
              <a:buFont typeface="Arial" panose="020B0604020202020204" pitchFamily="34" charset="0"/>
              <a:buChar char="•"/>
            </a:pPr>
            <a:r>
              <a:rPr lang="en-GB" sz="2400" dirty="0">
                <a:latin typeface="Arial" panose="020B0604020202020204" pitchFamily="34" charset="0"/>
                <a:cs typeface="Arial" panose="020B0604020202020204" pitchFamily="34" charset="0"/>
              </a:rPr>
              <a:t>There are also grants available if you have </a:t>
            </a:r>
            <a:r>
              <a:rPr lang="en-GB" sz="2400" b="1" dirty="0">
                <a:latin typeface="Arial" panose="020B0604020202020204" pitchFamily="34" charset="0"/>
                <a:cs typeface="Arial" panose="020B0604020202020204" pitchFamily="34" charset="0"/>
              </a:rPr>
              <a:t>a child or an adult who is financially dependent on you</a:t>
            </a:r>
            <a:r>
              <a:rPr lang="en-GB" sz="2400" dirty="0">
                <a:latin typeface="Arial" panose="020B0604020202020204" pitchFamily="34" charset="0"/>
                <a:cs typeface="Arial" panose="020B0604020202020204" pitchFamily="34" charset="0"/>
              </a:rPr>
              <a:t>. </a:t>
            </a:r>
          </a:p>
          <a:p>
            <a:pPr marL="342900" indent="-342900">
              <a:spcAft>
                <a:spcPts val="1200"/>
              </a:spcAft>
              <a:buFont typeface="Arial" panose="020B0604020202020204" pitchFamily="34" charset="0"/>
              <a:buChar char="•"/>
            </a:pPr>
            <a:r>
              <a:rPr lang="en-GB" sz="2400" dirty="0">
                <a:latin typeface="Arial" panose="020B0604020202020204" pitchFamily="34" charset="0"/>
                <a:cs typeface="Arial" panose="020B0604020202020204" pitchFamily="34" charset="0"/>
              </a:rPr>
              <a:t>Students studying </a:t>
            </a:r>
            <a:r>
              <a:rPr lang="en-GB" sz="2400" b="1" dirty="0">
                <a:latin typeface="Arial" panose="020B0604020202020204" pitchFamily="34" charset="0"/>
                <a:cs typeface="Arial" panose="020B0604020202020204" pitchFamily="34" charset="0"/>
              </a:rPr>
              <a:t>nursing, midwifery and allied health profession courses </a:t>
            </a:r>
            <a:r>
              <a:rPr lang="en-GB" sz="2400" dirty="0">
                <a:latin typeface="Arial" panose="020B0604020202020204" pitchFamily="34" charset="0"/>
                <a:cs typeface="Arial" panose="020B0604020202020204" pitchFamily="34" charset="0"/>
              </a:rPr>
              <a:t>may be eligible for supplementary funding</a:t>
            </a:r>
          </a:p>
        </p:txBody>
      </p:sp>
    </p:spTree>
    <p:extLst>
      <p:ext uri="{BB962C8B-B14F-4D97-AF65-F5344CB8AC3E}">
        <p14:creationId xmlns:p14="http://schemas.microsoft.com/office/powerpoint/2010/main" val="661506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D141A6F-CABB-40FF-82C5-A38EE2F9323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sp>
        <p:nvSpPr>
          <p:cNvPr id="8" name="Rectangle 7">
            <a:extLst>
              <a:ext uri="{FF2B5EF4-FFF2-40B4-BE49-F238E27FC236}">
                <a16:creationId xmlns:a16="http://schemas.microsoft.com/office/drawing/2014/main" id="{838C00FB-737C-4954-8EA9-455D88547716}"/>
              </a:ext>
            </a:extLst>
          </p:cNvPr>
          <p:cNvSpPr/>
          <p:nvPr/>
        </p:nvSpPr>
        <p:spPr>
          <a:xfrm>
            <a:off x="255544" y="1828800"/>
            <a:ext cx="8760650" cy="4810205"/>
          </a:xfrm>
          <a:prstGeom prst="rect">
            <a:avLst/>
          </a:prstGeom>
          <a:solidFill>
            <a:schemeClr val="bg1"/>
          </a:solidFill>
          <a:ln w="28575">
            <a:solidFill>
              <a:srgbClr val="104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rgbClr val="FF0000"/>
              </a:solidFill>
            </a:endParaRPr>
          </a:p>
        </p:txBody>
      </p:sp>
      <p:sp>
        <p:nvSpPr>
          <p:cNvPr id="6" name="TextBox 5">
            <a:extLst>
              <a:ext uri="{FF2B5EF4-FFF2-40B4-BE49-F238E27FC236}">
                <a16:creationId xmlns:a16="http://schemas.microsoft.com/office/drawing/2014/main" id="{ED5A6C5F-C2FA-4BC3-A4F1-2E6ED8D613C5}"/>
              </a:ext>
            </a:extLst>
          </p:cNvPr>
          <p:cNvSpPr txBox="1"/>
          <p:nvPr/>
        </p:nvSpPr>
        <p:spPr>
          <a:xfrm>
            <a:off x="539408" y="1980000"/>
            <a:ext cx="8245363" cy="4462760"/>
          </a:xfrm>
          <a:prstGeom prst="rect">
            <a:avLst/>
          </a:prstGeom>
          <a:noFill/>
        </p:spPr>
        <p:txBody>
          <a:bodyPr wrap="square" rtlCol="0">
            <a:spAutoFit/>
          </a:bodyPr>
          <a:lstStyle/>
          <a:p>
            <a:r>
              <a:rPr lang="en-GB" sz="2800" b="1" dirty="0">
                <a:solidFill>
                  <a:srgbClr val="104F75"/>
                </a:solidFill>
                <a:latin typeface="Arial" panose="020B0604020202020204" pitchFamily="34" charset="0"/>
                <a:cs typeface="Arial" panose="020B0604020202020204" pitchFamily="34" charset="0"/>
              </a:rPr>
              <a:t>Other bursaries and scholarships</a:t>
            </a:r>
          </a:p>
          <a:p>
            <a:endParaRPr lang="en-GB" sz="2000" dirty="0">
              <a:latin typeface="Arial" panose="020B0604020202020204" pitchFamily="34" charset="0"/>
              <a:cs typeface="Arial" panose="020B0604020202020204" pitchFamily="34" charset="0"/>
            </a:endParaRPr>
          </a:p>
          <a:p>
            <a:pPr marL="342900" indent="-342900">
              <a:spcAft>
                <a:spcPts val="1200"/>
              </a:spcAft>
              <a:buFont typeface="Arial" panose="020B0604020202020204" pitchFamily="34" charset="0"/>
              <a:buChar char="•"/>
            </a:pPr>
            <a:r>
              <a:rPr lang="en-GB" sz="2400" dirty="0">
                <a:latin typeface="Arial" panose="020B0604020202020204" pitchFamily="34" charset="0"/>
                <a:cs typeface="Arial" panose="020B0604020202020204" pitchFamily="34" charset="0"/>
              </a:rPr>
              <a:t>Many universities and colleges offer their own bursaries and scholarships to students. </a:t>
            </a:r>
          </a:p>
          <a:p>
            <a:pPr marL="342900" indent="-342900">
              <a:spcAft>
                <a:spcPts val="1200"/>
              </a:spcAft>
              <a:buFont typeface="Arial" panose="020B0604020202020204" pitchFamily="34" charset="0"/>
              <a:buChar char="•"/>
            </a:pPr>
            <a:r>
              <a:rPr lang="en-GB" sz="2400" dirty="0">
                <a:latin typeface="Arial" panose="020B0604020202020204" pitchFamily="34" charset="0"/>
                <a:cs typeface="Arial" panose="020B0604020202020204" pitchFamily="34" charset="0"/>
              </a:rPr>
              <a:t>Institutions set their own eligibility criteria for this type of support - for example, you may be eligible if you are from a low-income household, or if you’re a particularly high achiever in a specific subject.</a:t>
            </a:r>
          </a:p>
          <a:p>
            <a:pPr marL="342900" indent="-342900">
              <a:spcAft>
                <a:spcPts val="1200"/>
              </a:spcAft>
              <a:buFont typeface="Arial" panose="020B0604020202020204" pitchFamily="34" charset="0"/>
              <a:buChar char="•"/>
            </a:pPr>
            <a:r>
              <a:rPr lang="en-GB" sz="2400" dirty="0">
                <a:latin typeface="Arial" panose="020B0604020202020204" pitchFamily="34" charset="0"/>
                <a:cs typeface="Arial" panose="020B0604020202020204" pitchFamily="34" charset="0"/>
              </a:rPr>
              <a:t>Speak directly to the university or college you’re interested in to find out if there is anything available - </a:t>
            </a:r>
            <a:r>
              <a:rPr lang="en-GB" sz="2400" b="1" dirty="0">
                <a:latin typeface="Arial" panose="020B0604020202020204" pitchFamily="34" charset="0"/>
                <a:cs typeface="Arial" panose="020B0604020202020204" pitchFamily="34" charset="0"/>
              </a:rPr>
              <a:t>sometimes the bursaries are not widely advertised</a:t>
            </a:r>
            <a:r>
              <a:rPr lang="en-GB" sz="24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776345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A86C6BF-0D3A-4D3B-67EB-9CAA9B3780D0}"/>
              </a:ext>
            </a:extLst>
          </p:cNvPr>
          <p:cNvPicPr>
            <a:picLocks noChangeAspect="1"/>
          </p:cNvPicPr>
          <p:nvPr/>
        </p:nvPicPr>
        <p:blipFill>
          <a:blip r:embed="rId3"/>
          <a:stretch>
            <a:fillRect/>
          </a:stretch>
        </p:blipFill>
        <p:spPr>
          <a:xfrm>
            <a:off x="2153740" y="0"/>
            <a:ext cx="4836519" cy="6858000"/>
          </a:xfrm>
          <a:prstGeom prst="rect">
            <a:avLst/>
          </a:prstGeom>
        </p:spPr>
      </p:pic>
    </p:spTree>
    <p:extLst>
      <p:ext uri="{BB962C8B-B14F-4D97-AF65-F5344CB8AC3E}">
        <p14:creationId xmlns:p14="http://schemas.microsoft.com/office/powerpoint/2010/main" val="177331025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messages</a:t>
            </a:r>
          </a:p>
        </p:txBody>
      </p:sp>
      <p:sp>
        <p:nvSpPr>
          <p:cNvPr id="3" name="Content Placeholder 2"/>
          <p:cNvSpPr>
            <a:spLocks noGrp="1"/>
          </p:cNvSpPr>
          <p:nvPr>
            <p:ph idx="1"/>
          </p:nvPr>
        </p:nvSpPr>
        <p:spPr>
          <a:xfrm>
            <a:off x="628650" y="1825624"/>
            <a:ext cx="7886700" cy="4564289"/>
          </a:xfrm>
        </p:spPr>
        <p:txBody>
          <a:bodyPr/>
          <a:lstStyle/>
          <a:p>
            <a:r>
              <a:rPr lang="en-GB" b="1" dirty="0"/>
              <a:t>Research</a:t>
            </a:r>
            <a:r>
              <a:rPr lang="en-GB" dirty="0"/>
              <a:t> courses and institutions carefully before applying</a:t>
            </a:r>
          </a:p>
          <a:p>
            <a:r>
              <a:rPr lang="en-GB" b="1" dirty="0"/>
              <a:t>Spend time </a:t>
            </a:r>
            <a:r>
              <a:rPr lang="en-GB" dirty="0"/>
              <a:t>writing a quality application (including personal statement)</a:t>
            </a:r>
          </a:p>
          <a:p>
            <a:r>
              <a:rPr lang="en-GB" b="1" dirty="0"/>
              <a:t>Use your 5 choices wisely </a:t>
            </a:r>
            <a:r>
              <a:rPr lang="en-GB" dirty="0"/>
              <a:t>– be realistic!</a:t>
            </a:r>
          </a:p>
          <a:p>
            <a:r>
              <a:rPr lang="en-GB" dirty="0"/>
              <a:t>Beware the pull of the </a:t>
            </a:r>
            <a:r>
              <a:rPr lang="en-GB" b="1" dirty="0"/>
              <a:t>unconditional offer</a:t>
            </a:r>
          </a:p>
          <a:p>
            <a:r>
              <a:rPr lang="en-GB" dirty="0"/>
              <a:t>Do not be put off by </a:t>
            </a:r>
            <a:r>
              <a:rPr lang="en-GB" b="1" dirty="0"/>
              <a:t>financial considerations</a:t>
            </a:r>
          </a:p>
          <a:p>
            <a:r>
              <a:rPr lang="en-GB" b="1" dirty="0"/>
              <a:t>Ultimately, the quality of the course being offered trumps everything else.</a:t>
            </a:r>
          </a:p>
        </p:txBody>
      </p:sp>
    </p:spTree>
    <p:extLst>
      <p:ext uri="{BB962C8B-B14F-4D97-AF65-F5344CB8AC3E}">
        <p14:creationId xmlns:p14="http://schemas.microsoft.com/office/powerpoint/2010/main" val="599215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7C8A8419482E74C966C7D637727E4F2" ma:contentTypeVersion="16" ma:contentTypeDescription="Create a new document." ma:contentTypeScope="" ma:versionID="76682e760a5c45c9523620e7cdee9550">
  <xsd:schema xmlns:xsd="http://www.w3.org/2001/XMLSchema" xmlns:xs="http://www.w3.org/2001/XMLSchema" xmlns:p="http://schemas.microsoft.com/office/2006/metadata/properties" xmlns:ns1="http://schemas.microsoft.com/sharepoint/v3" xmlns:ns3="e6118439-3bb3-4961-ae7e-14f6208770a6" xmlns:ns4="675aa7c0-55c6-44e7-9576-bf5d6073b2af" targetNamespace="http://schemas.microsoft.com/office/2006/metadata/properties" ma:root="true" ma:fieldsID="3e97215452af9f5ef9f900ed4726ff29" ns1:_="" ns3:_="" ns4:_="">
    <xsd:import namespace="http://schemas.microsoft.com/sharepoint/v3"/>
    <xsd:import namespace="e6118439-3bb3-4961-ae7e-14f6208770a6"/>
    <xsd:import namespace="675aa7c0-55c6-44e7-9576-bf5d6073b2af"/>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element ref="ns4:MediaServiceAutoKeyPoints" minOccurs="0"/>
                <xsd:element ref="ns4:MediaServiceKeyPoints" minOccurs="0"/>
                <xsd:element ref="ns4:MediaLengthInSeconds"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2" nillable="true" ma:displayName="Unified Compliance Policy Properties" ma:hidden="true" ma:internalName="_ip_UnifiedCompliancePolicyProperties">
      <xsd:simpleType>
        <xsd:restriction base="dms:Note"/>
      </xsd:simpleType>
    </xsd:element>
    <xsd:element name="_ip_UnifiedCompliancePolicyUIAction" ma:index="2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6118439-3bb3-4961-ae7e-14f6208770a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75aa7c0-55c6-44e7-9576-bf5d6073b2af"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e6118439-3bb3-4961-ae7e-14f6208770a6">
      <UserInfo>
        <DisplayName>Lauren Sloka</DisplayName>
        <AccountId>18</AccountId>
        <AccountType/>
      </UserInfo>
      <UserInfo>
        <DisplayName>Abbie Hosie</DisplayName>
        <AccountId>500</AccountId>
        <AccountType/>
      </UserInfo>
      <UserInfo>
        <DisplayName>Laura Nash</DisplayName>
        <AccountId>70</AccountId>
        <AccountType/>
      </UserInfo>
      <UserInfo>
        <DisplayName>Chris Austin</DisplayName>
        <AccountId>21</AccountId>
        <AccountType/>
      </UserInfo>
    </SharedWithUsers>
    <_ip_UnifiedCompliancePolicyUIAction xmlns="http://schemas.microsoft.com/sharepoint/v3"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A1F2F05-1CB5-4287-8755-998305A30E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e6118439-3bb3-4961-ae7e-14f6208770a6"/>
    <ds:schemaRef ds:uri="675aa7c0-55c6-44e7-9576-bf5d6073b2a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6F4A6CE-32D0-4BC4-ACEF-EE292B998763}">
  <ds:schemaRefs>
    <ds:schemaRef ds:uri="http://schemas.openxmlformats.org/package/2006/metadata/core-properties"/>
    <ds:schemaRef ds:uri="http://schemas.microsoft.com/office/2006/documentManagement/types"/>
    <ds:schemaRef ds:uri="http://www.w3.org/XML/1998/namespace"/>
    <ds:schemaRef ds:uri="http://schemas.microsoft.com/office/2006/metadata/properties"/>
    <ds:schemaRef ds:uri="http://purl.org/dc/terms/"/>
    <ds:schemaRef ds:uri="http://schemas.microsoft.com/office/infopath/2007/PartnerControls"/>
    <ds:schemaRef ds:uri="e6118439-3bb3-4961-ae7e-14f6208770a6"/>
    <ds:schemaRef ds:uri="675aa7c0-55c6-44e7-9576-bf5d6073b2af"/>
    <ds:schemaRef ds:uri="http://schemas.microsoft.com/sharepoint/v3"/>
    <ds:schemaRef ds:uri="http://purl.org/dc/dcmitype/"/>
    <ds:schemaRef ds:uri="http://purl.org/dc/elements/1.1/"/>
  </ds:schemaRefs>
</ds:datastoreItem>
</file>

<file path=customXml/itemProps3.xml><?xml version="1.0" encoding="utf-8"?>
<ds:datastoreItem xmlns:ds="http://schemas.openxmlformats.org/officeDocument/2006/customXml" ds:itemID="{23337CDD-8ABA-4B21-9CC9-BF7D74A9D6E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12960</TotalTime>
  <Words>2613</Words>
  <Application>Microsoft Office PowerPoint</Application>
  <PresentationFormat>On-screen Show (4:3)</PresentationFormat>
  <Paragraphs>386</Paragraphs>
  <Slides>59</Slides>
  <Notes>28</Notes>
  <HiddenSlides>0</HiddenSlides>
  <MMClips>0</MMClips>
  <ScaleCrop>false</ScaleCrop>
  <HeadingPairs>
    <vt:vector size="4" baseType="variant">
      <vt:variant>
        <vt:lpstr>Theme</vt:lpstr>
      </vt:variant>
      <vt:variant>
        <vt:i4>1</vt:i4>
      </vt:variant>
      <vt:variant>
        <vt:lpstr>Slide Titles</vt:lpstr>
      </vt:variant>
      <vt:variant>
        <vt:i4>59</vt:i4>
      </vt:variant>
    </vt:vector>
  </HeadingPairs>
  <TitlesOfParts>
    <vt:vector size="60" baseType="lpstr">
      <vt:lpstr>Office Theme</vt:lpstr>
      <vt:lpstr>PowerPoint Presentation</vt:lpstr>
      <vt:lpstr>Key messages</vt:lpstr>
      <vt:lpstr>PowerPoint Presentation</vt:lpstr>
      <vt:lpstr>PowerPoint Presentation</vt:lpstr>
      <vt:lpstr>PowerPoint Presentation</vt:lpstr>
      <vt:lpstr>PowerPoint Presentation</vt:lpstr>
      <vt:lpstr>PowerPoint Presentation</vt:lpstr>
      <vt:lpstr>UCAS Undergraduate Applications by Subject, 2025:</vt:lpstr>
      <vt:lpstr>PowerPoint Presentation</vt:lpstr>
      <vt:lpstr>PowerPoint Presentation</vt:lpstr>
      <vt:lpstr>PowerPoint Presentation</vt:lpstr>
      <vt:lpstr>Different Types of Degree</vt:lpstr>
      <vt:lpstr>Different Types of Qualification</vt:lpstr>
      <vt:lpstr>PowerPoint Presentation</vt:lpstr>
      <vt:lpstr>VETERINARY MEDICINE</vt:lpstr>
      <vt:lpstr>ENGLISH</vt:lpstr>
      <vt:lpstr>HISTORY </vt:lpstr>
      <vt:lpstr>PowerPoint Presentation</vt:lpstr>
      <vt:lpstr>PowerPoint Presentation</vt:lpstr>
      <vt:lpstr>PowerPoint Presentation</vt:lpstr>
      <vt:lpstr>PowerPoint Presentation</vt:lpstr>
      <vt:lpstr>Key Dates</vt:lpstr>
      <vt:lpstr>Useful publications</vt:lpstr>
      <vt:lpstr>Useful websites</vt:lpstr>
      <vt:lpstr>PowerPoint Presentation</vt:lpstr>
      <vt:lpstr>In the news…</vt:lpstr>
      <vt:lpstr>PowerPoint Presentation</vt:lpstr>
      <vt:lpstr>PowerPoint Presentation</vt:lpstr>
      <vt:lpstr>PowerPoint Presentation</vt:lpstr>
      <vt:lpstr>The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Don’t Drop Out!</vt:lpstr>
      <vt:lpstr>PowerPoint Presentation</vt:lpstr>
      <vt:lpstr>PowerPoint Presentation</vt:lpstr>
      <vt:lpstr>PowerPoint Presentation</vt:lpstr>
      <vt:lpstr>Key messages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 Austin</dc:creator>
  <cp:lastModifiedBy>Adam Teasdale</cp:lastModifiedBy>
  <cp:revision>109</cp:revision>
  <dcterms:created xsi:type="dcterms:W3CDTF">2018-11-18T17:43:14Z</dcterms:created>
  <dcterms:modified xsi:type="dcterms:W3CDTF">2025-06-04T07:14:30Z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0x01010007C8A8419482E74C966C7D637727E4F2</vt:lpwstr>
  </property>
  <property fmtid="{D5CDD505-2E9C-101B-9397-08002B2CF9AE}" pid="3" name="Project">
    <vt:lpwstr>210;#Communication Package|0089c38c-600f-48c3-ba1f-18f1bb8f656a</vt:lpwstr>
  </property>
  <property fmtid="{D5CDD505-2E9C-101B-9397-08002B2CF9AE}" pid="4" name="Department">
    <vt:lpwstr/>
  </property>
  <property fmtid="{D5CDD505-2E9C-101B-9397-08002B2CF9AE}" pid="5" name="Record Type">
    <vt:lpwstr/>
  </property>
  <property fmtid="{D5CDD505-2E9C-101B-9397-08002B2CF9AE}" pid="6" name="Exhibition Unit">
    <vt:lpwstr>211;#NA|5e93adc1-4d35-4c54-86a1-55b5335fbc41</vt:lpwstr>
  </property>
  <property fmtid="{D5CDD505-2E9C-101B-9397-08002B2CF9AE}" pid="7" name="Group1">
    <vt:lpwstr/>
  </property>
  <property fmtid="{D5CDD505-2E9C-101B-9397-08002B2CF9AE}" pid="8" name="Clients">
    <vt:lpwstr>181;#Department for Education|bac561eb-e196-4c39-81e4-25efb45e197b</vt:lpwstr>
  </property>
</Properties>
</file>