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8"/>
  </p:notesMasterIdLst>
  <p:sldIdLst>
    <p:sldId id="270" r:id="rId5"/>
    <p:sldId id="273" r:id="rId6"/>
    <p:sldId id="274" r:id="rId7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1A3C"/>
    <a:srgbClr val="1A1330"/>
    <a:srgbClr val="FFFCE9"/>
    <a:srgbClr val="F49100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361" autoAdjust="0"/>
  </p:normalViewPr>
  <p:slideViewPr>
    <p:cSldViewPr snapToGrid="0">
      <p:cViewPr varScale="1">
        <p:scale>
          <a:sx n="72" d="100"/>
          <a:sy n="72" d="100"/>
        </p:scale>
        <p:origin x="3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899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93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96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52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6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74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264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36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1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97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04/11/2026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7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3.svg"/><Relationship Id="rId3" Type="http://schemas.openxmlformats.org/officeDocument/2006/relationships/image" Target="../media/image15.jpeg"/><Relationship Id="rId7" Type="http://schemas.openxmlformats.org/officeDocument/2006/relationships/image" Target="../media/image6.svg"/><Relationship Id="rId12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jpeg"/><Relationship Id="rId7" Type="http://schemas.openxmlformats.org/officeDocument/2006/relationships/image" Target="../media/image6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13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CCDF91A5-F309-DECE-C8E1-64FAB752199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F34E26-6C33-A835-B0EA-BF410DFB200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3" b="23849"/>
          <a:stretch>
            <a:fillRect/>
          </a:stretch>
        </p:blipFill>
        <p:spPr>
          <a:xfrm>
            <a:off x="0" y="501445"/>
            <a:ext cx="6858000" cy="695084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FE406A5-2B67-3660-181B-7CBDE1CF5E8B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31" name="Picture 30" descr="A picture containing text&#10;&#10;Description automatically generated">
            <a:extLst>
              <a:ext uri="{FF2B5EF4-FFF2-40B4-BE49-F238E27FC236}">
                <a16:creationId xmlns:a16="http://schemas.microsoft.com/office/drawing/2014/main" id="{12EA9C9D-E74F-4F6D-B014-6F16D2E7FE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6D361E5-F579-3FA6-2DE0-C6893B093E6C}"/>
              </a:ext>
            </a:extLst>
          </p:cNvPr>
          <p:cNvSpPr txBox="1"/>
          <p:nvPr/>
        </p:nvSpPr>
        <p:spPr>
          <a:xfrm>
            <a:off x="2462892" y="8428085"/>
            <a:ext cx="161585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20F29FC-C915-92E5-0AF9-FCA4B2FA054F}"/>
              </a:ext>
            </a:extLst>
          </p:cNvPr>
          <p:cNvSpPr txBox="1"/>
          <p:nvPr/>
        </p:nvSpPr>
        <p:spPr>
          <a:xfrm>
            <a:off x="2568255" y="8099433"/>
            <a:ext cx="126407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40" name="Freeform 23">
            <a:extLst>
              <a:ext uri="{FF2B5EF4-FFF2-40B4-BE49-F238E27FC236}">
                <a16:creationId xmlns:a16="http://schemas.microsoft.com/office/drawing/2014/main" id="{6A4D5313-91AB-1FF9-62E4-932B1894A8B0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34ED682-5589-377E-7E7C-AAF7727B9AFA}"/>
              </a:ext>
            </a:extLst>
          </p:cNvPr>
          <p:cNvSpPr txBox="1"/>
          <p:nvPr/>
        </p:nvSpPr>
        <p:spPr>
          <a:xfrm>
            <a:off x="2306457" y="8779446"/>
            <a:ext cx="194948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1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1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7F540542-4063-6707-AADA-C8F10F820C71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0DB5F3F4-8FF9-4451-5205-4C6E2EB8BBA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853BA9D0-71CA-92C1-796D-98D157939E8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8" name="Group 10">
              <a:extLst>
                <a:ext uri="{FF2B5EF4-FFF2-40B4-BE49-F238E27FC236}">
                  <a16:creationId xmlns:a16="http://schemas.microsoft.com/office/drawing/2014/main" id="{9D47FEBD-B8F8-5A9F-D140-45D10C7E514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1" name="Freeform 11">
                <a:extLst>
                  <a:ext uri="{FF2B5EF4-FFF2-40B4-BE49-F238E27FC236}">
                    <a16:creationId xmlns:a16="http://schemas.microsoft.com/office/drawing/2014/main" id="{14F01530-ED8A-7980-7E42-C2D5E1F5D6D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2" name="TextBox 12">
                <a:extLst>
                  <a:ext uri="{FF2B5EF4-FFF2-40B4-BE49-F238E27FC236}">
                    <a16:creationId xmlns:a16="http://schemas.microsoft.com/office/drawing/2014/main" id="{1E29183A-6620-2178-EEB9-06D6F3C6E4DE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54" name="Group 13">
              <a:extLst>
                <a:ext uri="{FF2B5EF4-FFF2-40B4-BE49-F238E27FC236}">
                  <a16:creationId xmlns:a16="http://schemas.microsoft.com/office/drawing/2014/main" id="{3B46F3D6-4B07-8C54-2E76-099C4631CF4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8" name="Freeform 14">
                <a:extLst>
                  <a:ext uri="{FF2B5EF4-FFF2-40B4-BE49-F238E27FC236}">
                    <a16:creationId xmlns:a16="http://schemas.microsoft.com/office/drawing/2014/main" id="{17353F5F-156C-1A82-C9BD-CB1A36DC669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TextBox 15">
                <a:extLst>
                  <a:ext uri="{FF2B5EF4-FFF2-40B4-BE49-F238E27FC236}">
                    <a16:creationId xmlns:a16="http://schemas.microsoft.com/office/drawing/2014/main" id="{2EBF75A7-1771-65FC-67D4-22E4F5732AA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D7E0364-81C9-4D42-7E3C-0C7B00C92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04517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BBF65C-81E5-652B-E3C4-DCF35B9427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05" y="1269659"/>
            <a:ext cx="851793" cy="3760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6AC28C-715C-B620-56A4-3158AE613B66}"/>
              </a:ext>
            </a:extLst>
          </p:cNvPr>
          <p:cNvSpPr txBox="1"/>
          <p:nvPr/>
        </p:nvSpPr>
        <p:spPr>
          <a:xfrm>
            <a:off x="1221912" y="2149111"/>
            <a:ext cx="990977" cy="9387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with Garlic Bread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 &amp; Toppings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7E0381-5F21-759A-3988-E384FACF5343}"/>
              </a:ext>
            </a:extLst>
          </p:cNvPr>
          <p:cNvSpPr txBox="1"/>
          <p:nvPr/>
        </p:nvSpPr>
        <p:spPr>
          <a:xfrm>
            <a:off x="1508088" y="1694998"/>
            <a:ext cx="471559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  <a:ea typeface="DengXian Light"/>
              </a:rPr>
              <a:t>(v)</a:t>
            </a:r>
            <a:endParaRPr lang="en-GB" sz="11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529A62-0953-A770-F760-CC0764DF5E93}"/>
              </a:ext>
            </a:extLst>
          </p:cNvPr>
          <p:cNvSpPr txBox="1"/>
          <p:nvPr/>
        </p:nvSpPr>
        <p:spPr>
          <a:xfrm>
            <a:off x="2242723" y="2113608"/>
            <a:ext cx="988741" cy="10618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with Kobez Bread (v), Fattoush Salad (v) &amp; Yoghurt Dip (v)</a:t>
            </a:r>
            <a:endParaRPr lang="en-US" sz="1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F9C6DCF-A484-F59D-59A1-23AE56FB9D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321" y="1222621"/>
            <a:ext cx="869978" cy="29397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F882E56-8D6A-9F46-5AB5-39EA2674F5E5}"/>
              </a:ext>
            </a:extLst>
          </p:cNvPr>
          <p:cNvSpPr txBox="1"/>
          <p:nvPr/>
        </p:nvSpPr>
        <p:spPr>
          <a:xfrm>
            <a:off x="2092377" y="1597491"/>
            <a:ext cx="1265495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/>
              </a:rPr>
              <a:t>Lemon &amp; Garlic Chicken</a:t>
            </a:r>
            <a:endParaRPr lang="en-GB" sz="105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B8ACC41-4F15-EB7F-A5F4-6E47830189CF}"/>
              </a:ext>
            </a:extLst>
          </p:cNvPr>
          <p:cNvSpPr txBox="1"/>
          <p:nvPr/>
        </p:nvSpPr>
        <p:spPr>
          <a:xfrm>
            <a:off x="3264610" y="1594473"/>
            <a:ext cx="1314794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</a:p>
          <a:p>
            <a:pPr algn="ctr">
              <a:defRPr/>
            </a:pPr>
            <a:endParaRPr lang="en-GB" sz="1200" b="1" dirty="0">
              <a:solidFill>
                <a:srgbClr val="F49100"/>
              </a:solidFill>
              <a:latin typeface="Campaign Thin"/>
              <a:ea typeface="DengXian Light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House Salad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Garlic Bread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23" name="Group 7">
            <a:extLst>
              <a:ext uri="{FF2B5EF4-FFF2-40B4-BE49-F238E27FC236}">
                <a16:creationId xmlns:a16="http://schemas.microsoft.com/office/drawing/2014/main" id="{9ABB99A5-968E-689B-D490-C640613DFBE6}"/>
              </a:ext>
            </a:extLst>
          </p:cNvPr>
          <p:cNvGrpSpPr/>
          <p:nvPr/>
        </p:nvGrpSpPr>
        <p:grpSpPr>
          <a:xfrm>
            <a:off x="4161610" y="2764319"/>
            <a:ext cx="205540" cy="179340"/>
            <a:chOff x="0" y="184916"/>
            <a:chExt cx="3741232" cy="3636623"/>
          </a:xfrm>
        </p:grpSpPr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C960FF34-D981-82E2-FC48-C5C09DB12DBF}"/>
                </a:ext>
              </a:extLst>
            </p:cNvPr>
            <p:cNvSpPr/>
            <p:nvPr/>
          </p:nvSpPr>
          <p:spPr>
            <a:xfrm>
              <a:off x="608328" y="853820"/>
              <a:ext cx="3132904" cy="2967719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8CE5DA49-E23D-D2C0-F972-4B0699D0E1C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39" name="Group 10">
              <a:extLst>
                <a:ext uri="{FF2B5EF4-FFF2-40B4-BE49-F238E27FC236}">
                  <a16:creationId xmlns:a16="http://schemas.microsoft.com/office/drawing/2014/main" id="{CACFAD36-B419-DA1E-0FBF-0100CC00324A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6" name="Freeform 11">
                <a:extLst>
                  <a:ext uri="{FF2B5EF4-FFF2-40B4-BE49-F238E27FC236}">
                    <a16:creationId xmlns:a16="http://schemas.microsoft.com/office/drawing/2014/main" id="{FFD8F703-2DCD-32F9-F7A3-AAAC7A3A7F2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6AAA44A7-4A25-AE79-687A-69B8E8EB4E3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6" name="Group 13">
              <a:extLst>
                <a:ext uri="{FF2B5EF4-FFF2-40B4-BE49-F238E27FC236}">
                  <a16:creationId xmlns:a16="http://schemas.microsoft.com/office/drawing/2014/main" id="{166709C7-3C92-D3FC-D761-E49CAB1C9F5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7" name="Freeform 14">
                <a:extLst>
                  <a:ext uri="{FF2B5EF4-FFF2-40B4-BE49-F238E27FC236}">
                    <a16:creationId xmlns:a16="http://schemas.microsoft.com/office/drawing/2014/main" id="{4B2B63DD-0CF1-0F00-EE78-BBCAF4B303D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TextBox 15">
                <a:extLst>
                  <a:ext uri="{FF2B5EF4-FFF2-40B4-BE49-F238E27FC236}">
                    <a16:creationId xmlns:a16="http://schemas.microsoft.com/office/drawing/2014/main" id="{30489D9D-97E8-DCAB-95B4-75F35A0CCAD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866584D7-F468-AD36-698B-C187299D5BB9}"/>
              </a:ext>
            </a:extLst>
          </p:cNvPr>
          <p:cNvGrpSpPr/>
          <p:nvPr/>
        </p:nvGrpSpPr>
        <p:grpSpPr>
          <a:xfrm>
            <a:off x="4416566" y="1167614"/>
            <a:ext cx="1302136" cy="1596591"/>
            <a:chOff x="6960138" y="1884848"/>
            <a:chExt cx="2128895" cy="1596591"/>
          </a:xfrm>
        </p:grpSpPr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AE1B431F-0171-8EB0-D518-9DFF59096FF2}"/>
                </a:ext>
              </a:extLst>
            </p:cNvPr>
            <p:cNvSpPr txBox="1"/>
            <p:nvPr/>
          </p:nvSpPr>
          <p:spPr>
            <a:xfrm>
              <a:off x="6960138" y="2342666"/>
              <a:ext cx="2128895" cy="113877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Chicken Korma</a:t>
              </a:r>
            </a:p>
            <a:p>
              <a:pPr algn="ctr"/>
              <a:endParaRPr lang="en-GB" sz="1100" b="1" dirty="0">
                <a:solidFill>
                  <a:srgbClr val="F49100"/>
                </a:solidFill>
                <a:latin typeface="Campaign Thin"/>
                <a:ea typeface="DengXian Light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Toasted Coconut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050" dirty="0">
                <a:solidFill>
                  <a:srgbClr val="F49100"/>
                </a:solidFill>
                <a:latin typeface="Campaign Thin"/>
                <a:ea typeface="DengXian Light"/>
              </a:endParaRPr>
            </a:p>
          </p:txBody>
        </p:sp>
        <p:pic>
          <p:nvPicPr>
            <p:cNvPr id="89" name="Picture 6" descr="A group of bowls with different colored powders&#10;&#10;Description automatically generated">
              <a:extLst>
                <a:ext uri="{FF2B5EF4-FFF2-40B4-BE49-F238E27FC236}">
                  <a16:creationId xmlns:a16="http://schemas.microsoft.com/office/drawing/2014/main" id="{3BDFA37F-4C32-0DF0-6F40-D1439DA18B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9649" y="1884848"/>
              <a:ext cx="929545" cy="425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8BC5F0BF-0BDD-A0F7-37DE-DCCFFADF9E0B}"/>
              </a:ext>
            </a:extLst>
          </p:cNvPr>
          <p:cNvSpPr txBox="1"/>
          <p:nvPr/>
        </p:nvSpPr>
        <p:spPr>
          <a:xfrm>
            <a:off x="5541945" y="1648335"/>
            <a:ext cx="1372299" cy="7540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Battered </a:t>
            </a:r>
          </a:p>
          <a:p>
            <a:pPr algn="ctr"/>
            <a:r>
              <a:rPr lang="en-GB" sz="11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Pollock </a:t>
            </a:r>
          </a:p>
          <a:p>
            <a:pPr algn="ctr"/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05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) &amp; Peas (</a:t>
            </a:r>
            <a:r>
              <a:rPr lang="en-GB" sz="105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05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27488A00-2F3C-A030-EB2D-3E62A8B49DA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73" y="1278312"/>
            <a:ext cx="1093673" cy="262301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37A8331B-38C6-87C3-C2FC-B55A872C96AB}"/>
              </a:ext>
            </a:extLst>
          </p:cNvPr>
          <p:cNvSpPr txBox="1"/>
          <p:nvPr/>
        </p:nvSpPr>
        <p:spPr>
          <a:xfrm>
            <a:off x="5705473" y="3698275"/>
            <a:ext cx="1074380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Cheesy Bean Filled Pasty (v)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 &amp; Peas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ED20C388-60DA-87DF-33EE-7FE478251FF6}"/>
              </a:ext>
            </a:extLst>
          </p:cNvPr>
          <p:cNvGrpSpPr/>
          <p:nvPr/>
        </p:nvGrpSpPr>
        <p:grpSpPr>
          <a:xfrm>
            <a:off x="3196893" y="3599905"/>
            <a:ext cx="1400669" cy="1849058"/>
            <a:chOff x="3139593" y="3611694"/>
            <a:chExt cx="1400669" cy="1849058"/>
          </a:xfrm>
        </p:grpSpPr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5DB178DA-5E54-E13D-3EC8-E63C7721B9A3}"/>
                </a:ext>
              </a:extLst>
            </p:cNvPr>
            <p:cNvSpPr txBox="1"/>
            <p:nvPr/>
          </p:nvSpPr>
          <p:spPr>
            <a:xfrm>
              <a:off x="3139593" y="3611694"/>
              <a:ext cx="1400669" cy="153888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Garden Vegetable Cottage Pie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 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Carrots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 Gravy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400" b="1" dirty="0">
                <a:solidFill>
                  <a:srgbClr val="201A3C"/>
                </a:solidFill>
                <a:latin typeface="Campaign Thin"/>
              </a:endParaRPr>
            </a:p>
            <a:p>
              <a:pPr algn="ctr"/>
              <a:endPara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</p:txBody>
        </p:sp>
        <p:pic>
          <p:nvPicPr>
            <p:cNvPr id="96" name="Picture 95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15000DA8-8A56-15AA-9272-4A52C5ED3A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0036" y="5105311"/>
              <a:ext cx="369341" cy="355441"/>
            </a:xfrm>
            <a:prstGeom prst="rect">
              <a:avLst/>
            </a:prstGeom>
          </p:spPr>
        </p:pic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719FD11-42BB-E65E-A3E6-EA6BCECF31C8}"/>
              </a:ext>
            </a:extLst>
          </p:cNvPr>
          <p:cNvGrpSpPr/>
          <p:nvPr/>
        </p:nvGrpSpPr>
        <p:grpSpPr>
          <a:xfrm>
            <a:off x="4494841" y="3499102"/>
            <a:ext cx="1238996" cy="1715095"/>
            <a:chOff x="7157051" y="2921395"/>
            <a:chExt cx="1373773" cy="171509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8ECF716-86C1-0245-B997-009D6A391908}"/>
                </a:ext>
              </a:extLst>
            </p:cNvPr>
            <p:cNvSpPr txBox="1"/>
            <p:nvPr/>
          </p:nvSpPr>
          <p:spPr>
            <a:xfrm>
              <a:off x="7157051" y="3343828"/>
              <a:ext cx="1373773" cy="12926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Sweet Potato Tikka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Rice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Onion Salad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100" b="1" dirty="0">
                <a:solidFill>
                  <a:srgbClr val="F49100"/>
                </a:solidFill>
                <a:latin typeface="Campaign Thin"/>
                <a:ea typeface="DengXian Light"/>
              </a:endParaRPr>
            </a:p>
          </p:txBody>
        </p:sp>
        <p:pic>
          <p:nvPicPr>
            <p:cNvPr id="99" name="Picture 6" descr="A group of bowls with different colored powders&#10;&#10;Description automatically generated">
              <a:extLst>
                <a:ext uri="{FF2B5EF4-FFF2-40B4-BE49-F238E27FC236}">
                  <a16:creationId xmlns:a16="http://schemas.microsoft.com/office/drawing/2014/main" id="{3C9676F5-4256-0854-DB00-C405595CF7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3058" y="2921395"/>
              <a:ext cx="533737" cy="3983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>
            <a:extLst>
              <a:ext uri="{FF2B5EF4-FFF2-40B4-BE49-F238E27FC236}">
                <a16:creationId xmlns:a16="http://schemas.microsoft.com/office/drawing/2014/main" id="{E29088E0-71A8-7DB8-9094-950C880CACF8}"/>
              </a:ext>
            </a:extLst>
          </p:cNvPr>
          <p:cNvSpPr txBox="1"/>
          <p:nvPr/>
        </p:nvSpPr>
        <p:spPr>
          <a:xfrm>
            <a:off x="1209372" y="3899184"/>
            <a:ext cx="1046205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>
                <a:solidFill>
                  <a:srgbClr val="201A3C"/>
                </a:solidFill>
                <a:latin typeface="Amasis MT Pro Black" panose="02040A04050005020304" pitchFamily="18" charset="0"/>
              </a:rPr>
              <a:t>Chow </a:t>
            </a:r>
          </a:p>
          <a:p>
            <a:pPr algn="ctr"/>
            <a:r>
              <a:rPr lang="en-GB" sz="1200" b="1">
                <a:solidFill>
                  <a:srgbClr val="201A3C"/>
                </a:solidFill>
                <a:latin typeface="Amasis MT Pro Black" panose="02040A04050005020304" pitchFamily="18" charset="0"/>
              </a:rPr>
              <a:t>Mein (v)</a:t>
            </a:r>
          </a:p>
          <a:p>
            <a:pPr algn="ctr"/>
            <a:r>
              <a:rPr lang="en-GB" sz="1100" b="1">
                <a:solidFill>
                  <a:srgbClr val="F49100"/>
                </a:solidFill>
                <a:latin typeface="Campaign Thin"/>
                <a:ea typeface="DengXian Light"/>
              </a:rPr>
              <a:t>with Black Bean Sauce </a:t>
            </a:r>
            <a:endParaRPr lang="en-GB" sz="1050" b="1">
              <a:solidFill>
                <a:srgbClr val="F49100"/>
              </a:solidFill>
              <a:latin typeface="Campaign Thin"/>
              <a:ea typeface="DengXian Light"/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201AD8C2-0CC5-C31E-7FE2-A33B0838F3E0}"/>
              </a:ext>
            </a:extLst>
          </p:cNvPr>
          <p:cNvGrpSpPr/>
          <p:nvPr/>
        </p:nvGrpSpPr>
        <p:grpSpPr>
          <a:xfrm>
            <a:off x="2118248" y="3651629"/>
            <a:ext cx="1254001" cy="1756408"/>
            <a:chOff x="4177275" y="3097086"/>
            <a:chExt cx="1633231" cy="1756408"/>
          </a:xfrm>
        </p:grpSpPr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19C47CEB-2951-BFCF-FE14-37E7086B7F61}"/>
                </a:ext>
              </a:extLst>
            </p:cNvPr>
            <p:cNvSpPr txBox="1"/>
            <p:nvPr/>
          </p:nvSpPr>
          <p:spPr>
            <a:xfrm>
              <a:off x="4356619" y="3097086"/>
              <a:ext cx="1453887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Falafel &amp; spicy tomato sauce bowl </a:t>
              </a:r>
              <a:endParaRPr lang="en-GB" sz="11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C01A12D9-8577-48F4-5BBF-8811F0F1F448}"/>
                </a:ext>
              </a:extLst>
            </p:cNvPr>
            <p:cNvSpPr txBox="1"/>
            <p:nvPr/>
          </p:nvSpPr>
          <p:spPr>
            <a:xfrm>
              <a:off x="4177275" y="3802107"/>
              <a:ext cx="1580804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Mixed Grain Salad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Pickles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Dip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104" name="Picture 103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A8A5C2E1-8F98-2133-0219-FB9D2958F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1222" y="4551747"/>
              <a:ext cx="413724" cy="301747"/>
            </a:xfrm>
            <a:prstGeom prst="rect">
              <a:avLst/>
            </a:prstGeom>
          </p:spPr>
        </p:pic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47FB2C81-4BA5-ECEF-B434-C4B97DDFDA23}"/>
              </a:ext>
            </a:extLst>
          </p:cNvPr>
          <p:cNvSpPr txBox="1"/>
          <p:nvPr/>
        </p:nvSpPr>
        <p:spPr>
          <a:xfrm>
            <a:off x="3196603" y="6033246"/>
            <a:ext cx="1379103" cy="81560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Sticky Toffee Apple Crumble (</a:t>
            </a:r>
            <a:r>
              <a:rPr lang="en-GB" sz="1200" b="1" dirty="0" err="1">
                <a:solidFill>
                  <a:srgbClr val="201A3C"/>
                </a:solidFill>
                <a:latin typeface="Amasis MT Pro Black"/>
              </a:rPr>
              <a:t>ve</a:t>
            </a: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)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algn="ctr" defTabSz="914400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  <a:r>
              <a:rPr lang="en-GB" sz="1100" b="1" dirty="0">
                <a:solidFill>
                  <a:srgbClr val="F49100"/>
                </a:solidFill>
                <a:latin typeface="Campaign Thin" panose="02000000000000000000"/>
              </a:rPr>
              <a:t> (v)</a:t>
            </a:r>
            <a:endParaRPr lang="en-GB" sz="11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FFF86CCA-257D-5D9D-46B1-77F7720088A4}"/>
              </a:ext>
            </a:extLst>
          </p:cNvPr>
          <p:cNvSpPr txBox="1"/>
          <p:nvPr/>
        </p:nvSpPr>
        <p:spPr>
          <a:xfrm>
            <a:off x="5731740" y="6050108"/>
            <a:ext cx="1006152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Variety of puddings 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pic>
        <p:nvPicPr>
          <p:cNvPr id="110" name="Picture 109" descr="A picture containing text&#10;&#10;Description automatically generated">
            <a:extLst>
              <a:ext uri="{FF2B5EF4-FFF2-40B4-BE49-F238E27FC236}">
                <a16:creationId xmlns:a16="http://schemas.microsoft.com/office/drawing/2014/main" id="{3B52EE49-82B9-BFA8-FADA-B028B4E6F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816" y="5802061"/>
            <a:ext cx="369341" cy="355441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E717A3CF-633F-E02F-67F7-9819B285B0F0}"/>
              </a:ext>
            </a:extLst>
          </p:cNvPr>
          <p:cNvSpPr txBox="1"/>
          <p:nvPr/>
        </p:nvSpPr>
        <p:spPr>
          <a:xfrm>
            <a:off x="1177174" y="6051500"/>
            <a:ext cx="96337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Fruit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 Muffins (v)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46AE3AA7-EDEB-526A-B31A-630F9DAC6FB5}"/>
              </a:ext>
            </a:extLst>
          </p:cNvPr>
          <p:cNvSpPr txBox="1"/>
          <p:nvPr/>
        </p:nvSpPr>
        <p:spPr>
          <a:xfrm>
            <a:off x="2348573" y="6051500"/>
            <a:ext cx="86575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Mess (v)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A3F41E9-0486-1149-BE95-75AA19590CE6}"/>
              </a:ext>
            </a:extLst>
          </p:cNvPr>
          <p:cNvSpPr txBox="1"/>
          <p:nvPr/>
        </p:nvSpPr>
        <p:spPr>
          <a:xfrm>
            <a:off x="4436998" y="6041677"/>
            <a:ext cx="1500279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Oaty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Flapjack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(</a:t>
            </a:r>
            <a:r>
              <a:rPr lang="en-GB" sz="1200" b="1" dirty="0" err="1">
                <a:solidFill>
                  <a:srgbClr val="201A3C"/>
                </a:solidFill>
                <a:latin typeface="Amasis MT Pro Black"/>
              </a:rPr>
              <a:t>ve</a:t>
            </a: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)</a:t>
            </a:r>
          </a:p>
          <a:p>
            <a:pPr algn="ctr" defTabSz="914400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118" name="Picture 117" descr="A picture containing text&#10;&#10;Description automatically generated">
            <a:extLst>
              <a:ext uri="{FF2B5EF4-FFF2-40B4-BE49-F238E27FC236}">
                <a16:creationId xmlns:a16="http://schemas.microsoft.com/office/drawing/2014/main" id="{B3CBAD81-1E6C-3E59-6310-3D8A2960A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81" y="5767591"/>
            <a:ext cx="369341" cy="355441"/>
          </a:xfrm>
          <a:prstGeom prst="rect">
            <a:avLst/>
          </a:prstGeom>
        </p:spPr>
      </p:pic>
      <p:sp>
        <p:nvSpPr>
          <p:cNvPr id="120" name="Freeform 23">
            <a:extLst>
              <a:ext uri="{FF2B5EF4-FFF2-40B4-BE49-F238E27FC236}">
                <a16:creationId xmlns:a16="http://schemas.microsoft.com/office/drawing/2014/main" id="{F2B81784-C32B-B5A5-88B3-BA756B143BD1}"/>
              </a:ext>
            </a:extLst>
          </p:cNvPr>
          <p:cNvSpPr/>
          <p:nvPr/>
        </p:nvSpPr>
        <p:spPr>
          <a:xfrm>
            <a:off x="3159263" y="6756788"/>
            <a:ext cx="210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2" name="Freeform 23">
            <a:extLst>
              <a:ext uri="{FF2B5EF4-FFF2-40B4-BE49-F238E27FC236}">
                <a16:creationId xmlns:a16="http://schemas.microsoft.com/office/drawing/2014/main" id="{E67CF2CE-DBE1-CFDC-D9AD-A5A3F13C5DA4}"/>
              </a:ext>
            </a:extLst>
          </p:cNvPr>
          <p:cNvSpPr/>
          <p:nvPr/>
        </p:nvSpPr>
        <p:spPr>
          <a:xfrm>
            <a:off x="4635499" y="6365580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5BC6E31-0C36-E429-9DC6-62425A315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25" y="4993764"/>
            <a:ext cx="369341" cy="35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2B2A8-9A12-405B-0685-08195BF25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9452B259-706E-9E5A-87F2-806E39E1AB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A089BB-977A-D39A-38E5-8FD13BC8E75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6" b="24275"/>
          <a:stretch>
            <a:fillRect/>
          </a:stretch>
        </p:blipFill>
        <p:spPr>
          <a:xfrm>
            <a:off x="0" y="615357"/>
            <a:ext cx="6858000" cy="68327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5003EC-8DB7-D0D9-85C3-F1004CAE1A1C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B47B7AF7-DD09-1C9B-8909-E9505D338C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26AC0E-7193-005C-2805-D86A18C780F9}"/>
              </a:ext>
            </a:extLst>
          </p:cNvPr>
          <p:cNvSpPr txBox="1"/>
          <p:nvPr/>
        </p:nvSpPr>
        <p:spPr>
          <a:xfrm>
            <a:off x="2462892" y="8428085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CDB018-F7E5-D8CA-DFED-F2820EC184FC}"/>
              </a:ext>
            </a:extLst>
          </p:cNvPr>
          <p:cNvSpPr txBox="1"/>
          <p:nvPr/>
        </p:nvSpPr>
        <p:spPr>
          <a:xfrm>
            <a:off x="2568255" y="8099433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82BF6E16-2581-3559-28E6-61614163111E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362751-2147-C696-D092-1596A7B95AE3}"/>
              </a:ext>
            </a:extLst>
          </p:cNvPr>
          <p:cNvSpPr txBox="1"/>
          <p:nvPr/>
        </p:nvSpPr>
        <p:spPr>
          <a:xfrm>
            <a:off x="2306457" y="8779446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0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13" name="Group 7">
            <a:extLst>
              <a:ext uri="{FF2B5EF4-FFF2-40B4-BE49-F238E27FC236}">
                <a16:creationId xmlns:a16="http://schemas.microsoft.com/office/drawing/2014/main" id="{A9C60E53-E732-9C16-3D7A-AD206C99C356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E735981F-EA08-51C7-18C3-1F150C826E9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CCA34B9B-1A50-28DD-2FAB-D1E69A89D609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9C7476-B5DB-4E73-7782-EF5EE1ED88F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F17AC4D9-3663-6B64-407D-09FAEB39616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7A4A022B-26C2-B979-DA5A-B83B84354CE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1A959672-E95F-6C56-5C75-33A6F504687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1CF78AA0-7A10-6F71-AD55-DB9BFB1FEBF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7EF7814B-8774-59B3-E1D3-880A968155D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0F6B09D-3345-6809-CB3B-75AE8D14CE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04517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26252F-DBA2-BA76-4D43-7FD5DBFC2413}"/>
              </a:ext>
            </a:extLst>
          </p:cNvPr>
          <p:cNvSpPr txBox="1"/>
          <p:nvPr/>
        </p:nvSpPr>
        <p:spPr>
          <a:xfrm>
            <a:off x="3134088" y="1459550"/>
            <a:ext cx="1460830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Butchers Sausage &amp; Mash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Onion Gravy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  <a:endParaRPr lang="en-GB" sz="12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4303C69-14D4-40EE-E7DC-04657D0B6D6C}"/>
              </a:ext>
            </a:extLst>
          </p:cNvPr>
          <p:cNvGrpSpPr/>
          <p:nvPr/>
        </p:nvGrpSpPr>
        <p:grpSpPr>
          <a:xfrm>
            <a:off x="5507692" y="1466571"/>
            <a:ext cx="1183087" cy="1244350"/>
            <a:chOff x="7680302" y="977184"/>
            <a:chExt cx="1183087" cy="1244350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E1FA5E8-F3F1-00E3-B77E-AA48773AFF75}"/>
                </a:ext>
              </a:extLst>
            </p:cNvPr>
            <p:cNvSpPr txBox="1"/>
            <p:nvPr/>
          </p:nvSpPr>
          <p:spPr>
            <a:xfrm>
              <a:off x="7680302" y="1313593"/>
              <a:ext cx="1183087" cy="90794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100" b="1" dirty="0">
                  <a:solidFill>
                    <a:srgbClr val="201A3C"/>
                  </a:solidFill>
                  <a:latin typeface="Amasis MT Pro Black"/>
                </a:rPr>
                <a:t>Battered fish</a:t>
              </a:r>
            </a:p>
            <a:p>
              <a:pPr algn="ctr">
                <a:defRPr/>
              </a:pP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Sweet Chilli &amp; Lime Mayo (v), Chips (</a:t>
              </a:r>
              <a:r>
                <a:rPr lang="en-GB" sz="105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House Salad (</a:t>
              </a:r>
              <a:r>
                <a:rPr lang="en-GB" sz="105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05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36" name="Picture 35" descr="A blue circle with white fish in it&#10;&#10;AI-generated content may be incorrect.">
              <a:extLst>
                <a:ext uri="{FF2B5EF4-FFF2-40B4-BE49-F238E27FC236}">
                  <a16:creationId xmlns:a16="http://schemas.microsoft.com/office/drawing/2014/main" id="{A10C1C6B-6410-992F-A826-94C520EAD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0931" y="977184"/>
              <a:ext cx="1093673" cy="262301"/>
            </a:xfrm>
            <a:prstGeom prst="rect">
              <a:avLst/>
            </a:prstGeom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F749F84-3FF5-EA53-3440-161D7B6153EE}"/>
              </a:ext>
            </a:extLst>
          </p:cNvPr>
          <p:cNvGrpSpPr/>
          <p:nvPr/>
        </p:nvGrpSpPr>
        <p:grpSpPr>
          <a:xfrm>
            <a:off x="1014712" y="1451873"/>
            <a:ext cx="1335813" cy="1018934"/>
            <a:chOff x="822491" y="1993738"/>
            <a:chExt cx="2065123" cy="1018934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640E931-DE17-6BC4-4E41-EBC5636387C6}"/>
                </a:ext>
              </a:extLst>
            </p:cNvPr>
            <p:cNvSpPr txBox="1"/>
            <p:nvPr/>
          </p:nvSpPr>
          <p:spPr>
            <a:xfrm>
              <a:off x="1108430" y="2412508"/>
              <a:ext cx="152126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Vegetable Spring Rolls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Curry Sauce (v)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27BE7D74-AA45-0D85-8900-1826279E85F4}"/>
                </a:ext>
              </a:extLst>
            </p:cNvPr>
            <p:cNvSpPr txBox="1"/>
            <p:nvPr/>
          </p:nvSpPr>
          <p:spPr>
            <a:xfrm>
              <a:off x="822491" y="1993738"/>
              <a:ext cx="2065123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>
                  <a:solidFill>
                    <a:srgbClr val="201A3C"/>
                  </a:solidFill>
                  <a:latin typeface="Amasis MT Pro Black" panose="02040A04050005020304" pitchFamily="18" charset="0"/>
                </a:rPr>
                <a:t>Nasi Goreng (v)</a:t>
              </a:r>
              <a:endParaRPr lang="en-GB" sz="1100" b="1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4C786101-AA66-EB34-07CB-0525037BE71B}"/>
              </a:ext>
            </a:extLst>
          </p:cNvPr>
          <p:cNvSpPr txBox="1"/>
          <p:nvPr/>
        </p:nvSpPr>
        <p:spPr>
          <a:xfrm>
            <a:off x="4312676" y="1795621"/>
            <a:ext cx="1350332" cy="16158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Quesadilla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Wholemeal Rice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Cucumber Salsa 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  <a:p>
            <a:pPr algn="ctr"/>
            <a:endParaRPr lang="en-GB" sz="1100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F8BAEF6C-C6D5-457E-7914-7393A518EE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755" y="1415364"/>
            <a:ext cx="713154" cy="416576"/>
          </a:xfrm>
          <a:prstGeom prst="rect">
            <a:avLst/>
          </a:prstGeom>
        </p:spPr>
      </p:pic>
      <p:grpSp>
        <p:nvGrpSpPr>
          <p:cNvPr id="59" name="Group 7">
            <a:extLst>
              <a:ext uri="{FF2B5EF4-FFF2-40B4-BE49-F238E27FC236}">
                <a16:creationId xmlns:a16="http://schemas.microsoft.com/office/drawing/2014/main" id="{6E16B10D-AAE0-C77C-91E5-6E9687F9AF66}"/>
              </a:ext>
            </a:extLst>
          </p:cNvPr>
          <p:cNvGrpSpPr/>
          <p:nvPr/>
        </p:nvGrpSpPr>
        <p:grpSpPr>
          <a:xfrm>
            <a:off x="4537999" y="3182903"/>
            <a:ext cx="145512" cy="124476"/>
            <a:chOff x="0" y="184916"/>
            <a:chExt cx="3741232" cy="3636623"/>
          </a:xfrm>
        </p:grpSpPr>
        <p:sp>
          <p:nvSpPr>
            <p:cNvPr id="60" name="Freeform 8">
              <a:extLst>
                <a:ext uri="{FF2B5EF4-FFF2-40B4-BE49-F238E27FC236}">
                  <a16:creationId xmlns:a16="http://schemas.microsoft.com/office/drawing/2014/main" id="{7B104930-B15D-8F25-8C4B-4AFD5396A58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9">
              <a:extLst>
                <a:ext uri="{FF2B5EF4-FFF2-40B4-BE49-F238E27FC236}">
                  <a16:creationId xmlns:a16="http://schemas.microsoft.com/office/drawing/2014/main" id="{BDE454DC-A0FD-1DC6-B1A7-1856D108C421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62" name="Group 10">
              <a:extLst>
                <a:ext uri="{FF2B5EF4-FFF2-40B4-BE49-F238E27FC236}">
                  <a16:creationId xmlns:a16="http://schemas.microsoft.com/office/drawing/2014/main" id="{F390E629-C934-A36E-74E3-84E71223035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6" name="Freeform 11">
                <a:extLst>
                  <a:ext uri="{FF2B5EF4-FFF2-40B4-BE49-F238E27FC236}">
                    <a16:creationId xmlns:a16="http://schemas.microsoft.com/office/drawing/2014/main" id="{891F995F-6AB7-E92A-4DCF-1438E189030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TextBox 12">
                <a:extLst>
                  <a:ext uri="{FF2B5EF4-FFF2-40B4-BE49-F238E27FC236}">
                    <a16:creationId xmlns:a16="http://schemas.microsoft.com/office/drawing/2014/main" id="{943F4045-9CAF-BA9E-4175-429864CA9A33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63" name="Group 13">
              <a:extLst>
                <a:ext uri="{FF2B5EF4-FFF2-40B4-BE49-F238E27FC236}">
                  <a16:creationId xmlns:a16="http://schemas.microsoft.com/office/drawing/2014/main" id="{FB850460-26DD-40B4-6047-3C6507E9064B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4" name="Freeform 14">
                <a:extLst>
                  <a:ext uri="{FF2B5EF4-FFF2-40B4-BE49-F238E27FC236}">
                    <a16:creationId xmlns:a16="http://schemas.microsoft.com/office/drawing/2014/main" id="{21A57BBB-66BD-EDDE-3B72-B955F576FAB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TextBox 15">
                <a:extLst>
                  <a:ext uri="{FF2B5EF4-FFF2-40B4-BE49-F238E27FC236}">
                    <a16:creationId xmlns:a16="http://schemas.microsoft.com/office/drawing/2014/main" id="{26395552-A6D9-7D09-1FBA-59358DC4E00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C615D1D7-9A1C-DC94-BF5C-E90DEEBB1A4B}"/>
              </a:ext>
            </a:extLst>
          </p:cNvPr>
          <p:cNvGrpSpPr/>
          <p:nvPr/>
        </p:nvGrpSpPr>
        <p:grpSpPr>
          <a:xfrm>
            <a:off x="1932211" y="1386589"/>
            <a:ext cx="1542056" cy="1424807"/>
            <a:chOff x="4135974" y="1731803"/>
            <a:chExt cx="1958571" cy="1424807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F64F61CF-1445-FC27-000C-3923871065B3}"/>
                </a:ext>
              </a:extLst>
            </p:cNvPr>
            <p:cNvGrpSpPr/>
            <p:nvPr/>
          </p:nvGrpSpPr>
          <p:grpSpPr>
            <a:xfrm>
              <a:off x="4135974" y="2151220"/>
              <a:ext cx="1958571" cy="1005390"/>
              <a:chOff x="4135974" y="2151220"/>
              <a:chExt cx="1958571" cy="1005390"/>
            </a:xfrm>
          </p:grpSpPr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925F9FF5-1AF0-4D73-A256-C8068750B74B}"/>
                  </a:ext>
                </a:extLst>
              </p:cNvPr>
              <p:cNvSpPr txBox="1"/>
              <p:nvPr/>
            </p:nvSpPr>
            <p:spPr>
              <a:xfrm>
                <a:off x="4135974" y="2879611"/>
                <a:ext cx="1958571" cy="27699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anchor="t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with Herbed Couscous (</a:t>
                </a:r>
                <a:r>
                  <a:rPr kumimoji="0" lang="en-GB" sz="1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ve</a:t>
                </a:r>
                <a:r>
                  <a:rPr kumimoji="0" lang="en-GB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49100"/>
                    </a:solidFill>
                    <a:effectLst/>
                    <a:uLnTx/>
                    <a:uFillTx/>
                    <a:latin typeface="Campaign Thin"/>
                    <a:ea typeface="DengXian Light"/>
                  </a:rPr>
                  <a:t>)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3460E059-3968-7AF4-3786-9CA47FA544DE}"/>
                  </a:ext>
                </a:extLst>
              </p:cNvPr>
              <p:cNvSpPr txBox="1"/>
              <p:nvPr/>
            </p:nvSpPr>
            <p:spPr>
              <a:xfrm>
                <a:off x="4310152" y="2151220"/>
                <a:ext cx="1610218" cy="52322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01A3C"/>
                    </a:solidFill>
                    <a:effectLst/>
                    <a:uLnTx/>
                    <a:uFillTx/>
                    <a:latin typeface="Amasis MT Pro Black"/>
                  </a:rPr>
                  <a:t>Buffalo Chicken Thigh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A4CD5521-0867-DE15-6F11-C9FD3CB7FC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683" y="1731803"/>
              <a:ext cx="905780" cy="375670"/>
            </a:xfrm>
            <a:prstGeom prst="rect">
              <a:avLst/>
            </a:prstGeom>
          </p:spPr>
        </p:pic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086E0086-4316-B23F-C93C-8608085BD764}"/>
              </a:ext>
            </a:extLst>
          </p:cNvPr>
          <p:cNvSpPr txBox="1"/>
          <p:nvPr/>
        </p:nvSpPr>
        <p:spPr>
          <a:xfrm>
            <a:off x="5731959" y="4237637"/>
            <a:ext cx="1158178" cy="7848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200" b="1" dirty="0">
                <a:solidFill>
                  <a:srgbClr val="201A3C"/>
                </a:solidFill>
                <a:latin typeface="Amasis MT Pro Black"/>
              </a:rPr>
              <a:t>Burger (v)</a:t>
            </a:r>
          </a:p>
          <a:p>
            <a:pPr algn="ctr">
              <a:defRPr/>
            </a:pP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 &amp; House Salad (</a:t>
            </a:r>
            <a:r>
              <a:rPr lang="en-GB" sz="11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1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D547EFF-B0F7-6C12-7B3F-B36DFBAF979A}"/>
              </a:ext>
            </a:extLst>
          </p:cNvPr>
          <p:cNvGrpSpPr/>
          <p:nvPr/>
        </p:nvGrpSpPr>
        <p:grpSpPr>
          <a:xfrm>
            <a:off x="3338675" y="3802934"/>
            <a:ext cx="1158177" cy="1413003"/>
            <a:chOff x="3300510" y="3857511"/>
            <a:chExt cx="1158177" cy="1413003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9E86B316-1E5E-C91C-F003-E4674C8BD4CD}"/>
                </a:ext>
              </a:extLst>
            </p:cNvPr>
            <p:cNvSpPr txBox="1"/>
            <p:nvPr/>
          </p:nvSpPr>
          <p:spPr>
            <a:xfrm>
              <a:off x="3300510" y="3857511"/>
              <a:ext cx="1158177" cy="110799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Veggie Sausage &amp; Mash (</a:t>
              </a:r>
              <a:r>
                <a:rPr lang="en-GB" sz="14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4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>
                <a:defRPr/>
              </a:pP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Onion Gravy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76" name="Picture 75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0016DD85-594E-73CE-3EE7-BA5AB81CD3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8995" y="4918351"/>
              <a:ext cx="365935" cy="352163"/>
            </a:xfrm>
            <a:prstGeom prst="rect">
              <a:avLst/>
            </a:prstGeom>
          </p:spPr>
        </p:pic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D60974E-9624-0A73-0A65-075A5F50F2CC}"/>
              </a:ext>
            </a:extLst>
          </p:cNvPr>
          <p:cNvGrpSpPr/>
          <p:nvPr/>
        </p:nvGrpSpPr>
        <p:grpSpPr>
          <a:xfrm>
            <a:off x="1014713" y="3793370"/>
            <a:ext cx="1311095" cy="1436846"/>
            <a:chOff x="796457" y="2932341"/>
            <a:chExt cx="2065122" cy="143684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1F366F6-A1A7-F851-E5C4-FA3B43172DCA}"/>
                </a:ext>
              </a:extLst>
            </p:cNvPr>
            <p:cNvSpPr txBox="1"/>
            <p:nvPr/>
          </p:nvSpPr>
          <p:spPr>
            <a:xfrm>
              <a:off x="796457" y="2932341"/>
              <a:ext cx="2065122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Mushroom &amp; Lentil Lasagne Al Forno (v)</a:t>
              </a:r>
              <a:endPara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Amasis MT Pro Black"/>
                <a:ea typeface="DengXian Light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B18546B-C243-CED7-A320-808CF2D53BA6}"/>
                </a:ext>
              </a:extLst>
            </p:cNvPr>
            <p:cNvSpPr txBox="1"/>
            <p:nvPr/>
          </p:nvSpPr>
          <p:spPr>
            <a:xfrm>
              <a:off x="845015" y="3769023"/>
              <a:ext cx="201656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Garlic Bread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</a:rPr>
                <a:t>House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 Salad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0E97322-6D10-495B-87F0-55EE249C4273}"/>
              </a:ext>
            </a:extLst>
          </p:cNvPr>
          <p:cNvGrpSpPr/>
          <p:nvPr/>
        </p:nvGrpSpPr>
        <p:grpSpPr>
          <a:xfrm>
            <a:off x="4426977" y="3564358"/>
            <a:ext cx="1208570" cy="1813481"/>
            <a:chOff x="5175959" y="4221141"/>
            <a:chExt cx="1208570" cy="1813481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0759C02D-4E5A-815E-3C2C-893465DE3754}"/>
                </a:ext>
              </a:extLst>
            </p:cNvPr>
            <p:cNvSpPr txBox="1"/>
            <p:nvPr/>
          </p:nvSpPr>
          <p:spPr>
            <a:xfrm>
              <a:off x="5175959" y="4734266"/>
              <a:ext cx="1208570" cy="130035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Veggie Chilli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Wholemeal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Tomato Salsa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  <a:p>
              <a:pPr algn="ctr"/>
              <a:endParaRPr lang="en-GB" sz="105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7DE59582-DFC6-0676-F9C0-77CC73E74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0247" y="4221141"/>
              <a:ext cx="713154" cy="416576"/>
            </a:xfrm>
            <a:prstGeom prst="rect">
              <a:avLst/>
            </a:prstGeom>
          </p:spPr>
        </p:pic>
        <p:pic>
          <p:nvPicPr>
            <p:cNvPr id="83" name="Picture 82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AC9BA15-9285-0E17-18F9-6E57CB8F77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0999" y="4510767"/>
              <a:ext cx="313547" cy="301747"/>
            </a:xfrm>
            <a:prstGeom prst="rect">
              <a:avLst/>
            </a:prstGeom>
          </p:spPr>
        </p:pic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45D8809B-CAB5-2ECF-E149-7CC5CE688E54}"/>
              </a:ext>
            </a:extLst>
          </p:cNvPr>
          <p:cNvSpPr txBox="1"/>
          <p:nvPr/>
        </p:nvSpPr>
        <p:spPr>
          <a:xfrm>
            <a:off x="2133561" y="3827231"/>
            <a:ext cx="1160320" cy="16466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  <a:ea typeface="DengXian Light"/>
              </a:rPr>
              <a:t>Thai Basil Noodles (v)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Garlic Sautéed Cabbage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 </a:t>
            </a:r>
          </a:p>
          <a:p>
            <a:pPr algn="ctr"/>
            <a:endParaRPr lang="en-GB" sz="11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E412748-F8B8-5402-FC94-46EBC17AEE9F}"/>
              </a:ext>
            </a:extLst>
          </p:cNvPr>
          <p:cNvSpPr txBox="1"/>
          <p:nvPr/>
        </p:nvSpPr>
        <p:spPr>
          <a:xfrm>
            <a:off x="1150257" y="5774293"/>
            <a:ext cx="114506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(v)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 (v)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0A694D1-DD9E-18CF-0776-56FE6CC0C66C}"/>
              </a:ext>
            </a:extLst>
          </p:cNvPr>
          <p:cNvSpPr txBox="1"/>
          <p:nvPr/>
        </p:nvSpPr>
        <p:spPr>
          <a:xfrm>
            <a:off x="2183690" y="5991881"/>
            <a:ext cx="1167805" cy="7694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600" b="1" dirty="0">
                <a:solidFill>
                  <a:srgbClr val="F49100"/>
                </a:solidFill>
                <a:latin typeface="Amasis MT Pro Black" panose="02040A04050005020304" pitchFamily="18" charset="0"/>
              </a:rPr>
              <a:t> </a:t>
            </a: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 (v)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36193C14-52EB-0782-C368-D11561BCAABA}"/>
              </a:ext>
            </a:extLst>
          </p:cNvPr>
          <p:cNvSpPr txBox="1"/>
          <p:nvPr/>
        </p:nvSpPr>
        <p:spPr>
          <a:xfrm>
            <a:off x="4458433" y="5869292"/>
            <a:ext cx="101779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 (v)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F294208-66F2-BB16-557A-F435985A05D6}"/>
              </a:ext>
            </a:extLst>
          </p:cNvPr>
          <p:cNvSpPr txBox="1"/>
          <p:nvPr/>
        </p:nvSpPr>
        <p:spPr>
          <a:xfrm>
            <a:off x="3352766" y="5838515"/>
            <a:ext cx="11440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GB" sz="1600" b="1" dirty="0">
                <a:solidFill>
                  <a:srgbClr val="F49100"/>
                </a:solidFill>
                <a:latin typeface="Amasis MT Pro Black" panose="02040A04050005020304" pitchFamily="18" charset="0"/>
              </a:rPr>
              <a:t> </a:t>
            </a: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 (v)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509A590E-0C84-C827-3628-962F4A04CF38}"/>
              </a:ext>
            </a:extLst>
          </p:cNvPr>
          <p:cNvGrpSpPr/>
          <p:nvPr/>
        </p:nvGrpSpPr>
        <p:grpSpPr>
          <a:xfrm>
            <a:off x="5440349" y="5821665"/>
            <a:ext cx="1286355" cy="1240106"/>
            <a:chOff x="8170570" y="4142555"/>
            <a:chExt cx="1467981" cy="1240106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694F8278-03AD-9C7D-CF61-7E53EA431B32}"/>
                </a:ext>
              </a:extLst>
            </p:cNvPr>
            <p:cNvSpPr txBox="1"/>
            <p:nvPr/>
          </p:nvSpPr>
          <p:spPr>
            <a:xfrm>
              <a:off x="8170570" y="4142555"/>
              <a:ext cx="1467981" cy="707886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 panose="02040A04050005020304" pitchFamily="18" charset="0"/>
                  <a:ea typeface="+mn-ea"/>
                  <a:cs typeface="+mn-cs"/>
                </a:rPr>
                <a:t>Cherry Apple Crumble (v)</a:t>
              </a:r>
            </a:p>
            <a:p>
              <a:pPr algn="ctr" defTabSz="914400">
                <a:defRPr/>
              </a:pPr>
              <a:r>
                <a:rPr lang="en-GB" sz="1200" b="1" dirty="0">
                  <a:solidFill>
                    <a:srgbClr val="F49100"/>
                  </a:solidFill>
                  <a:latin typeface="Campaign Thin" panose="02000000000000000000"/>
                </a:rPr>
                <a:t>w</a:t>
              </a:r>
              <a:r>
                <a:rPr kumimoji="0" lang="en-GB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 panose="02000000000000000000"/>
                </a:rPr>
                <a:t>ith</a:t>
              </a:r>
              <a:r>
                <a:rPr kumimoji="0" lang="en-GB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 panose="02000000000000000000"/>
                </a:rPr>
                <a:t> Custard</a:t>
              </a:r>
              <a:r>
                <a:rPr lang="en-GB" sz="1200" b="1" dirty="0">
                  <a:solidFill>
                    <a:srgbClr val="F49100"/>
                  </a:solidFill>
                  <a:latin typeface="Campaign Thin" panose="02000000000000000000"/>
                </a:rPr>
                <a:t> (v)</a:t>
              </a:r>
              <a:endParaRPr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endParaRPr>
            </a:p>
          </p:txBody>
        </p:sp>
        <p:sp>
          <p:nvSpPr>
            <p:cNvPr id="91" name="Freeform 23">
              <a:extLst>
                <a:ext uri="{FF2B5EF4-FFF2-40B4-BE49-F238E27FC236}">
                  <a16:creationId xmlns:a16="http://schemas.microsoft.com/office/drawing/2014/main" id="{0D3496DE-DE8C-198B-2E22-4D72B9CA1E83}"/>
                </a:ext>
              </a:extLst>
            </p:cNvPr>
            <p:cNvSpPr/>
            <p:nvPr/>
          </p:nvSpPr>
          <p:spPr>
            <a:xfrm>
              <a:off x="8381938" y="5121051"/>
              <a:ext cx="218693" cy="261610"/>
            </a:xfrm>
            <a:custGeom>
              <a:avLst/>
              <a:gdLst/>
              <a:ahLst/>
              <a:cxnLst/>
              <a:rect l="l" t="t" r="r" b="b"/>
              <a:pathLst>
                <a:path w="424791" h="647188">
                  <a:moveTo>
                    <a:pt x="424791" y="0"/>
                  </a:moveTo>
                  <a:lnTo>
                    <a:pt x="0" y="0"/>
                  </a:lnTo>
                  <a:lnTo>
                    <a:pt x="0" y="647189"/>
                  </a:lnTo>
                  <a:lnTo>
                    <a:pt x="424791" y="647189"/>
                  </a:lnTo>
                  <a:lnTo>
                    <a:pt x="424791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83066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11447-CFF2-5598-34D9-BCF154439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orange text&#10;&#10;AI-generated content may be incorrect.">
            <a:extLst>
              <a:ext uri="{FF2B5EF4-FFF2-40B4-BE49-F238E27FC236}">
                <a16:creationId xmlns:a16="http://schemas.microsoft.com/office/drawing/2014/main" id="{D4A4C3E4-4CE9-56F6-903D-EF0D0E0D772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5345FB-D3D6-ED82-1563-763791198F5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6" b="22839"/>
          <a:stretch>
            <a:fillRect/>
          </a:stretch>
        </p:blipFill>
        <p:spPr>
          <a:xfrm>
            <a:off x="0" y="615357"/>
            <a:ext cx="6858000" cy="69719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3E7D80-9B8E-AE7F-3452-967939908A24}"/>
              </a:ext>
            </a:extLst>
          </p:cNvPr>
          <p:cNvSpPr txBox="1"/>
          <p:nvPr/>
        </p:nvSpPr>
        <p:spPr>
          <a:xfrm>
            <a:off x="4141892" y="8068387"/>
            <a:ext cx="26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A93F4DB2-E237-C7F2-C70A-6C90F126F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24" y="8052993"/>
            <a:ext cx="313547" cy="3017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7B2679-0D26-5625-74AD-63E86B7D7C63}"/>
              </a:ext>
            </a:extLst>
          </p:cNvPr>
          <p:cNvSpPr txBox="1"/>
          <p:nvPr/>
        </p:nvSpPr>
        <p:spPr>
          <a:xfrm>
            <a:off x="2462892" y="8428085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0F77DC-BC77-2558-4588-60ADA3C075EC}"/>
              </a:ext>
            </a:extLst>
          </p:cNvPr>
          <p:cNvSpPr txBox="1"/>
          <p:nvPr/>
        </p:nvSpPr>
        <p:spPr>
          <a:xfrm>
            <a:off x="2568255" y="8099433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3" name="Freeform 23">
            <a:extLst>
              <a:ext uri="{FF2B5EF4-FFF2-40B4-BE49-F238E27FC236}">
                <a16:creationId xmlns:a16="http://schemas.microsoft.com/office/drawing/2014/main" id="{D7139E76-322C-3B69-615E-217C47789398}"/>
              </a:ext>
            </a:extLst>
          </p:cNvPr>
          <p:cNvSpPr/>
          <p:nvPr/>
        </p:nvSpPr>
        <p:spPr>
          <a:xfrm>
            <a:off x="2325808" y="8821383"/>
            <a:ext cx="218693" cy="261611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442DEA-6555-A718-D251-48504B3C50AF}"/>
              </a:ext>
            </a:extLst>
          </p:cNvPr>
          <p:cNvSpPr txBox="1"/>
          <p:nvPr/>
        </p:nvSpPr>
        <p:spPr>
          <a:xfrm>
            <a:off x="2306457" y="8779446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62">
              <a:defRPr/>
            </a:pP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S</a:t>
            </a:r>
            <a:r>
              <a:rPr lang="en-GB" sz="1000" b="1" dirty="0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 dirty="0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</a:p>
        </p:txBody>
      </p:sp>
      <p:grpSp>
        <p:nvGrpSpPr>
          <p:cNvPr id="17" name="Group 7">
            <a:extLst>
              <a:ext uri="{FF2B5EF4-FFF2-40B4-BE49-F238E27FC236}">
                <a16:creationId xmlns:a16="http://schemas.microsoft.com/office/drawing/2014/main" id="{47DE510F-D9D5-83D1-7DC6-9389A29496E3}"/>
              </a:ext>
            </a:extLst>
          </p:cNvPr>
          <p:cNvGrpSpPr/>
          <p:nvPr/>
        </p:nvGrpSpPr>
        <p:grpSpPr>
          <a:xfrm>
            <a:off x="2235187" y="8412185"/>
            <a:ext cx="291027" cy="261611"/>
            <a:chOff x="0" y="0"/>
            <a:chExt cx="3741232" cy="3821539"/>
          </a:xfrm>
        </p:grpSpPr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6FE68B88-CC10-07AB-66AB-EEFAA0672EA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F4FBD8FE-C22B-2EFA-7489-AEEFDBD367A0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0" name="Group 10">
              <a:extLst>
                <a:ext uri="{FF2B5EF4-FFF2-40B4-BE49-F238E27FC236}">
                  <a16:creationId xmlns:a16="http://schemas.microsoft.com/office/drawing/2014/main" id="{1AFB233D-3365-3710-85A0-CB76001F214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7" name="Freeform 11">
                <a:extLst>
                  <a:ext uri="{FF2B5EF4-FFF2-40B4-BE49-F238E27FC236}">
                    <a16:creationId xmlns:a16="http://schemas.microsoft.com/office/drawing/2014/main" id="{AF8D8C95-9A84-CDA8-39F1-C9DB81F1703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F934C996-9BFC-C0E9-7C89-CECD98CFEF8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1" name="Group 13">
              <a:extLst>
                <a:ext uri="{FF2B5EF4-FFF2-40B4-BE49-F238E27FC236}">
                  <a16:creationId xmlns:a16="http://schemas.microsoft.com/office/drawing/2014/main" id="{34985614-8BD1-CF6A-5C73-57E39112E34E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" name="Freeform 14">
                <a:extLst>
                  <a:ext uri="{FF2B5EF4-FFF2-40B4-BE49-F238E27FC236}">
                    <a16:creationId xmlns:a16="http://schemas.microsoft.com/office/drawing/2014/main" id="{C9AC08D4-CCBD-0397-B561-381F7EDFF2C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TextBox 15">
                <a:extLst>
                  <a:ext uri="{FF2B5EF4-FFF2-40B4-BE49-F238E27FC236}">
                    <a16:creationId xmlns:a16="http://schemas.microsoft.com/office/drawing/2014/main" id="{8F27C916-9AAD-164A-3C81-10CCC4BAC5D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9466BB3-70F3-7E8D-0FD2-5E0BEC2E75A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7002" y="112299"/>
            <a:ext cx="4902506" cy="461665"/>
          </a:xfrm>
          <a:prstGeom prst="rect">
            <a:avLst/>
          </a:prstGeom>
          <a:solidFill>
            <a:srgbClr val="FFFCE9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201A3C"/>
                </a:solidFill>
                <a:latin typeface="Amasis MT Pro Medium" panose="020F0502020204030204" pitchFamily="18" charset="0"/>
                <a:cs typeface="Aldhabi" panose="020F0502020204030204" pitchFamily="2" charset="-78"/>
              </a:rPr>
              <a:t>Autumn Winter Menu 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9D3BF2-7DE2-9E1D-2165-B1DCA15B3194}"/>
              </a:ext>
            </a:extLst>
          </p:cNvPr>
          <p:cNvSpPr txBox="1"/>
          <p:nvPr/>
        </p:nvSpPr>
        <p:spPr>
          <a:xfrm>
            <a:off x="5709707" y="1315712"/>
            <a:ext cx="112310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Breaded Pollock 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Chips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 &amp; Mushy Peas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32FB39-C4F7-06AB-6A59-926FF39385CB}"/>
              </a:ext>
            </a:extLst>
          </p:cNvPr>
          <p:cNvSpPr txBox="1"/>
          <p:nvPr/>
        </p:nvSpPr>
        <p:spPr>
          <a:xfrm>
            <a:off x="3247828" y="1315712"/>
            <a:ext cx="1300889" cy="12926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Roast Chicken &amp; Stuffing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with All The Trimmings (</a:t>
            </a:r>
            <a:r>
              <a:rPr lang="en-GB" sz="1200" b="1" dirty="0" err="1">
                <a:solidFill>
                  <a:srgbClr val="F49100"/>
                </a:solidFill>
                <a:latin typeface="Campaign Thin"/>
                <a:ea typeface="DengXian Light"/>
              </a:rPr>
              <a:t>ve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)</a:t>
            </a:r>
            <a:endParaRPr lang="en-GB" sz="1200" b="1" dirty="0">
              <a:solidFill>
                <a:srgbClr val="F49100"/>
              </a:solidFill>
              <a:latin typeface="Campaign Thin" panose="02000000000000000000" pitchFamily="50" charset="0"/>
              <a:ea typeface="DengXian Light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5B48472-9A3E-EE2B-CFF5-E0C461F6BD77}"/>
              </a:ext>
            </a:extLst>
          </p:cNvPr>
          <p:cNvGrpSpPr/>
          <p:nvPr/>
        </p:nvGrpSpPr>
        <p:grpSpPr>
          <a:xfrm>
            <a:off x="1011652" y="1318016"/>
            <a:ext cx="1423504" cy="1442554"/>
            <a:chOff x="851525" y="3131053"/>
            <a:chExt cx="2065123" cy="144255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762496E-DF32-E96D-30D1-CEC9174FA6BE}"/>
                </a:ext>
              </a:extLst>
            </p:cNvPr>
            <p:cNvSpPr txBox="1"/>
            <p:nvPr/>
          </p:nvSpPr>
          <p:spPr>
            <a:xfrm>
              <a:off x="1105284" y="3804166"/>
              <a:ext cx="1521262" cy="769441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Spaghetti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Garlic bread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GB" sz="110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6570960-4E50-9A83-1549-4344FB9708A1}"/>
                </a:ext>
              </a:extLst>
            </p:cNvPr>
            <p:cNvSpPr txBox="1"/>
            <p:nvPr/>
          </p:nvSpPr>
          <p:spPr>
            <a:xfrm>
              <a:off x="851525" y="3131053"/>
              <a:ext cx="2065123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Vegan Bolognaise (</a:t>
              </a:r>
              <a:r>
                <a:rPr kumimoji="0" lang="en-GB" sz="1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ve</a:t>
              </a: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)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CBF6152-A630-8D34-02D2-59A3AB2F436E}"/>
              </a:ext>
            </a:extLst>
          </p:cNvPr>
          <p:cNvGrpSpPr/>
          <p:nvPr/>
        </p:nvGrpSpPr>
        <p:grpSpPr>
          <a:xfrm>
            <a:off x="2109659" y="1391782"/>
            <a:ext cx="1300889" cy="1496341"/>
            <a:chOff x="4196233" y="4400047"/>
            <a:chExt cx="1300889" cy="149634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D5816DA-DC3C-9208-7C67-39654A6F2031}"/>
                </a:ext>
              </a:extLst>
            </p:cNvPr>
            <p:cNvSpPr txBox="1"/>
            <p:nvPr/>
          </p:nvSpPr>
          <p:spPr>
            <a:xfrm>
              <a:off x="4196233" y="4757615"/>
              <a:ext cx="1300889" cy="113877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Chicken Souvlaki</a:t>
              </a: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Lemon &amp; Herb Rice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Greek Salad (v)</a:t>
              </a:r>
              <a:endParaRPr lang="en-GB" sz="105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69353B2A-67DC-15C3-462B-29430EADA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475798" y="4400047"/>
              <a:ext cx="711367" cy="255904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4A1B037-83A2-43E8-FBF2-08E66A9931A7}"/>
              </a:ext>
            </a:extLst>
          </p:cNvPr>
          <p:cNvGrpSpPr/>
          <p:nvPr/>
        </p:nvGrpSpPr>
        <p:grpSpPr>
          <a:xfrm>
            <a:off x="4483280" y="1290277"/>
            <a:ext cx="1297016" cy="1359587"/>
            <a:chOff x="5258147" y="4467124"/>
            <a:chExt cx="1297016" cy="135958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9370307-C230-4492-8AA4-63A14D7AAFF6}"/>
                </a:ext>
              </a:extLst>
            </p:cNvPr>
            <p:cNvSpPr txBox="1"/>
            <p:nvPr/>
          </p:nvSpPr>
          <p:spPr>
            <a:xfrm>
              <a:off x="5258147" y="4857215"/>
              <a:ext cx="1297016" cy="96949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201A3C"/>
                  </a:solidFill>
                  <a:effectLst/>
                  <a:uLnTx/>
                  <a:uFillTx/>
                  <a:latin typeface="Amasis MT Pro Black"/>
                </a:rPr>
                <a:t>Amba Chicken 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with Grains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 &amp; Roasted Broccoli (</a:t>
              </a:r>
              <a:r>
                <a:rPr kumimoji="0" lang="en-GB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ve</a:t>
              </a:r>
              <a:r>
                <a:rPr kumimoji="0" lang="en-GB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F49100"/>
                  </a:solidFill>
                  <a:effectLst/>
                  <a:uLnTx/>
                  <a:uFillTx/>
                  <a:latin typeface="Campaign Thin"/>
                  <a:ea typeface="DengXian Light"/>
                </a:rPr>
                <a:t>)</a:t>
              </a:r>
              <a:endParaRPr kumimoji="0" lang="en-GB" sz="1050" b="1" i="0" u="none" strike="noStrike" kern="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50" name="Picture 49" descr="A purple and orange text on a black background&#10;&#10;AI-generated content may be incorrect.">
              <a:extLst>
                <a:ext uri="{FF2B5EF4-FFF2-40B4-BE49-F238E27FC236}">
                  <a16:creationId xmlns:a16="http://schemas.microsoft.com/office/drawing/2014/main" id="{197067CF-0CCE-91CE-2F24-0C2213633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5861" y="4467124"/>
              <a:ext cx="1001588" cy="338445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EE373AD-73F9-515A-F8BF-DCBC7D0CFDA7}"/>
              </a:ext>
            </a:extLst>
          </p:cNvPr>
          <p:cNvGrpSpPr/>
          <p:nvPr/>
        </p:nvGrpSpPr>
        <p:grpSpPr>
          <a:xfrm>
            <a:off x="3246167" y="3848831"/>
            <a:ext cx="1430697" cy="1131963"/>
            <a:chOff x="5010240" y="2543003"/>
            <a:chExt cx="1430697" cy="1131963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A47CC4D-A83A-7488-12AC-A9759670703A}"/>
                </a:ext>
              </a:extLst>
            </p:cNvPr>
            <p:cNvSpPr txBox="1"/>
            <p:nvPr/>
          </p:nvSpPr>
          <p:spPr>
            <a:xfrm>
              <a:off x="5010240" y="2543003"/>
              <a:ext cx="1430697" cy="80021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Veggie pie </a:t>
              </a:r>
            </a:p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  <a:endParaRPr lang="en-GB" sz="1100" b="1" dirty="0">
                <a:solidFill>
                  <a:srgbClr val="F49100"/>
                </a:solidFill>
                <a:latin typeface="Amasis MT Pro Black"/>
                <a:ea typeface="DengXian Light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All The Trimmings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</p:txBody>
        </p:sp>
        <p:pic>
          <p:nvPicPr>
            <p:cNvPr id="53" name="Picture 52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794E4B5E-8F61-1171-2334-77DD4F5F0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3337" y="3373219"/>
              <a:ext cx="313547" cy="301747"/>
            </a:xfrm>
            <a:prstGeom prst="rect">
              <a:avLst/>
            </a:prstGeom>
          </p:spPr>
        </p:pic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22C62F8-4567-43C3-D6DB-742853217F07}"/>
              </a:ext>
            </a:extLst>
          </p:cNvPr>
          <p:cNvGrpSpPr/>
          <p:nvPr/>
        </p:nvGrpSpPr>
        <p:grpSpPr>
          <a:xfrm>
            <a:off x="5660056" y="3633973"/>
            <a:ext cx="1225925" cy="2061469"/>
            <a:chOff x="8081138" y="2275354"/>
            <a:chExt cx="1225925" cy="2061469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3DF6334-388F-B295-6F00-61864552FDB9}"/>
                </a:ext>
              </a:extLst>
            </p:cNvPr>
            <p:cNvSpPr txBox="1"/>
            <p:nvPr/>
          </p:nvSpPr>
          <p:spPr>
            <a:xfrm>
              <a:off x="8081138" y="2490164"/>
              <a:ext cx="1225925" cy="184665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>
                <a:defRPr/>
              </a:pPr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Banh Mi Hound Dog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 panose="02040A04050005020304" pitchFamily="18" charset="0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)</a:t>
              </a:r>
            </a:p>
            <a:p>
              <a:pPr algn="ctr">
                <a:defRPr/>
              </a:pP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Vietnamese Loaded Fries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Cucumber Salad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</a:t>
              </a:r>
            </a:p>
            <a:p>
              <a:pPr algn="ctr">
                <a:defRPr/>
              </a:pP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pic>
          <p:nvPicPr>
            <p:cNvPr id="59" name="Picture 58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A6B1541C-851B-575D-A219-98754D9C9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8130" y="2275354"/>
              <a:ext cx="313547" cy="301747"/>
            </a:xfrm>
            <a:prstGeom prst="rect">
              <a:avLst/>
            </a:prstGeom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5223451-A703-8FD2-B113-0653E4F93AA6}"/>
              </a:ext>
            </a:extLst>
          </p:cNvPr>
          <p:cNvGrpSpPr/>
          <p:nvPr/>
        </p:nvGrpSpPr>
        <p:grpSpPr>
          <a:xfrm>
            <a:off x="1140857" y="3844620"/>
            <a:ext cx="1082445" cy="1071558"/>
            <a:chOff x="1047659" y="4134117"/>
            <a:chExt cx="2016562" cy="1071558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527CE86-5B8F-BFE9-7132-0CB8157E5C5F}"/>
                </a:ext>
              </a:extLst>
            </p:cNvPr>
            <p:cNvSpPr txBox="1"/>
            <p:nvPr/>
          </p:nvSpPr>
          <p:spPr>
            <a:xfrm>
              <a:off x="1126213" y="4134117"/>
              <a:ext cx="1859458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Garlic &amp; Chilli  Noodles (v)</a:t>
              </a:r>
              <a:endParaRPr lang="en-GB" sz="1200" b="1" dirty="0">
                <a:solidFill>
                  <a:srgbClr val="201A3C"/>
                </a:solidFill>
                <a:latin typeface="Amasis MT Pro Black"/>
                <a:ea typeface="DengXian Light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DD355299-FA5F-25B3-B1E2-14E20242A32F}"/>
                </a:ext>
              </a:extLst>
            </p:cNvPr>
            <p:cNvSpPr txBox="1"/>
            <p:nvPr/>
          </p:nvSpPr>
          <p:spPr>
            <a:xfrm>
              <a:off x="1047659" y="4928676"/>
              <a:ext cx="2016562" cy="276999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Sautéed Cabbage (</a:t>
              </a:r>
              <a:r>
                <a:rPr lang="en-GB" sz="12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2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  <a:endPara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3F10B548-5B14-F14D-CC67-0671D7A0D670}"/>
              </a:ext>
            </a:extLst>
          </p:cNvPr>
          <p:cNvGrpSpPr/>
          <p:nvPr/>
        </p:nvGrpSpPr>
        <p:grpSpPr>
          <a:xfrm>
            <a:off x="2011337" y="3490667"/>
            <a:ext cx="1536153" cy="1785204"/>
            <a:chOff x="3694588" y="2784533"/>
            <a:chExt cx="1536153" cy="1785204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DE86F57E-B8F4-A948-44AD-12A1F10B809C}"/>
                </a:ext>
              </a:extLst>
            </p:cNvPr>
            <p:cNvSpPr txBox="1"/>
            <p:nvPr/>
          </p:nvSpPr>
          <p:spPr>
            <a:xfrm>
              <a:off x="3763875" y="3142649"/>
              <a:ext cx="1430698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 panose="02040A04050005020304" pitchFamily="18" charset="0"/>
                </a:rPr>
                <a:t>Greek Feta Honey &amp; Spinach Parcel (v)</a:t>
              </a:r>
              <a:endParaRPr lang="en-GB" sz="11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724E0360-2FDC-256F-BBCA-CBAD912DCED5}"/>
                </a:ext>
              </a:extLst>
            </p:cNvPr>
            <p:cNvSpPr txBox="1"/>
            <p:nvPr/>
          </p:nvSpPr>
          <p:spPr>
            <a:xfrm>
              <a:off x="3694588" y="3969573"/>
              <a:ext cx="1536153" cy="600164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Sliced Potatoes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 Greek Salad (v)</a:t>
              </a:r>
            </a:p>
          </p:txBody>
        </p:sp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3FF87B33-5ED3-BEF9-2020-5E4281337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089596" y="2784533"/>
              <a:ext cx="732422" cy="263478"/>
            </a:xfrm>
            <a:prstGeom prst="rect">
              <a:avLst/>
            </a:prstGeom>
          </p:spPr>
        </p:pic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CC727D7E-1328-49C5-915F-5023104C631A}"/>
              </a:ext>
            </a:extLst>
          </p:cNvPr>
          <p:cNvGrpSpPr/>
          <p:nvPr/>
        </p:nvGrpSpPr>
        <p:grpSpPr>
          <a:xfrm>
            <a:off x="4405297" y="3788376"/>
            <a:ext cx="1386681" cy="1207101"/>
            <a:chOff x="7397595" y="5475333"/>
            <a:chExt cx="1706842" cy="1207101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A2741984-D42A-95FA-E1CF-BCCD8161BB0F}"/>
                </a:ext>
              </a:extLst>
            </p:cNvPr>
            <p:cNvSpPr txBox="1"/>
            <p:nvPr/>
          </p:nvSpPr>
          <p:spPr>
            <a:xfrm>
              <a:off x="7397595" y="5528272"/>
              <a:ext cx="1628921" cy="11541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Authentic Chickpea Tagine (</a:t>
              </a:r>
              <a:r>
                <a:rPr lang="en-GB" sz="1200" b="1" dirty="0" err="1">
                  <a:solidFill>
                    <a:srgbClr val="201A3C"/>
                  </a:solidFill>
                  <a:latin typeface="Amasis MT Pro Black"/>
                </a:rPr>
                <a:t>ve</a:t>
              </a:r>
              <a:r>
                <a:rPr lang="en-GB" sz="1200" b="1" dirty="0">
                  <a:solidFill>
                    <a:srgbClr val="201A3C"/>
                  </a:solidFill>
                  <a:latin typeface="Amasis MT Pro Black"/>
                </a:rPr>
                <a:t>)</a:t>
              </a:r>
              <a:endParaRPr lang="en-GB" sz="1200" b="1" dirty="0">
                <a:solidFill>
                  <a:srgbClr val="201A3C"/>
                </a:solidFill>
                <a:latin typeface="Amasis MT Pro Black" panose="02040A04050005020304" pitchFamily="18" charset="0"/>
              </a:endParaRPr>
            </a:p>
            <a:p>
              <a:pPr algn="ctr"/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with Grains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 &amp; Roasted Broccoli (</a:t>
              </a:r>
              <a:r>
                <a:rPr lang="en-GB" sz="1100" b="1" dirty="0" err="1">
                  <a:solidFill>
                    <a:srgbClr val="F49100"/>
                  </a:solidFill>
                  <a:latin typeface="Campaign Thin"/>
                  <a:ea typeface="DengXian Light"/>
                </a:rPr>
                <a:t>ve</a:t>
              </a:r>
              <a:r>
                <a:rPr lang="en-GB" sz="1100" b="1" dirty="0">
                  <a:solidFill>
                    <a:srgbClr val="F49100"/>
                  </a:solidFill>
                  <a:latin typeface="Campaign Thin"/>
                  <a:ea typeface="DengXian Light"/>
                </a:rPr>
                <a:t>)</a:t>
              </a:r>
            </a:p>
          </p:txBody>
        </p:sp>
        <p:pic>
          <p:nvPicPr>
            <p:cNvPr id="82" name="Picture 81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E93C1F0E-005B-2DA2-F978-1162666AF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8497" y="5475333"/>
              <a:ext cx="385940" cy="301747"/>
            </a:xfrm>
            <a:prstGeom prst="rect">
              <a:avLst/>
            </a:prstGeom>
          </p:spPr>
        </p:pic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3F719402-5454-B985-7F2B-43FE7A70783A}"/>
              </a:ext>
            </a:extLst>
          </p:cNvPr>
          <p:cNvSpPr txBox="1"/>
          <p:nvPr/>
        </p:nvSpPr>
        <p:spPr>
          <a:xfrm>
            <a:off x="4416981" y="5992760"/>
            <a:ext cx="125884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 (v)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170E60F-D567-67CF-58D9-FB57D5F4509E}"/>
              </a:ext>
            </a:extLst>
          </p:cNvPr>
          <p:cNvSpPr txBox="1"/>
          <p:nvPr/>
        </p:nvSpPr>
        <p:spPr>
          <a:xfrm>
            <a:off x="3270207" y="5986930"/>
            <a:ext cx="1347711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>
                <a:solidFill>
                  <a:srgbClr val="201A3C"/>
                </a:solidFill>
                <a:latin typeface="Amasis MT Pro Black"/>
              </a:rPr>
              <a:t>Plum </a:t>
            </a: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Crumble (</a:t>
            </a:r>
            <a:r>
              <a:rPr lang="en-GB" sz="1400" b="1">
                <a:solidFill>
                  <a:srgbClr val="201A3C"/>
                </a:solidFill>
                <a:latin typeface="Amasis MT Pro Black"/>
              </a:rPr>
              <a:t>ve</a:t>
            </a: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) </a:t>
            </a:r>
          </a:p>
          <a:p>
            <a:pPr algn="ctr" defTabSz="914400">
              <a:defRPr/>
            </a:pP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r>
              <a:rPr lang="en-GB" sz="1200" b="1">
                <a:solidFill>
                  <a:srgbClr val="F49100"/>
                </a:solidFill>
                <a:latin typeface="Campaign Thin" panose="02000000000000000000"/>
              </a:rPr>
              <a:t> (v)</a:t>
            </a:r>
            <a:endParaRPr lang="en-GB" sz="1200" b="1" i="0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3CAA2D6-35E1-F638-3C74-E2E174A1BC6A}"/>
              </a:ext>
            </a:extLst>
          </p:cNvPr>
          <p:cNvSpPr txBox="1"/>
          <p:nvPr/>
        </p:nvSpPr>
        <p:spPr>
          <a:xfrm>
            <a:off x="5609310" y="6017891"/>
            <a:ext cx="1223503" cy="10618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  <a:ea typeface="Calibri"/>
                <a:cs typeface="Calibri"/>
              </a:rPr>
              <a:t>Apple Pie (</a:t>
            </a:r>
            <a:r>
              <a:rPr lang="en-GB" sz="1400" b="1" dirty="0" err="1">
                <a:solidFill>
                  <a:srgbClr val="201A3C"/>
                </a:solidFill>
                <a:latin typeface="Amasis MT Pro Black"/>
                <a:ea typeface="Calibri"/>
                <a:cs typeface="Calibri"/>
              </a:rPr>
              <a:t>ve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  <a:ea typeface="Calibri"/>
                <a:cs typeface="Calibri"/>
              </a:rPr>
              <a:t>)</a:t>
            </a:r>
            <a:endParaRPr lang="en-GB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algn="ctr" defTabSz="914400">
              <a:defRPr/>
            </a:pPr>
            <a:endParaRPr lang="en-GB" sz="700" b="1" dirty="0">
              <a:solidFill>
                <a:srgbClr val="201A3C"/>
              </a:solidFill>
              <a:latin typeface="Amasis MT Pro Black"/>
              <a:ea typeface="Calibri"/>
              <a:cs typeface="Calibri"/>
            </a:endParaRP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 (v)</a:t>
            </a:r>
            <a:endParaRPr lang="en-GB" b="1" dirty="0">
              <a:ea typeface="Calibri"/>
              <a:cs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A092363-9F0B-3CA1-62E9-37058A3D645A}"/>
              </a:ext>
            </a:extLst>
          </p:cNvPr>
          <p:cNvSpPr txBox="1"/>
          <p:nvPr/>
        </p:nvSpPr>
        <p:spPr>
          <a:xfrm>
            <a:off x="2181138" y="5954513"/>
            <a:ext cx="12846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 (v)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C73F7B9-0487-0F36-F77F-59CAC28F89C0}"/>
              </a:ext>
            </a:extLst>
          </p:cNvPr>
          <p:cNvSpPr txBox="1"/>
          <p:nvPr/>
        </p:nvSpPr>
        <p:spPr>
          <a:xfrm>
            <a:off x="934876" y="6048789"/>
            <a:ext cx="150027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(v)</a:t>
            </a:r>
          </a:p>
        </p:txBody>
      </p:sp>
      <p:sp>
        <p:nvSpPr>
          <p:cNvPr id="94" name="Freeform 23">
            <a:extLst>
              <a:ext uri="{FF2B5EF4-FFF2-40B4-BE49-F238E27FC236}">
                <a16:creationId xmlns:a16="http://schemas.microsoft.com/office/drawing/2014/main" id="{821D0970-2C86-3C93-7B3E-3F1132D4C707}"/>
              </a:ext>
            </a:extLst>
          </p:cNvPr>
          <p:cNvSpPr/>
          <p:nvPr/>
        </p:nvSpPr>
        <p:spPr>
          <a:xfrm>
            <a:off x="3305602" y="6252795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B48DF363-D345-B4BA-298E-BBA6FCF092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47" y="1727105"/>
            <a:ext cx="369341" cy="35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0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>Menu</Tag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7F70F4-AC20-4262-B039-ED8451DB711E}">
  <ds:schemaRefs>
    <ds:schemaRef ds:uri="abd9c013-afd4-4605-a7aa-45ecbe72d026"/>
    <ds:schemaRef ds:uri="http://purl.org/dc/terms/"/>
    <ds:schemaRef ds:uri="http://purl.org/dc/dcmitype/"/>
    <ds:schemaRef ds:uri="http://schemas.openxmlformats.org/package/2006/metadata/core-properties"/>
    <ds:schemaRef ds:uri="cc315347-6dc2-4f31-871c-4fac13c8e90b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23F4984-B422-4ED6-8736-7E9859D8E7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4cce614-73f5-410f-904d-dc49daa4c011}" enabled="1" method="Standard" siteId="{1ee6511e-6715-4747-a856-a0b81cf84831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9002</TotalTime>
  <Words>660</Words>
  <Application>Microsoft Office PowerPoint</Application>
  <PresentationFormat>A4 Paper (210x297 mm)</PresentationFormat>
  <Paragraphs>107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Amasis MT Pro Black</vt:lpstr>
      <vt:lpstr>Amasis MT Pro Medium</vt:lpstr>
      <vt:lpstr>Aptos</vt:lpstr>
      <vt:lpstr>Arial</vt:lpstr>
      <vt:lpstr>Calibri</vt:lpstr>
      <vt:lpstr>Calibri Light</vt:lpstr>
      <vt:lpstr>Campaign Thin</vt:lpstr>
      <vt:lpstr>Selawik Light</vt:lpstr>
      <vt:lpstr>Office 2013 - 2022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Nikki Bishop</cp:lastModifiedBy>
  <cp:revision>171</cp:revision>
  <cp:lastPrinted>2026-11-04T12:16:17Z</cp:lastPrinted>
  <dcterms:created xsi:type="dcterms:W3CDTF">2023-01-19T15:41:07Z</dcterms:created>
  <dcterms:modified xsi:type="dcterms:W3CDTF">2026-11-04T12:17:15Z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